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  <p:sldMasterId id="2147483660" r:id="rId6"/>
  </p:sldMasterIdLst>
  <p:notesMasterIdLst>
    <p:notesMasterId r:id="rId26"/>
  </p:notesMasterIdLst>
  <p:sldIdLst>
    <p:sldId id="256" r:id="rId7"/>
    <p:sldId id="258" r:id="rId8"/>
    <p:sldId id="260" r:id="rId9"/>
    <p:sldId id="283" r:id="rId10"/>
    <p:sldId id="267" r:id="rId11"/>
    <p:sldId id="265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59" r:id="rId22"/>
    <p:sldId id="280" r:id="rId23"/>
    <p:sldId id="281" r:id="rId24"/>
    <p:sldId id="282" r:id="rId25"/>
  </p:sldIdLst>
  <p:sldSz cx="8640763" cy="6483350"/>
  <p:notesSz cx="6858000" cy="9144000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0D8"/>
    <a:srgbClr val="17375E"/>
    <a:srgbClr val="E6B9B8"/>
    <a:srgbClr val="D99694"/>
    <a:srgbClr val="002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/>
    <p:restoredTop sz="92075"/>
  </p:normalViewPr>
  <p:slideViewPr>
    <p:cSldViewPr snapToGrid="0" snapToObjects="1">
      <p:cViewPr varScale="1">
        <p:scale>
          <a:sx n="103" d="100"/>
          <a:sy n="103" d="100"/>
        </p:scale>
        <p:origin x="2154" y="96"/>
      </p:cViewPr>
      <p:guideLst>
        <p:guide orient="horz" pos="2042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345C2-F436-014C-8E85-B8EFB31C86E9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2E741-8234-0241-BD64-B34F0E204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2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E741-8234-0241-BD64-B34F0E204E7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13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E741-8234-0241-BD64-B34F0E204E7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477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E741-8234-0241-BD64-B34F0E204E7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596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E741-8234-0241-BD64-B34F0E204E7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95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E741-8234-0241-BD64-B34F0E204E7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719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E741-8234-0241-BD64-B34F0E204E7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001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E741-8234-0241-BD64-B34F0E204E7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415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E741-8234-0241-BD64-B34F0E204E7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06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E741-8234-0241-BD64-B34F0E204E7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10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E741-8234-0241-BD64-B34F0E204E7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590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E741-8234-0241-BD64-B34F0E204E7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0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E741-8234-0241-BD64-B34F0E204E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93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E741-8234-0241-BD64-B34F0E204E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044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E741-8234-0241-BD64-B34F0E204E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7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2961" y="4229100"/>
            <a:ext cx="5486400" cy="36004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E741-8234-0241-BD64-B34F0E204E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55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E741-8234-0241-BD64-B34F0E204E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561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E741-8234-0241-BD64-B34F0E204E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568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E741-8234-0241-BD64-B34F0E204E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23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E741-8234-0241-BD64-B34F0E204E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8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1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3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90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F21BA87-14A6-504B-8882-64F82D0600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-11096"/>
            <a:ext cx="8763001" cy="823014"/>
          </a:xfrm>
          <a:prstGeom prst="rect">
            <a:avLst/>
          </a:prstGeom>
          <a:solidFill>
            <a:srgbClr val="002D61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1076B292-9F77-CD40-8EBB-AF0D9026C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66" t="-51" r="5566" b="2692"/>
          <a:stretch/>
        </p:blipFill>
        <p:spPr>
          <a:xfrm flipH="1">
            <a:off x="-2" y="803495"/>
            <a:ext cx="8640763" cy="5679855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F826116-6ADB-3146-889F-B07779CC66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3013" y="51842"/>
            <a:ext cx="751653" cy="7516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3F1EC6-C662-D541-B4E4-AB442A3F605B}"/>
              </a:ext>
            </a:extLst>
          </p:cNvPr>
          <p:cNvSpPr txBox="1"/>
          <p:nvPr userDrawn="1"/>
        </p:nvSpPr>
        <p:spPr>
          <a:xfrm>
            <a:off x="0" y="41681"/>
            <a:ext cx="50402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Gill Sans MT" panose="020B0502020104020203" pitchFamily="34" charset="77"/>
              </a:rPr>
              <a:t>Mary Daly</a:t>
            </a:r>
          </a:p>
          <a:p>
            <a:r>
              <a:rPr lang="en-US" sz="1400" b="0" i="0" dirty="0">
                <a:solidFill>
                  <a:schemeClr val="bg1"/>
                </a:solidFill>
                <a:latin typeface="Gill Sans MT" panose="020B0502020104020203" pitchFamily="34" charset="77"/>
              </a:rPr>
              <a:t>21 May 2020</a:t>
            </a:r>
          </a:p>
          <a:p>
            <a:r>
              <a:rPr lang="en-US" sz="1400" b="0" i="0" dirty="0">
                <a:solidFill>
                  <a:schemeClr val="bg1"/>
                </a:solidFill>
                <a:latin typeface="Gill Sans MT" panose="020B0502020104020203" pitchFamily="34" charset="77"/>
              </a:rPr>
              <a:t>Conversations on care, Green Templeton College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B344F475-F5A4-D143-9C36-847886A780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04399" y="51842"/>
            <a:ext cx="728503" cy="728503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AA9D4307-7BEF-5041-937B-D4216EB1C1C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64397" y="52702"/>
            <a:ext cx="709247" cy="7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atts_punts_retouchedforP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070"/>
            <a:ext cx="8638032" cy="5668279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F275E7-47F0-F44A-A410-D79AEEC487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3031" y="53051"/>
            <a:ext cx="598308" cy="707091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1A5336-A6E0-C24D-BA35-038CA8505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904" t="9151" r="8449" b="9791"/>
          <a:stretch/>
        </p:blipFill>
        <p:spPr>
          <a:xfrm>
            <a:off x="7123907" y="53051"/>
            <a:ext cx="1451927" cy="7070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148081-2A4E-BF48-B6F4-BC8AD1B266EA}"/>
              </a:ext>
            </a:extLst>
          </p:cNvPr>
          <p:cNvSpPr txBox="1"/>
          <p:nvPr userDrawn="1"/>
        </p:nvSpPr>
        <p:spPr>
          <a:xfrm>
            <a:off x="0" y="76406"/>
            <a:ext cx="50402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Mary Daly</a:t>
            </a:r>
          </a:p>
          <a:p>
            <a:r>
              <a:rPr lang="en-US" sz="1400" dirty="0">
                <a:latin typeface="FoundrySterling-Book"/>
              </a:rPr>
              <a:t>21 May 2020</a:t>
            </a:r>
          </a:p>
          <a:p>
            <a:r>
              <a:rPr lang="en-US" sz="1400" dirty="0">
                <a:latin typeface="FoundrySterling-Book"/>
              </a:rPr>
              <a:t>Conversations on care, Green Templeton College</a:t>
            </a:r>
          </a:p>
        </p:txBody>
      </p:sp>
    </p:spTree>
    <p:extLst>
      <p:ext uri="{BB962C8B-B14F-4D97-AF65-F5344CB8AC3E}">
        <p14:creationId xmlns:p14="http://schemas.microsoft.com/office/powerpoint/2010/main" val="10480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9575381-7483-AA48-8DCF-ED6D28A011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1096"/>
            <a:ext cx="8640764" cy="823014"/>
          </a:xfrm>
          <a:prstGeom prst="rect">
            <a:avLst/>
          </a:prstGeom>
          <a:solidFill>
            <a:srgbClr val="002D61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6124360"/>
            <a:ext cx="8640763" cy="358989"/>
          </a:xfrm>
          <a:prstGeom prst="rect">
            <a:avLst/>
          </a:prstGeom>
          <a:solidFill>
            <a:srgbClr val="002060">
              <a:alpha val="94000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DE34B-3A77-4849-8C54-70FFB20267B9}"/>
              </a:ext>
            </a:extLst>
          </p:cNvPr>
          <p:cNvSpPr txBox="1"/>
          <p:nvPr userDrawn="1"/>
        </p:nvSpPr>
        <p:spPr>
          <a:xfrm>
            <a:off x="0" y="41681"/>
            <a:ext cx="50402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Gill Sans MT" panose="020B0502020104020203" pitchFamily="34" charset="77"/>
              </a:rPr>
              <a:t>Mary Daly</a:t>
            </a:r>
          </a:p>
          <a:p>
            <a:r>
              <a:rPr lang="en-US" sz="1400" b="0" i="0" dirty="0">
                <a:solidFill>
                  <a:schemeClr val="bg1"/>
                </a:solidFill>
                <a:latin typeface="Gill Sans MT" panose="020B0502020104020203" pitchFamily="34" charset="77"/>
              </a:rPr>
              <a:t>21 May 2020</a:t>
            </a:r>
          </a:p>
          <a:p>
            <a:r>
              <a:rPr lang="en-US" sz="1400" b="0" i="0" dirty="0">
                <a:solidFill>
                  <a:schemeClr val="bg1"/>
                </a:solidFill>
                <a:latin typeface="Gill Sans MT" panose="020B0502020104020203" pitchFamily="34" charset="77"/>
              </a:rPr>
              <a:t>Conversations on care, Green Templeton College</a:t>
            </a:r>
          </a:p>
        </p:txBody>
      </p:sp>
      <p:pic>
        <p:nvPicPr>
          <p:cNvPr id="9" name="Picture 8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BF29FA04-D725-4847-9F04-E516D44CC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0" y="811918"/>
            <a:ext cx="8854070" cy="5312442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9BF4AE3-7876-7D46-A09C-DFDF42C8C2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01052" y="49547"/>
            <a:ext cx="728503" cy="728503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A41A6AF-73DD-4D4E-92EF-B648AD85EF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61050" y="50407"/>
            <a:ext cx="709247" cy="7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tccovid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9216" y="2016126"/>
            <a:ext cx="4813323" cy="2848830"/>
          </a:xfrm>
          <a:prstGeom prst="rect">
            <a:avLst/>
          </a:prstGeom>
          <a:solidFill>
            <a:srgbClr val="0000FF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4" y="2016125"/>
            <a:ext cx="4760236" cy="2862322"/>
          </a:xfrm>
          <a:prstGeom prst="rect">
            <a:avLst/>
          </a:prstGeom>
          <a:solidFill>
            <a:srgbClr val="17375E">
              <a:alpha val="5686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77"/>
              </a:rPr>
              <a:t>Coronavirus and </a:t>
            </a:r>
          </a:p>
          <a:p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77"/>
              </a:rPr>
              <a:t>Care Homes: </a:t>
            </a:r>
          </a:p>
          <a:p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77"/>
              </a:rPr>
              <a:t>What happened and why? 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  <a:p>
            <a:r>
              <a:rPr lang="en-US" sz="1400" dirty="0">
                <a:solidFill>
                  <a:schemeClr val="bg1"/>
                </a:solidFill>
                <a:latin typeface="Gill Sans MT" panose="020B0502020104020203" pitchFamily="34" charset="77"/>
              </a:rPr>
              <a:t>Mary Daly </a:t>
            </a:r>
          </a:p>
          <a:p>
            <a:r>
              <a:rPr lang="en-US" sz="1400" dirty="0">
                <a:solidFill>
                  <a:schemeClr val="bg1"/>
                </a:solidFill>
                <a:latin typeface="Gill Sans MT" panose="020B0502020104020203" pitchFamily="34" charset="77"/>
              </a:rPr>
              <a:t>Professor of Sociology and Social Policy </a:t>
            </a:r>
          </a:p>
          <a:p>
            <a:r>
              <a:rPr lang="en-US" sz="1400" dirty="0">
                <a:solidFill>
                  <a:schemeClr val="bg1"/>
                </a:solidFill>
                <a:latin typeface="Gill Sans MT" panose="020B0502020104020203" pitchFamily="34" charset="77"/>
              </a:rPr>
              <a:t>&amp; Governing Body Fellow, Green Templeton College </a:t>
            </a:r>
          </a:p>
          <a:p>
            <a:endParaRPr lang="en-US" sz="1400" dirty="0">
              <a:solidFill>
                <a:schemeClr val="bg1"/>
              </a:solidFill>
              <a:latin typeface="Gill Sans MT" panose="020B0502020104020203" pitchFamily="34" charset="77"/>
            </a:endParaRPr>
          </a:p>
          <a:p>
            <a:r>
              <a:rPr lang="en-GB" sz="1400" dirty="0">
                <a:solidFill>
                  <a:schemeClr val="bg1"/>
                </a:solidFill>
                <a:latin typeface="Gill Sans MT" panose="020B0502020104020203" pitchFamily="34" charset="77"/>
              </a:rPr>
              <a:t>21 May 2020</a:t>
            </a:r>
            <a:endParaRPr lang="en-US" sz="14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59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66E74F-EC79-2042-8031-7781B396A22C}"/>
              </a:ext>
            </a:extLst>
          </p:cNvPr>
          <p:cNvSpPr txBox="1"/>
          <p:nvPr/>
        </p:nvSpPr>
        <p:spPr>
          <a:xfrm>
            <a:off x="273486" y="1153520"/>
            <a:ext cx="80937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Potential Options/Measures (from other countries)? </a:t>
            </a:r>
          </a:p>
          <a:p>
            <a:r>
              <a:rPr lang="en-US" sz="1800" dirty="0"/>
              <a:t>(with measures like PPE and testing and contact tracing assumed to be normal) </a:t>
            </a:r>
            <a:endParaRPr lang="en-US" sz="18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AD95E7-D74C-9642-A56E-CA011F4FA356}"/>
              </a:ext>
            </a:extLst>
          </p:cNvPr>
          <p:cNvSpPr txBox="1">
            <a:spLocks/>
          </p:cNvSpPr>
          <p:nvPr/>
        </p:nvSpPr>
        <p:spPr>
          <a:xfrm>
            <a:off x="273486" y="2353849"/>
            <a:ext cx="7622698" cy="3375618"/>
          </a:xfrm>
          <a:prstGeom prst="rect">
            <a:avLst/>
          </a:prstGeom>
        </p:spPr>
        <p:txBody>
          <a:bodyPr>
            <a:normAutofit/>
          </a:bodyPr>
          <a:lstStyle>
            <a:lvl1pPr marL="324075" indent="-324075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162" indent="-270062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249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349" indent="-216050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449" indent="-216050" algn="l" defTabSz="4321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5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6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7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8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 national or regional (or local) task force - Austria, Israel, Italy  </a:t>
            </a:r>
          </a:p>
          <a:p>
            <a:r>
              <a:rPr lang="en-US" sz="1800" dirty="0"/>
              <a:t>(and at the minimum an earlier SAGE subgroup on Covid-19 in care homes)</a:t>
            </a:r>
          </a:p>
          <a:p>
            <a:r>
              <a:rPr lang="en-US" sz="1800" dirty="0"/>
              <a:t>Measures to enable better collaboration among care homes (through data sharing and integrated IT systems for example) - China</a:t>
            </a:r>
          </a:p>
          <a:p>
            <a:r>
              <a:rPr lang="en-US" sz="1800" dirty="0"/>
              <a:t>Rapid response teams to support care homes coping with elevated risks (as well as social distancing, self isolation challenges) – Bavaria, Slovenia </a:t>
            </a:r>
          </a:p>
          <a:p>
            <a:r>
              <a:rPr lang="en-US" sz="1800" dirty="0"/>
              <a:t>Increased pay and/or bonuses for care home workers - Scotland</a:t>
            </a:r>
          </a:p>
          <a:p>
            <a:r>
              <a:rPr lang="en-US" sz="1800" dirty="0"/>
              <a:t>Redeployment of staff from medical to care home </a:t>
            </a:r>
            <a:r>
              <a:rPr lang="en-US" sz="1800"/>
              <a:t>settings - </a:t>
            </a:r>
            <a:r>
              <a:rPr lang="en-US" sz="1800" dirty="0"/>
              <a:t>Slovenia </a:t>
            </a:r>
          </a:p>
          <a:p>
            <a:r>
              <a:rPr lang="en-US" sz="1800" dirty="0"/>
              <a:t>Measures to reduce care home occupancy – Austria, Slovenia</a:t>
            </a:r>
          </a:p>
          <a:p>
            <a:r>
              <a:rPr lang="en-US" sz="1800" dirty="0"/>
              <a:t>See </a:t>
            </a:r>
            <a:r>
              <a:rPr lang="en-US" sz="1800" dirty="0">
                <a:hlinkClick r:id="rId3"/>
              </a:rPr>
              <a:t>https://ltccovid.org/</a:t>
            </a:r>
            <a:r>
              <a:rPr lang="en-US" sz="1800" dirty="0"/>
              <a:t> 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2162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66E74F-EC79-2042-8031-7781B396A22C}"/>
              </a:ext>
            </a:extLst>
          </p:cNvPr>
          <p:cNvSpPr txBox="1"/>
          <p:nvPr/>
        </p:nvSpPr>
        <p:spPr>
          <a:xfrm>
            <a:off x="273486" y="1153520"/>
            <a:ext cx="809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Do We Explain What Happened?</a:t>
            </a:r>
            <a:endParaRPr lang="en-US" sz="18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AD95E7-D74C-9642-A56E-CA011F4FA356}"/>
              </a:ext>
            </a:extLst>
          </p:cNvPr>
          <p:cNvSpPr txBox="1">
            <a:spLocks/>
          </p:cNvSpPr>
          <p:nvPr/>
        </p:nvSpPr>
        <p:spPr>
          <a:xfrm>
            <a:off x="273486" y="2353849"/>
            <a:ext cx="7622698" cy="3375618"/>
          </a:xfrm>
          <a:prstGeom prst="rect">
            <a:avLst/>
          </a:prstGeom>
        </p:spPr>
        <p:txBody>
          <a:bodyPr>
            <a:normAutofit/>
          </a:bodyPr>
          <a:lstStyle>
            <a:lvl1pPr marL="324075" indent="-324075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162" indent="-270062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249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349" indent="-216050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449" indent="-216050" algn="l" defTabSz="4321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5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6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7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8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 complex of factors: </a:t>
            </a:r>
          </a:p>
          <a:p>
            <a:pPr lvl="1"/>
            <a:r>
              <a:rPr lang="en-US" sz="2400" dirty="0"/>
              <a:t>Logistical and sectoral complexity</a:t>
            </a:r>
          </a:p>
          <a:p>
            <a:pPr lvl="1"/>
            <a:r>
              <a:rPr lang="en-US" sz="2400" dirty="0"/>
              <a:t>Impact of austerity and funding cuts</a:t>
            </a:r>
          </a:p>
          <a:p>
            <a:pPr lvl="1"/>
            <a:r>
              <a:rPr lang="en-US" sz="2400" dirty="0"/>
              <a:t>Place of social care vis-à-vis health in public opinion and in hearts and minds   </a:t>
            </a:r>
            <a:endParaRPr lang="en-GB" sz="24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211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66E74F-EC79-2042-8031-7781B396A22C}"/>
              </a:ext>
            </a:extLst>
          </p:cNvPr>
          <p:cNvSpPr txBox="1"/>
          <p:nvPr/>
        </p:nvSpPr>
        <p:spPr>
          <a:xfrm>
            <a:off x="273486" y="1153520"/>
            <a:ext cx="809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Logistical problems (1)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AD95E7-D74C-9642-A56E-CA011F4FA356}"/>
              </a:ext>
            </a:extLst>
          </p:cNvPr>
          <p:cNvSpPr txBox="1">
            <a:spLocks/>
          </p:cNvSpPr>
          <p:nvPr/>
        </p:nvSpPr>
        <p:spPr>
          <a:xfrm>
            <a:off x="273486" y="2110779"/>
            <a:ext cx="7622698" cy="3769159"/>
          </a:xfrm>
          <a:prstGeom prst="rect">
            <a:avLst/>
          </a:prstGeom>
        </p:spPr>
        <p:txBody>
          <a:bodyPr>
            <a:normAutofit/>
          </a:bodyPr>
          <a:lstStyle>
            <a:lvl1pPr marL="324075" indent="-324075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162" indent="-270062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249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349" indent="-216050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449" indent="-216050" algn="l" defTabSz="4321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5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6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7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8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Divide between health and social care – essentially 2 systems </a:t>
            </a:r>
          </a:p>
          <a:p>
            <a:r>
              <a:rPr lang="en-US" sz="1800" dirty="0"/>
              <a:t>Co-ordination/integration attempts have been made –</a:t>
            </a:r>
            <a:r>
              <a:rPr lang="x-none" sz="1800" dirty="0"/>
              <a:t> 12 white papers, green papers and consultations, and five independent reviews</a:t>
            </a:r>
            <a:r>
              <a:rPr lang="en-US" sz="1800" dirty="0"/>
              <a:t>/consultations </a:t>
            </a:r>
          </a:p>
          <a:p>
            <a:r>
              <a:rPr lang="en-US" sz="1800" dirty="0"/>
              <a:t>Under current plans</a:t>
            </a:r>
            <a:r>
              <a:rPr lang="en-GB" sz="1800" dirty="0"/>
              <a:t> all parts of the NHS in England are meant to have created an integrated care system by April 2021 – requiring the dilution or destruction of the long-standing barriers between hospitals, GP practices, community services and social care </a:t>
            </a:r>
          </a:p>
          <a:p>
            <a:r>
              <a:rPr lang="en-US" sz="1800" dirty="0"/>
              <a:t>However progress is slow, despite some positive developments </a:t>
            </a:r>
          </a:p>
          <a:p>
            <a:r>
              <a:rPr lang="en-US" sz="1800" dirty="0"/>
              <a:t>Pandemic meets - the NHS and social care as separate funding/resourcing, governance, legislative, staffing, service and provisioning regimes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252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04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66E74F-EC79-2042-8031-7781B396A22C}"/>
              </a:ext>
            </a:extLst>
          </p:cNvPr>
          <p:cNvSpPr txBox="1"/>
          <p:nvPr/>
        </p:nvSpPr>
        <p:spPr>
          <a:xfrm>
            <a:off x="273486" y="1153520"/>
            <a:ext cx="809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Logistical problems (2)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AD95E7-D74C-9642-A56E-CA011F4FA356}"/>
              </a:ext>
            </a:extLst>
          </p:cNvPr>
          <p:cNvSpPr txBox="1">
            <a:spLocks/>
          </p:cNvSpPr>
          <p:nvPr/>
        </p:nvSpPr>
        <p:spPr>
          <a:xfrm>
            <a:off x="273486" y="2110779"/>
            <a:ext cx="7622698" cy="3769159"/>
          </a:xfrm>
          <a:prstGeom prst="rect">
            <a:avLst/>
          </a:prstGeom>
        </p:spPr>
        <p:txBody>
          <a:bodyPr>
            <a:normAutofit/>
          </a:bodyPr>
          <a:lstStyle>
            <a:lvl1pPr marL="324075" indent="-324075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162" indent="-270062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249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349" indent="-216050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449" indent="-216050" algn="l" defTabSz="4321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5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6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7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8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Complex structure of adult social care system – including complex funding structure that leaves different councils and their local areas differentially resourced</a:t>
            </a:r>
          </a:p>
          <a:p>
            <a:r>
              <a:rPr lang="en-US" sz="1800" dirty="0"/>
              <a:t>+ Complex care provision sector</a:t>
            </a:r>
          </a:p>
          <a:p>
            <a:r>
              <a:rPr lang="en-US" sz="1800" dirty="0"/>
              <a:t>11,000 care homes for over 65s in England, operated by 5,000 different providers</a:t>
            </a:r>
          </a:p>
          <a:p>
            <a:r>
              <a:rPr lang="en-US" sz="1800" dirty="0"/>
              <a:t>All except about 5% are private sector </a:t>
            </a:r>
          </a:p>
          <a:p>
            <a:r>
              <a:rPr lang="en-US" sz="1800" dirty="0"/>
              <a:t>Great variation in scale but many (80%) small and lone establishment </a:t>
            </a:r>
          </a:p>
          <a:p>
            <a:r>
              <a:rPr lang="en-US" sz="1800" dirty="0"/>
              <a:t>Variation in needs being met – 40% specialist dementia care</a:t>
            </a:r>
          </a:p>
          <a:p>
            <a:r>
              <a:rPr lang="en-US" sz="1800" dirty="0"/>
              <a:t>Pandemic meets – a complex, largely </a:t>
            </a:r>
            <a:r>
              <a:rPr lang="en-US" sz="1800" dirty="0" err="1"/>
              <a:t>privatised</a:t>
            </a:r>
            <a:r>
              <a:rPr lang="en-US" sz="1800" dirty="0"/>
              <a:t> and poorly-</a:t>
            </a:r>
            <a:r>
              <a:rPr lang="en-US" sz="1800" dirty="0" err="1"/>
              <a:t>co-ordinated</a:t>
            </a:r>
            <a:r>
              <a:rPr lang="en-US" sz="1800" dirty="0"/>
              <a:t> sector</a:t>
            </a:r>
          </a:p>
        </p:txBody>
      </p:sp>
    </p:spTree>
    <p:extLst>
      <p:ext uri="{BB962C8B-B14F-4D97-AF65-F5344CB8AC3E}">
        <p14:creationId xmlns:p14="http://schemas.microsoft.com/office/powerpoint/2010/main" val="296180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1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66E74F-EC79-2042-8031-7781B396A22C}"/>
              </a:ext>
            </a:extLst>
          </p:cNvPr>
          <p:cNvSpPr txBox="1"/>
          <p:nvPr/>
        </p:nvSpPr>
        <p:spPr>
          <a:xfrm>
            <a:off x="273486" y="1153520"/>
            <a:ext cx="809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Funding/austerity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AD95E7-D74C-9642-A56E-CA011F4FA356}"/>
              </a:ext>
            </a:extLst>
          </p:cNvPr>
          <p:cNvSpPr txBox="1">
            <a:spLocks/>
          </p:cNvSpPr>
          <p:nvPr/>
        </p:nvSpPr>
        <p:spPr>
          <a:xfrm>
            <a:off x="273486" y="2110779"/>
            <a:ext cx="7622698" cy="3769159"/>
          </a:xfrm>
          <a:prstGeom prst="rect">
            <a:avLst/>
          </a:prstGeom>
        </p:spPr>
        <p:txBody>
          <a:bodyPr>
            <a:normAutofit/>
          </a:bodyPr>
          <a:lstStyle>
            <a:lvl1pPr marL="324075" indent="-324075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162" indent="-270062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249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349" indent="-216050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449" indent="-216050" algn="l" defTabSz="4321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5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6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7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8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Central government funding to local authorities down by an estimated 50% in real terms up to this year from 2009/2010</a:t>
            </a:r>
          </a:p>
          <a:p>
            <a:r>
              <a:rPr lang="en-US" sz="1800" dirty="0"/>
              <a:t>Adult social care protected from cuts by local authorities to some extent </a:t>
            </a:r>
          </a:p>
          <a:p>
            <a:r>
              <a:rPr lang="en-US" sz="1800" dirty="0"/>
              <a:t>Freezing fees (especially in first 5 years of austerity) – this affected operating resources + stripped significant quality from the sector</a:t>
            </a:r>
          </a:p>
          <a:p>
            <a:r>
              <a:rPr lang="en-US" sz="1800" dirty="0"/>
              <a:t>Set in train other changes that incentivize profit making (upping scale)</a:t>
            </a:r>
          </a:p>
          <a:p>
            <a:r>
              <a:rPr lang="en-US" sz="1800" dirty="0"/>
              <a:t>Highly volatile staffing – problems of recruitment and retention, agency working and movement from job to job</a:t>
            </a:r>
          </a:p>
          <a:p>
            <a:r>
              <a:rPr lang="en-US" sz="1800" dirty="0"/>
              <a:t>Rising unmet need and public dissatisfaction </a:t>
            </a:r>
          </a:p>
          <a:p>
            <a:r>
              <a:rPr lang="en-US" sz="1800" dirty="0"/>
              <a:t>Pandemic meets – a weakened, under-resourced sector on ‘life support’ </a:t>
            </a:r>
          </a:p>
        </p:txBody>
      </p:sp>
    </p:spTree>
    <p:extLst>
      <p:ext uri="{BB962C8B-B14F-4D97-AF65-F5344CB8AC3E}">
        <p14:creationId xmlns:p14="http://schemas.microsoft.com/office/powerpoint/2010/main" val="6293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0A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66E74F-EC79-2042-8031-7781B396A22C}"/>
              </a:ext>
            </a:extLst>
          </p:cNvPr>
          <p:cNvSpPr txBox="1"/>
          <p:nvPr/>
        </p:nvSpPr>
        <p:spPr>
          <a:xfrm>
            <a:off x="273486" y="1153520"/>
            <a:ext cx="809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Cultural factors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AD95E7-D74C-9642-A56E-CA011F4FA356}"/>
              </a:ext>
            </a:extLst>
          </p:cNvPr>
          <p:cNvSpPr txBox="1">
            <a:spLocks/>
          </p:cNvSpPr>
          <p:nvPr/>
        </p:nvSpPr>
        <p:spPr>
          <a:xfrm>
            <a:off x="273486" y="1799851"/>
            <a:ext cx="5641177" cy="3769159"/>
          </a:xfrm>
          <a:prstGeom prst="rect">
            <a:avLst/>
          </a:prstGeom>
        </p:spPr>
        <p:txBody>
          <a:bodyPr>
            <a:noAutofit/>
          </a:bodyPr>
          <a:lstStyle>
            <a:lvl1pPr marL="324075" indent="-324075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162" indent="-270062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249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349" indent="-216050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449" indent="-216050" algn="l" defTabSz="4321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5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6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7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8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NHS a towering presence enjoying generally very wide support </a:t>
            </a:r>
          </a:p>
          <a:p>
            <a:pPr lvl="1"/>
            <a:r>
              <a:rPr lang="en-US" sz="1600" dirty="0"/>
              <a:t>A clear brand with strong public support</a:t>
            </a:r>
          </a:p>
          <a:p>
            <a:pPr lvl="1"/>
            <a:r>
              <a:rPr lang="en-US" sz="1600" dirty="0"/>
              <a:t>Messaged by the government as in need of protection   </a:t>
            </a:r>
          </a:p>
          <a:p>
            <a:pPr lvl="1"/>
            <a:r>
              <a:rPr lang="en-US" sz="1600" dirty="0"/>
              <a:t>Well </a:t>
            </a:r>
            <a:r>
              <a:rPr lang="en-US" sz="1600" dirty="0" err="1"/>
              <a:t>organised</a:t>
            </a:r>
            <a:r>
              <a:rPr lang="en-US" sz="1600" dirty="0"/>
              <a:t> with strong unions/professional associations</a:t>
            </a:r>
          </a:p>
          <a:p>
            <a:r>
              <a:rPr lang="en-US" sz="1600" b="1" dirty="0"/>
              <a:t>Social care in contrast:</a:t>
            </a:r>
          </a:p>
          <a:p>
            <a:pPr lvl="1"/>
            <a:r>
              <a:rPr lang="en-US" sz="1600" dirty="0"/>
              <a:t>No brand or clear identity </a:t>
            </a:r>
          </a:p>
          <a:p>
            <a:pPr lvl="1"/>
            <a:r>
              <a:rPr lang="en-US" sz="1600" dirty="0"/>
              <a:t>Public generally uninformed and ambivalent </a:t>
            </a:r>
          </a:p>
          <a:p>
            <a:pPr lvl="1"/>
            <a:r>
              <a:rPr lang="en-US" sz="1600" dirty="0"/>
              <a:t>No authoritative/single voice</a:t>
            </a:r>
          </a:p>
          <a:p>
            <a:pPr lvl="1"/>
            <a:r>
              <a:rPr lang="en-US" sz="1600" dirty="0"/>
              <a:t>Little </a:t>
            </a:r>
            <a:r>
              <a:rPr lang="en-US" sz="1600" dirty="0" err="1"/>
              <a:t>organisation</a:t>
            </a:r>
            <a:r>
              <a:rPr lang="en-US" sz="1600" dirty="0"/>
              <a:t> of the sector as a whole </a:t>
            </a:r>
          </a:p>
          <a:p>
            <a:r>
              <a:rPr lang="en-US" sz="1600" dirty="0"/>
              <a:t>Pandemic meets – an undervalued, largely hidden and misunderstood sector</a:t>
            </a:r>
            <a:endParaRPr lang="en-GB" sz="1600" dirty="0"/>
          </a:p>
        </p:txBody>
      </p:sp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6ED04A0-914D-F341-B051-8A0646664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00" b="-13100"/>
          <a:stretch/>
        </p:blipFill>
        <p:spPr>
          <a:xfrm>
            <a:off x="6180706" y="2405706"/>
            <a:ext cx="2500131" cy="1870098"/>
          </a:xfrm>
          <a:prstGeom prst="rect">
            <a:avLst/>
          </a:prstGeom>
        </p:spPr>
      </p:pic>
      <p:pic>
        <p:nvPicPr>
          <p:cNvPr id="12" name="Picture 11" descr="A picture containing outdoor, building, red, train&#10;&#10;Description automatically generated">
            <a:extLst>
              <a:ext uri="{FF2B5EF4-FFF2-40B4-BE49-F238E27FC236}">
                <a16:creationId xmlns:a16="http://schemas.microsoft.com/office/drawing/2014/main" id="{1255E916-2F48-4945-A809-F7BADDED4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631" y="4275804"/>
            <a:ext cx="2650022" cy="1852279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0804EE-4199-E942-BDAB-64BC1A909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706" y="1085399"/>
            <a:ext cx="2516320" cy="101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0A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A72FF2-03ED-564E-ADDA-7555ABE5E0A7}"/>
              </a:ext>
            </a:extLst>
          </p:cNvPr>
          <p:cNvSpPr txBox="1"/>
          <p:nvPr/>
        </p:nvSpPr>
        <p:spPr>
          <a:xfrm>
            <a:off x="273486" y="1153520"/>
            <a:ext cx="809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Overall Story </a:t>
            </a:r>
            <a:endParaRPr lang="en-US" sz="36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570178-CA88-AF4D-8EBD-50BAA07457E2}"/>
              </a:ext>
            </a:extLst>
          </p:cNvPr>
          <p:cNvSpPr txBox="1">
            <a:spLocks/>
          </p:cNvSpPr>
          <p:nvPr/>
        </p:nvSpPr>
        <p:spPr>
          <a:xfrm>
            <a:off x="273486" y="1954212"/>
            <a:ext cx="762269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24075" indent="-324075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162" indent="-270062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249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349" indent="-216050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449" indent="-216050" algn="l" defTabSz="4321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5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6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7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8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 pandemic meets: </a:t>
            </a:r>
          </a:p>
          <a:p>
            <a:r>
              <a:rPr lang="en-US" sz="2000" dirty="0"/>
              <a:t>A complex and diverse but fragmented nursing/care home set up and supply and delivery route  </a:t>
            </a:r>
          </a:p>
          <a:p>
            <a:r>
              <a:rPr lang="en-US" sz="2000" dirty="0"/>
              <a:t>In a weakly governed and under-resourced sector, especially affected by austerity  </a:t>
            </a:r>
          </a:p>
          <a:p>
            <a:r>
              <a:rPr lang="en-US" sz="2000" dirty="0"/>
              <a:t>Located in the adult social care field which is itself a sector long in need of reform and in which policy change has been sluggish/frozen  </a:t>
            </a:r>
          </a:p>
          <a:p>
            <a:r>
              <a:rPr lang="en-US" sz="2000" dirty="0"/>
              <a:t>In a context where the NHS consumes most of the oxygen and resources and enjoys superior political and cultural capital</a:t>
            </a:r>
          </a:p>
          <a:p>
            <a:r>
              <a:rPr lang="en-US" sz="2000" dirty="0"/>
              <a:t>So a very complicated set of challenges!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33605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66E74F-EC79-2042-8031-7781B396A22C}"/>
              </a:ext>
            </a:extLst>
          </p:cNvPr>
          <p:cNvSpPr txBox="1"/>
          <p:nvPr/>
        </p:nvSpPr>
        <p:spPr>
          <a:xfrm>
            <a:off x="273486" y="1153520"/>
            <a:ext cx="809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Positive takeaways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AD95E7-D74C-9642-A56E-CA011F4FA356}"/>
              </a:ext>
            </a:extLst>
          </p:cNvPr>
          <p:cNvSpPr txBox="1">
            <a:spLocks/>
          </p:cNvSpPr>
          <p:nvPr/>
        </p:nvSpPr>
        <p:spPr>
          <a:xfrm>
            <a:off x="273486" y="1799851"/>
            <a:ext cx="7678322" cy="3906468"/>
          </a:xfrm>
          <a:prstGeom prst="rect">
            <a:avLst/>
          </a:prstGeom>
        </p:spPr>
        <p:txBody>
          <a:bodyPr>
            <a:noAutofit/>
          </a:bodyPr>
          <a:lstStyle>
            <a:lvl1pPr marL="324075" indent="-324075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162" indent="-270062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249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349" indent="-216050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449" indent="-216050" algn="l" defTabSz="4321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5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6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7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8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Greater working together at local level</a:t>
            </a:r>
          </a:p>
          <a:p>
            <a:r>
              <a:rPr lang="en-US" sz="2400" dirty="0"/>
              <a:t>New procedures – better use of digital procedures (e.g., capacity tracker for beds, staffing)  </a:t>
            </a:r>
          </a:p>
          <a:p>
            <a:r>
              <a:rPr lang="en-US" sz="2400" dirty="0"/>
              <a:t>More visibility for care homes and those involved   </a:t>
            </a:r>
          </a:p>
          <a:p>
            <a:r>
              <a:rPr lang="en-US" sz="2400" dirty="0"/>
              <a:t>Greater recognition for care – e.g., Care Badge </a:t>
            </a:r>
            <a:endParaRPr lang="en-US" sz="2400" u="sng" dirty="0"/>
          </a:p>
          <a:p>
            <a:r>
              <a:rPr lang="en-US" sz="2400" dirty="0"/>
              <a:t>Better data gathering and knowledge of the care home population</a:t>
            </a:r>
          </a:p>
          <a:p>
            <a:r>
              <a:rPr lang="en-US" sz="2400" dirty="0"/>
              <a:t>Elevated volunteer capacity</a:t>
            </a:r>
          </a:p>
        </p:txBody>
      </p:sp>
    </p:spTree>
    <p:extLst>
      <p:ext uri="{BB962C8B-B14F-4D97-AF65-F5344CB8AC3E}">
        <p14:creationId xmlns:p14="http://schemas.microsoft.com/office/powerpoint/2010/main" val="294935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66E74F-EC79-2042-8031-7781B396A22C}"/>
              </a:ext>
            </a:extLst>
          </p:cNvPr>
          <p:cNvSpPr txBox="1"/>
          <p:nvPr/>
        </p:nvSpPr>
        <p:spPr>
          <a:xfrm>
            <a:off x="273486" y="1153520"/>
            <a:ext cx="8093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Some ‘Tests’ to See </a:t>
            </a:r>
          </a:p>
          <a:p>
            <a:r>
              <a:rPr lang="en-US" sz="3600" dirty="0"/>
              <a:t>Whether a Deeper Change is Underway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AD95E7-D74C-9642-A56E-CA011F4FA356}"/>
              </a:ext>
            </a:extLst>
          </p:cNvPr>
          <p:cNvSpPr txBox="1">
            <a:spLocks/>
          </p:cNvSpPr>
          <p:nvPr/>
        </p:nvSpPr>
        <p:spPr>
          <a:xfrm>
            <a:off x="273486" y="2353849"/>
            <a:ext cx="7622698" cy="37691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4075" indent="-324075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162" indent="-270062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249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349" indent="-216050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449" indent="-216050" algn="l" defTabSz="4321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5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6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7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8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/>
              <a:t>Short-term  </a:t>
            </a:r>
          </a:p>
          <a:p>
            <a:r>
              <a:rPr lang="en-US" sz="1800" dirty="0"/>
              <a:t>The treatment of care workers in the Immigration Bill</a:t>
            </a:r>
          </a:p>
          <a:p>
            <a:r>
              <a:rPr lang="en-US" sz="1800" dirty="0"/>
              <a:t>An enquiry into policy on Covid-19 and care homes </a:t>
            </a:r>
          </a:p>
          <a:p>
            <a:r>
              <a:rPr lang="en-US" sz="1800" dirty="0"/>
              <a:t>Support to address the trauma and grief around what happened</a:t>
            </a:r>
          </a:p>
          <a:p>
            <a:pPr marL="0" indent="0">
              <a:buNone/>
            </a:pPr>
            <a:r>
              <a:rPr lang="en-US" sz="1800" u="sng" dirty="0"/>
              <a:t>More long-term</a:t>
            </a:r>
          </a:p>
          <a:p>
            <a:r>
              <a:rPr lang="en-US" sz="1800" dirty="0"/>
              <a:t>Better and more regulated conditions of work in the sector</a:t>
            </a:r>
          </a:p>
          <a:p>
            <a:r>
              <a:rPr lang="en-US" sz="1800" dirty="0"/>
              <a:t>Increased generosity of the funding for the purpose of strengthening the </a:t>
            </a:r>
            <a:r>
              <a:rPr lang="en-US" sz="1800" u="sng" dirty="0"/>
              <a:t>long-term care system </a:t>
            </a:r>
            <a:r>
              <a:rPr lang="en-US" sz="1800" dirty="0"/>
              <a:t>and especially reducing the reliance on temporary or special funding (long-term ring-fenced funding like the NHS) </a:t>
            </a:r>
          </a:p>
          <a:p>
            <a:r>
              <a:rPr lang="en-US" sz="1800" dirty="0"/>
              <a:t>A joined up system of regulation and support of care homes</a:t>
            </a:r>
          </a:p>
          <a:p>
            <a:r>
              <a:rPr lang="en-US" sz="1800" dirty="0"/>
              <a:t>A more joined up health-care system and national and local government </a:t>
            </a:r>
          </a:p>
          <a:p>
            <a:r>
              <a:rPr lang="en-US" sz="1800" dirty="0"/>
              <a:t>Better facilitating community living for older people    </a:t>
            </a:r>
          </a:p>
        </p:txBody>
      </p:sp>
    </p:spTree>
    <p:extLst>
      <p:ext uri="{BB962C8B-B14F-4D97-AF65-F5344CB8AC3E}">
        <p14:creationId xmlns:p14="http://schemas.microsoft.com/office/powerpoint/2010/main" val="172663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66E74F-EC79-2042-8031-7781B396A22C}"/>
              </a:ext>
            </a:extLst>
          </p:cNvPr>
          <p:cNvSpPr txBox="1"/>
          <p:nvPr/>
        </p:nvSpPr>
        <p:spPr>
          <a:xfrm>
            <a:off x="273486" y="1153520"/>
            <a:ext cx="809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Sticking Points in Reform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AD95E7-D74C-9642-A56E-CA011F4FA356}"/>
              </a:ext>
            </a:extLst>
          </p:cNvPr>
          <p:cNvSpPr txBox="1">
            <a:spLocks/>
          </p:cNvSpPr>
          <p:nvPr/>
        </p:nvSpPr>
        <p:spPr>
          <a:xfrm>
            <a:off x="273486" y="2353849"/>
            <a:ext cx="7622698" cy="3769159"/>
          </a:xfrm>
          <a:prstGeom prst="rect">
            <a:avLst/>
          </a:prstGeom>
        </p:spPr>
        <p:txBody>
          <a:bodyPr>
            <a:normAutofit/>
          </a:bodyPr>
          <a:lstStyle>
            <a:lvl1pPr marL="324075" indent="-324075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162" indent="-270062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249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349" indent="-216050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449" indent="-216050" algn="l" defTabSz="4321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5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6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7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8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Making the necessary funding available (£1.5 billion)</a:t>
            </a:r>
          </a:p>
          <a:p>
            <a:r>
              <a:rPr lang="en-US" sz="2400" dirty="0"/>
              <a:t>Deciding on rights/entitlements and responsibilities</a:t>
            </a:r>
          </a:p>
          <a:p>
            <a:r>
              <a:rPr lang="en-US" sz="2400" dirty="0"/>
              <a:t>Deciding on the share and nature of public versus/private components </a:t>
            </a:r>
          </a:p>
          <a:p>
            <a:r>
              <a:rPr lang="en-US" sz="2400" dirty="0"/>
              <a:t>Proposals include: fully funded domiciliary care</a:t>
            </a:r>
          </a:p>
          <a:p>
            <a:r>
              <a:rPr lang="en-US" sz="2400" dirty="0"/>
              <a:t>Higher means-test threshold to enter the system </a:t>
            </a:r>
          </a:p>
          <a:p>
            <a:r>
              <a:rPr lang="en-US" sz="2400" dirty="0"/>
              <a:t>Cap on lifetime contribution</a:t>
            </a:r>
          </a:p>
          <a:p>
            <a:r>
              <a:rPr lang="en-US" sz="2400" dirty="0"/>
              <a:t>A national care service 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9642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A0CCC9B-33B8-DA47-BF2F-EFEBBEAE8416}"/>
              </a:ext>
            </a:extLst>
          </p:cNvPr>
          <p:cNvSpPr txBox="1"/>
          <p:nvPr/>
        </p:nvSpPr>
        <p:spPr>
          <a:xfrm>
            <a:off x="273486" y="1153520"/>
            <a:ext cx="636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oundrySterling-Book"/>
              </a:rPr>
              <a:t>Thinking About Where We Are</a:t>
            </a:r>
            <a:endParaRPr lang="en-US" sz="36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F77762-DBFA-5D45-A8BC-A1E7F44430DA}"/>
              </a:ext>
            </a:extLst>
          </p:cNvPr>
          <p:cNvSpPr txBox="1">
            <a:spLocks/>
          </p:cNvSpPr>
          <p:nvPr/>
        </p:nvSpPr>
        <p:spPr>
          <a:xfrm>
            <a:off x="273486" y="1720798"/>
            <a:ext cx="762269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24075" indent="-324075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162" indent="-270062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249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349" indent="-216050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449" indent="-216050" algn="l" defTabSz="4321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5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6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7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8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Latest statistics (announced by May 15</a:t>
            </a:r>
            <a:r>
              <a:rPr lang="en-US" sz="1800" baseline="30000" dirty="0"/>
              <a:t>th</a:t>
            </a:r>
            <a:r>
              <a:rPr lang="en-US" sz="1800" dirty="0"/>
              <a:t> last): </a:t>
            </a:r>
          </a:p>
          <a:p>
            <a:pPr lvl="1"/>
            <a:r>
              <a:rPr lang="en-US" sz="1600" dirty="0"/>
              <a:t>12,526 care home residents’ deaths </a:t>
            </a:r>
            <a:r>
              <a:rPr lang="en-GB" sz="1600" dirty="0"/>
              <a:t>attributed to Covid-19 in England and Wales (between March 2</a:t>
            </a:r>
            <a:r>
              <a:rPr lang="en-GB" sz="1600" baseline="30000" dirty="0"/>
              <a:t>nd</a:t>
            </a:r>
            <a:r>
              <a:rPr lang="en-GB" sz="1600" dirty="0"/>
              <a:t> and May 9</a:t>
            </a:r>
            <a:r>
              <a:rPr lang="en-GB" sz="1600" baseline="30000" dirty="0"/>
              <a:t>th</a:t>
            </a:r>
            <a:r>
              <a:rPr lang="en-GB" sz="1600" dirty="0"/>
              <a:t>)</a:t>
            </a:r>
          </a:p>
          <a:p>
            <a:pPr lvl="1"/>
            <a:r>
              <a:rPr lang="en-US" sz="1600" b="1" dirty="0"/>
              <a:t>14,835 </a:t>
            </a:r>
            <a:r>
              <a:rPr lang="en-GB" sz="1600" dirty="0"/>
              <a:t>(very latest figure – came out on Tuesday, May 19</a:t>
            </a:r>
            <a:r>
              <a:rPr lang="en-GB" sz="1600" baseline="30000" dirty="0"/>
              <a:t>th</a:t>
            </a:r>
            <a:r>
              <a:rPr lang="en-GB" sz="1600" dirty="0"/>
              <a:t>)</a:t>
            </a:r>
          </a:p>
          <a:p>
            <a:pPr lvl="1"/>
            <a:r>
              <a:rPr lang="en-US" sz="1600" dirty="0"/>
              <a:t>In the most recent week, of all Covid-19 deaths care homes = 41.7% ; hospitals = 52.8%</a:t>
            </a:r>
            <a:endParaRPr lang="en-GB" sz="1600" baseline="30000" dirty="0"/>
          </a:p>
          <a:p>
            <a:pPr lvl="1"/>
            <a:r>
              <a:rPr lang="en-US" sz="1600" dirty="0"/>
              <a:t>M</a:t>
            </a:r>
            <a:r>
              <a:rPr lang="en-GB" sz="1600" dirty="0" err="1"/>
              <a:t>ortality</a:t>
            </a:r>
            <a:r>
              <a:rPr lang="en-GB" sz="1600" dirty="0"/>
              <a:t> of care home residents - up by some 50% in England and Wales in first 4 months of 2020</a:t>
            </a:r>
          </a:p>
          <a:p>
            <a:r>
              <a:rPr lang="en-GB" sz="1800" dirty="0"/>
              <a:t>Care workers too have a higher risk of death from Covid-19 – in fact in England and Wales they are twice as likely to die from Covid-19 as the general working age population</a:t>
            </a:r>
            <a:endParaRPr lang="en-US" sz="1800" dirty="0"/>
          </a:p>
          <a:p>
            <a:r>
              <a:rPr lang="en-US" sz="1800" dirty="0"/>
              <a:t>My talk is in two main parts: </a:t>
            </a:r>
          </a:p>
          <a:p>
            <a:pPr lvl="1"/>
            <a:r>
              <a:rPr lang="en-US" sz="1600" dirty="0"/>
              <a:t>What happened (in terms of policy approach and timeline)?</a:t>
            </a:r>
          </a:p>
          <a:p>
            <a:pPr lvl="1"/>
            <a:r>
              <a:rPr lang="en-US" sz="1600" dirty="0"/>
              <a:t>Why? – offering a multi-faceted explanation that goes beyond logistics and resources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995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09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66E74F-EC79-2042-8031-7781B396A22C}"/>
              </a:ext>
            </a:extLst>
          </p:cNvPr>
          <p:cNvSpPr txBox="1"/>
          <p:nvPr/>
        </p:nvSpPr>
        <p:spPr>
          <a:xfrm>
            <a:off x="273486" y="1153520"/>
            <a:ext cx="8093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Should We Assess Policy? </a:t>
            </a:r>
          </a:p>
          <a:p>
            <a:r>
              <a:rPr lang="en-US" sz="3600" dirty="0"/>
              <a:t>4 Lines of Investigation</a:t>
            </a:r>
            <a:endParaRPr lang="en-US" sz="36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AD95E7-D74C-9642-A56E-CA011F4FA356}"/>
              </a:ext>
            </a:extLst>
          </p:cNvPr>
          <p:cNvSpPr txBox="1">
            <a:spLocks/>
          </p:cNvSpPr>
          <p:nvPr/>
        </p:nvSpPr>
        <p:spPr>
          <a:xfrm>
            <a:off x="273486" y="2353849"/>
            <a:ext cx="7622698" cy="3375618"/>
          </a:xfrm>
          <a:prstGeom prst="rect">
            <a:avLst/>
          </a:prstGeom>
        </p:spPr>
        <p:txBody>
          <a:bodyPr>
            <a:normAutofit/>
          </a:bodyPr>
          <a:lstStyle>
            <a:lvl1pPr marL="324075" indent="-324075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162" indent="-270062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249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349" indent="-216050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449" indent="-216050" algn="l" defTabSz="4321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5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6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7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8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dirty="0"/>
              <a:t>Were care homes the target of a specific policy or action plan? </a:t>
            </a:r>
            <a:endParaRPr lang="en-GB" sz="1800" dirty="0"/>
          </a:p>
          <a:p>
            <a:pPr lvl="0"/>
            <a:r>
              <a:rPr lang="en-US" sz="1800" dirty="0"/>
              <a:t>Was monitoring available to care homes? </a:t>
            </a:r>
            <a:endParaRPr lang="en-GB" sz="1800" dirty="0"/>
          </a:p>
          <a:p>
            <a:pPr lvl="0"/>
            <a:r>
              <a:rPr lang="en-US" sz="1800" dirty="0"/>
              <a:t>What staffing and workforce support was (put) in place?</a:t>
            </a:r>
            <a:endParaRPr lang="en-GB" sz="1800" dirty="0"/>
          </a:p>
          <a:p>
            <a:r>
              <a:rPr lang="en-US" sz="1800" dirty="0"/>
              <a:t>Was additional funding made available?</a:t>
            </a:r>
          </a:p>
          <a:p>
            <a:r>
              <a:rPr lang="en-US" sz="1800" dirty="0"/>
              <a:t>The ‘what’ has to be combined with the ‘when’ – timeline is very important</a:t>
            </a:r>
          </a:p>
          <a:p>
            <a:r>
              <a:rPr lang="en-US" sz="1800" dirty="0"/>
              <a:t>Some clarifications</a:t>
            </a:r>
          </a:p>
          <a:p>
            <a:pPr lvl="1"/>
            <a:r>
              <a:rPr lang="en-US" sz="1800" dirty="0"/>
              <a:t>Care homes = care and accommodation provided in collective setting </a:t>
            </a:r>
          </a:p>
          <a:p>
            <a:pPr lvl="1"/>
            <a:r>
              <a:rPr lang="en-US" sz="1800" dirty="0"/>
              <a:t>Speaking of England mainly</a:t>
            </a:r>
          </a:p>
          <a:p>
            <a:pPr lvl="1"/>
            <a:r>
              <a:rPr lang="en-US" sz="1800" dirty="0"/>
              <a:t>The policy field is ‘adult social care’ </a:t>
            </a:r>
          </a:p>
          <a:p>
            <a:pPr lvl="1"/>
            <a:r>
              <a:rPr lang="en-US" sz="1800" dirty="0"/>
              <a:t>Very different to health (under NHS)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6030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465F5D2-7AC0-CF42-B8CB-BC3446FF6163}"/>
              </a:ext>
            </a:extLst>
          </p:cNvPr>
          <p:cNvGrpSpPr/>
          <p:nvPr/>
        </p:nvGrpSpPr>
        <p:grpSpPr>
          <a:xfrm>
            <a:off x="-2" y="810228"/>
            <a:ext cx="8640765" cy="5302732"/>
            <a:chOff x="-2" y="810228"/>
            <a:chExt cx="8640765" cy="5302732"/>
          </a:xfrm>
        </p:grpSpPr>
        <p:pic>
          <p:nvPicPr>
            <p:cNvPr id="3" name="Picture 2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55F46C85-E9FE-1B43-98EB-5325155964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405" b="5006"/>
            <a:stretch/>
          </p:blipFill>
          <p:spPr>
            <a:xfrm>
              <a:off x="-1" y="1030910"/>
              <a:ext cx="8640763" cy="4838218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9A78C4A-E1E6-8C4A-A6D1-E2AC88517313}"/>
                </a:ext>
              </a:extLst>
            </p:cNvPr>
            <p:cNvSpPr/>
            <p:nvPr/>
          </p:nvSpPr>
          <p:spPr>
            <a:xfrm>
              <a:off x="0" y="810228"/>
              <a:ext cx="8640763" cy="220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A9DAE3C-7C1E-0340-A568-5BF2EAC58BD8}"/>
                </a:ext>
              </a:extLst>
            </p:cNvPr>
            <p:cNvSpPr/>
            <p:nvPr/>
          </p:nvSpPr>
          <p:spPr>
            <a:xfrm>
              <a:off x="-2" y="5787342"/>
              <a:ext cx="8640763" cy="325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8248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D23335-29F1-4346-A89B-0D4FC727CBCF}"/>
              </a:ext>
            </a:extLst>
          </p:cNvPr>
          <p:cNvSpPr txBox="1"/>
          <p:nvPr/>
        </p:nvSpPr>
        <p:spPr>
          <a:xfrm>
            <a:off x="273486" y="1153520"/>
            <a:ext cx="809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1. Action Plan</a:t>
            </a:r>
            <a:endParaRPr lang="en-US" sz="36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21E516-2DE5-574E-AD7B-A92CAFA84D90}"/>
              </a:ext>
            </a:extLst>
          </p:cNvPr>
          <p:cNvSpPr/>
          <p:nvPr/>
        </p:nvSpPr>
        <p:spPr>
          <a:xfrm>
            <a:off x="273486" y="2709239"/>
            <a:ext cx="1798382" cy="1064871"/>
          </a:xfrm>
          <a:prstGeom prst="rect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March 3</a:t>
            </a:r>
            <a:r>
              <a:rPr lang="en-GB" b="1" baseline="30000" dirty="0">
                <a:solidFill>
                  <a:sysClr val="windowText" lastClr="000000"/>
                </a:solidFill>
              </a:rPr>
              <a:t>rd</a:t>
            </a:r>
            <a:endParaRPr lang="en-GB" b="1" dirty="0">
              <a:solidFill>
                <a:sysClr val="windowText" lastClr="000000"/>
              </a:solidFill>
            </a:endParaRPr>
          </a:p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General action plan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3985DA-9FA4-4743-88C3-F82278BBF171}"/>
              </a:ext>
            </a:extLst>
          </p:cNvPr>
          <p:cNvSpPr/>
          <p:nvPr/>
        </p:nvSpPr>
        <p:spPr>
          <a:xfrm>
            <a:off x="3560088" y="2709239"/>
            <a:ext cx="1798382" cy="1064871"/>
          </a:xfrm>
          <a:prstGeom prst="rect">
            <a:avLst/>
          </a:prstGeom>
          <a:solidFill>
            <a:srgbClr val="D99694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April 15</a:t>
            </a:r>
            <a:r>
              <a:rPr lang="en-US" b="1" baseline="30000" dirty="0">
                <a:solidFill>
                  <a:sysClr val="windowText" lastClr="000000"/>
                </a:solidFill>
              </a:rPr>
              <a:t>th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Action plan for adult social care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C27A0-664A-C148-9A51-1E32C57E56B7}"/>
              </a:ext>
            </a:extLst>
          </p:cNvPr>
          <p:cNvSpPr txBox="1"/>
          <p:nvPr/>
        </p:nvSpPr>
        <p:spPr>
          <a:xfrm>
            <a:off x="2646716" y="2933897"/>
            <a:ext cx="99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 </a:t>
            </a:r>
          </a:p>
          <a:p>
            <a:r>
              <a:rPr lang="en-GB" sz="1200" dirty="0"/>
              <a:t>6 weeks later </a:t>
            </a:r>
            <a:r>
              <a:rPr lang="en-GB" sz="1200" dirty="0">
                <a:sym typeface="Wingdings" pitchFamily="2" charset="2"/>
              </a:rPr>
              <a:t> </a:t>
            </a:r>
            <a:endParaRPr lang="en-GB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441220-1E1F-0F47-9B6C-49CE6F5EF102}"/>
              </a:ext>
            </a:extLst>
          </p:cNvPr>
          <p:cNvSpPr/>
          <p:nvPr/>
        </p:nvSpPr>
        <p:spPr>
          <a:xfrm>
            <a:off x="6568895" y="2709237"/>
            <a:ext cx="1798382" cy="1064871"/>
          </a:xfrm>
          <a:prstGeom prst="rect">
            <a:avLst/>
          </a:prstGeom>
          <a:solidFill>
            <a:srgbClr val="D99694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May 15</a:t>
            </a:r>
            <a:r>
              <a:rPr lang="en-US" b="1" baseline="30000" dirty="0">
                <a:solidFill>
                  <a:sysClr val="windowText" lastClr="000000"/>
                </a:solidFill>
              </a:rPr>
              <a:t>th</a:t>
            </a:r>
            <a:endParaRPr lang="en-US" b="1" dirty="0">
              <a:solidFill>
                <a:sysClr val="windowText" lastClr="000000"/>
              </a:solidFill>
            </a:endParaRP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 specific care home support package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494568-828F-684B-A37C-93EAA32B35AA}"/>
              </a:ext>
            </a:extLst>
          </p:cNvPr>
          <p:cNvSpPr txBox="1"/>
          <p:nvPr/>
        </p:nvSpPr>
        <p:spPr>
          <a:xfrm>
            <a:off x="5625629" y="2968622"/>
            <a:ext cx="996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Another month later </a:t>
            </a:r>
            <a:r>
              <a:rPr lang="en-GB" sz="1200" dirty="0">
                <a:sym typeface="Wingdings" pitchFamily="2" charset="2"/>
              </a:rPr>
              <a:t> </a:t>
            </a:r>
            <a:endParaRPr lang="en-GB" sz="1200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020EAD-193F-EB47-9164-474932307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54529">
            <a:off x="729004" y="3777843"/>
            <a:ext cx="1296537" cy="52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7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/>
      <p:bldP spid="8" grpId="1"/>
      <p:bldP spid="9" grpId="0" animBg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84D735-8CDE-8A4B-BD54-9B9825ABBA36}"/>
              </a:ext>
            </a:extLst>
          </p:cNvPr>
          <p:cNvSpPr txBox="1"/>
          <p:nvPr/>
        </p:nvSpPr>
        <p:spPr>
          <a:xfrm>
            <a:off x="273486" y="1153520"/>
            <a:ext cx="809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2. Monitoring</a:t>
            </a:r>
            <a:endParaRPr lang="en-US" sz="36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FA187E-F1A6-9440-A75A-7A916DEE5F5D}"/>
              </a:ext>
            </a:extLst>
          </p:cNvPr>
          <p:cNvSpPr/>
          <p:nvPr/>
        </p:nvSpPr>
        <p:spPr>
          <a:xfrm>
            <a:off x="273486" y="2291783"/>
            <a:ext cx="1798382" cy="1191529"/>
          </a:xfrm>
          <a:prstGeom prst="rect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Late March</a:t>
            </a:r>
            <a:r>
              <a:rPr lang="en-GB" sz="1400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Ambitious testing regime for NHS staff first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42C3A-A516-5941-A9DE-9185F0E2CE4B}"/>
              </a:ext>
            </a:extLst>
          </p:cNvPr>
          <p:cNvSpPr/>
          <p:nvPr/>
        </p:nvSpPr>
        <p:spPr>
          <a:xfrm>
            <a:off x="3490335" y="2307170"/>
            <a:ext cx="1961038" cy="1191530"/>
          </a:xfrm>
          <a:prstGeom prst="rect">
            <a:avLst/>
          </a:prstGeom>
          <a:solidFill>
            <a:srgbClr val="D99694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April 15</a:t>
            </a:r>
            <a:r>
              <a:rPr lang="en-US" sz="1400" b="1" baseline="30000" dirty="0">
                <a:solidFill>
                  <a:sysClr val="windowText" lastClr="000000"/>
                </a:solidFill>
              </a:rPr>
              <a:t>th</a:t>
            </a:r>
            <a:r>
              <a:rPr lang="en-US" sz="1400" b="1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Testing would be offered to everyone </a:t>
            </a:r>
            <a:r>
              <a:rPr lang="en-US" sz="1400" u="sng" dirty="0">
                <a:solidFill>
                  <a:sysClr val="windowText" lastClr="000000"/>
                </a:solidFill>
              </a:rPr>
              <a:t>needing it</a:t>
            </a:r>
            <a:r>
              <a:rPr lang="en-US" sz="1400" dirty="0">
                <a:solidFill>
                  <a:sysClr val="windowText" lastClr="000000"/>
                </a:solidFill>
              </a:rPr>
              <a:t> in social care settings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B9A12-645D-8841-B249-FACE5DE3A6DF}"/>
              </a:ext>
            </a:extLst>
          </p:cNvPr>
          <p:cNvSpPr txBox="1"/>
          <p:nvPr/>
        </p:nvSpPr>
        <p:spPr>
          <a:xfrm>
            <a:off x="2530969" y="2656099"/>
            <a:ext cx="99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 </a:t>
            </a:r>
          </a:p>
          <a:p>
            <a:r>
              <a:rPr lang="en-GB" sz="1200" dirty="0"/>
              <a:t>2 weeks later </a:t>
            </a:r>
            <a:r>
              <a:rPr lang="en-GB" sz="1200" dirty="0">
                <a:sym typeface="Wingdings" pitchFamily="2" charset="2"/>
              </a:rPr>
              <a:t> </a:t>
            </a:r>
            <a:endParaRPr lang="en-GB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97B967-59D2-164B-B83B-7FB3F6EC5015}"/>
              </a:ext>
            </a:extLst>
          </p:cNvPr>
          <p:cNvSpPr/>
          <p:nvPr/>
        </p:nvSpPr>
        <p:spPr>
          <a:xfrm>
            <a:off x="6458674" y="2291781"/>
            <a:ext cx="2071258" cy="1191529"/>
          </a:xfrm>
          <a:prstGeom prst="rect">
            <a:avLst/>
          </a:prstGeom>
          <a:solidFill>
            <a:srgbClr val="D99694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May 11th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A new digital portal for care home specific testing announced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A6A0D5-DB72-1949-8864-05A8DA13EE7B}"/>
              </a:ext>
            </a:extLst>
          </p:cNvPr>
          <p:cNvSpPr txBox="1"/>
          <p:nvPr/>
        </p:nvSpPr>
        <p:spPr>
          <a:xfrm>
            <a:off x="5695079" y="2656099"/>
            <a:ext cx="99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ym typeface="Wingdings" pitchFamily="2" charset="2"/>
            </a:endParaRPr>
          </a:p>
          <a:p>
            <a:r>
              <a:rPr lang="en-US" sz="1200" dirty="0">
                <a:sym typeface="Wingdings" pitchFamily="2" charset="2"/>
              </a:rPr>
              <a:t>4 weeks </a:t>
            </a:r>
          </a:p>
          <a:p>
            <a:r>
              <a:rPr lang="en-US" sz="1200" dirty="0">
                <a:sym typeface="Wingdings" pitchFamily="2" charset="2"/>
              </a:rPr>
              <a:t>later</a:t>
            </a:r>
            <a:endParaRPr lang="en-GB" sz="1200" dirty="0">
              <a:sym typeface="Wingdings" pitchFamily="2" charset="2"/>
            </a:endParaRPr>
          </a:p>
          <a:p>
            <a:r>
              <a:rPr lang="en-GB" sz="1200" dirty="0">
                <a:sym typeface="Wingdings" pitchFamily="2" charset="2"/>
              </a:rPr>
              <a:t> </a:t>
            </a:r>
            <a:endParaRPr lang="en-GB" sz="1200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11DC2A-EB8E-EC43-A21A-CED8D06C8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54529">
            <a:off x="1076787" y="3318019"/>
            <a:ext cx="893763" cy="361359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3AAECC-FFE1-C84C-9EF1-183ED448A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1238">
            <a:off x="5420418" y="1210873"/>
            <a:ext cx="1774194" cy="11202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3FC2CE-D97C-204F-9FE7-4ED8ECC9EAC8}"/>
              </a:ext>
            </a:extLst>
          </p:cNvPr>
          <p:cNvSpPr txBox="1"/>
          <p:nvPr/>
        </p:nvSpPr>
        <p:spPr>
          <a:xfrm>
            <a:off x="261590" y="1876539"/>
            <a:ext cx="27563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TESTING: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B55308-6A36-0C4F-AECE-D2A41A8B1388}"/>
              </a:ext>
            </a:extLst>
          </p:cNvPr>
          <p:cNvSpPr txBox="1"/>
          <p:nvPr/>
        </p:nvSpPr>
        <p:spPr>
          <a:xfrm>
            <a:off x="315898" y="4019379"/>
            <a:ext cx="27563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COUNTING MORTALITY: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BF548D-E5BB-644F-8545-0ED1198CA129}"/>
              </a:ext>
            </a:extLst>
          </p:cNvPr>
          <p:cNvSpPr/>
          <p:nvPr/>
        </p:nvSpPr>
        <p:spPr>
          <a:xfrm>
            <a:off x="338282" y="4531394"/>
            <a:ext cx="1798382" cy="1191529"/>
          </a:xfrm>
          <a:prstGeom prst="rect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March 5</a:t>
            </a:r>
            <a:r>
              <a:rPr lang="en-GB" sz="1400" b="1" baseline="30000" dirty="0">
                <a:solidFill>
                  <a:sysClr val="windowText" lastClr="000000"/>
                </a:solidFill>
              </a:rPr>
              <a:t>th</a:t>
            </a:r>
            <a:r>
              <a:rPr lang="en-GB" sz="1400" b="1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First death recorded in the UK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C4BEAF-33A7-7841-9BB1-B82BBB09DA07}"/>
              </a:ext>
            </a:extLst>
          </p:cNvPr>
          <p:cNvSpPr/>
          <p:nvPr/>
        </p:nvSpPr>
        <p:spPr>
          <a:xfrm>
            <a:off x="4147661" y="4546781"/>
            <a:ext cx="1961038" cy="1191530"/>
          </a:xfrm>
          <a:prstGeom prst="rect">
            <a:avLst/>
          </a:prstGeom>
          <a:solidFill>
            <a:srgbClr val="D99694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April 20</a:t>
            </a:r>
            <a:r>
              <a:rPr lang="en-US" sz="1400" b="1" baseline="30000" dirty="0">
                <a:solidFill>
                  <a:sysClr val="windowText" lastClr="000000"/>
                </a:solidFill>
              </a:rPr>
              <a:t>th</a:t>
            </a:r>
            <a:r>
              <a:rPr lang="en-US" sz="1400" b="1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Inclusion of Covid-19 deaths in care homes  in the statistics  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9BC73E-BBC5-264B-84CA-2A967D53E7E7}"/>
              </a:ext>
            </a:extLst>
          </p:cNvPr>
          <p:cNvSpPr txBox="1"/>
          <p:nvPr/>
        </p:nvSpPr>
        <p:spPr>
          <a:xfrm>
            <a:off x="2595765" y="4895710"/>
            <a:ext cx="99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 </a:t>
            </a:r>
          </a:p>
          <a:p>
            <a:r>
              <a:rPr lang="en-GB" sz="1200" dirty="0"/>
              <a:t>6 weeks later </a:t>
            </a:r>
            <a:r>
              <a:rPr lang="en-GB" sz="1200" dirty="0">
                <a:sym typeface="Wingdings" pitchFamily="2" charset="2"/>
              </a:rPr>
              <a:t> 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6769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 animBg="1"/>
      <p:bldP spid="9" grpId="0"/>
      <p:bldP spid="9" grpId="1"/>
      <p:bldP spid="14" grpId="0"/>
      <p:bldP spid="15" grpId="0"/>
      <p:bldP spid="16" grpId="0" animBg="1"/>
      <p:bldP spid="17" grpId="0" animBg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84D735-8CDE-8A4B-BD54-9B9825ABBA36}"/>
              </a:ext>
            </a:extLst>
          </p:cNvPr>
          <p:cNvSpPr txBox="1"/>
          <p:nvPr/>
        </p:nvSpPr>
        <p:spPr>
          <a:xfrm>
            <a:off x="273486" y="1153520"/>
            <a:ext cx="809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 Staffing and Working Conditions </a:t>
            </a:r>
            <a:endParaRPr lang="en-US" sz="36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FA187E-F1A6-9440-A75A-7A916DEE5F5D}"/>
              </a:ext>
            </a:extLst>
          </p:cNvPr>
          <p:cNvSpPr/>
          <p:nvPr/>
        </p:nvSpPr>
        <p:spPr>
          <a:xfrm>
            <a:off x="516556" y="2187611"/>
            <a:ext cx="1184924" cy="1367869"/>
          </a:xfrm>
          <a:prstGeom prst="rect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April 2</a:t>
            </a:r>
            <a:r>
              <a:rPr lang="en-GB" sz="1400" b="1" baseline="30000" dirty="0">
                <a:solidFill>
                  <a:sysClr val="windowText" lastClr="000000"/>
                </a:solidFill>
              </a:rPr>
              <a:t>nd</a:t>
            </a:r>
            <a:r>
              <a:rPr lang="en-GB" sz="1400" b="1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PPE – for NHS detailed supply plan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42C3A-A516-5941-A9DE-9185F0E2CE4B}"/>
              </a:ext>
            </a:extLst>
          </p:cNvPr>
          <p:cNvSpPr/>
          <p:nvPr/>
        </p:nvSpPr>
        <p:spPr>
          <a:xfrm>
            <a:off x="2542706" y="2187612"/>
            <a:ext cx="1292095" cy="1367868"/>
          </a:xfrm>
          <a:prstGeom prst="rect">
            <a:avLst/>
          </a:prstGeom>
          <a:solidFill>
            <a:srgbClr val="D99694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April 6</a:t>
            </a:r>
            <a:r>
              <a:rPr lang="en-US" sz="1400" b="1" baseline="30000" dirty="0">
                <a:solidFill>
                  <a:sysClr val="windowText" lastClr="000000"/>
                </a:solidFill>
              </a:rPr>
              <a:t>th</a:t>
            </a:r>
            <a:r>
              <a:rPr lang="en-US" sz="1400" b="1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A supply chain that included care homes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B9A12-645D-8841-B249-FACE5DE3A6DF}"/>
              </a:ext>
            </a:extLst>
          </p:cNvPr>
          <p:cNvSpPr txBox="1"/>
          <p:nvPr/>
        </p:nvSpPr>
        <p:spPr>
          <a:xfrm>
            <a:off x="1811371" y="2456445"/>
            <a:ext cx="99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ym typeface="Wingdings" pitchFamily="2" charset="2"/>
            </a:endParaRPr>
          </a:p>
          <a:p>
            <a:endParaRPr lang="en-GB" sz="1200" dirty="0">
              <a:sym typeface="Wingdings" pitchFamily="2" charset="2"/>
            </a:endParaRPr>
          </a:p>
          <a:p>
            <a:r>
              <a:rPr lang="en-GB" sz="1200" dirty="0">
                <a:sym typeface="Wingdings" pitchFamily="2" charset="2"/>
              </a:rPr>
              <a:t> </a:t>
            </a:r>
            <a:endParaRPr lang="en-GB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97B967-59D2-164B-B83B-7FB3F6EC5015}"/>
              </a:ext>
            </a:extLst>
          </p:cNvPr>
          <p:cNvSpPr/>
          <p:nvPr/>
        </p:nvSpPr>
        <p:spPr>
          <a:xfrm>
            <a:off x="4676027" y="2187612"/>
            <a:ext cx="1364717" cy="1377388"/>
          </a:xfrm>
          <a:prstGeom prst="rect">
            <a:avLst/>
          </a:prstGeom>
          <a:solidFill>
            <a:srgbClr val="D99694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April 10</a:t>
            </a:r>
            <a:r>
              <a:rPr lang="en-US" sz="1400" b="1" baseline="30000" dirty="0">
                <a:solidFill>
                  <a:sysClr val="windowText" lastClr="000000"/>
                </a:solidFill>
              </a:rPr>
              <a:t>th</a:t>
            </a:r>
            <a:r>
              <a:rPr lang="en-US" sz="1400" b="1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Plan to deliver PPE to ‘frontline workers’ and guidance published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A6A0D5-DB72-1949-8864-05A8DA13EE7B}"/>
              </a:ext>
            </a:extLst>
          </p:cNvPr>
          <p:cNvSpPr txBox="1"/>
          <p:nvPr/>
        </p:nvSpPr>
        <p:spPr>
          <a:xfrm>
            <a:off x="4053693" y="2456445"/>
            <a:ext cx="996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ym typeface="Wingdings" pitchFamily="2" charset="2"/>
            </a:endParaRPr>
          </a:p>
          <a:p>
            <a:endParaRPr lang="en-GB" sz="1200" dirty="0">
              <a:sym typeface="Wingdings" pitchFamily="2" charset="2"/>
            </a:endParaRPr>
          </a:p>
          <a:p>
            <a:r>
              <a:rPr lang="en-GB" sz="1200" dirty="0">
                <a:sym typeface="Wingdings" pitchFamily="2" charset="2"/>
              </a:rPr>
              <a:t> </a:t>
            </a:r>
            <a:endParaRPr lang="en-GB" sz="1200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11DC2A-EB8E-EC43-A21A-CED8D06C8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54529">
            <a:off x="1238308" y="3377734"/>
            <a:ext cx="926343" cy="3745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353D9E-EF32-1647-AAFB-BA7BE9650292}"/>
              </a:ext>
            </a:extLst>
          </p:cNvPr>
          <p:cNvSpPr/>
          <p:nvPr/>
        </p:nvSpPr>
        <p:spPr>
          <a:xfrm>
            <a:off x="6815769" y="2187611"/>
            <a:ext cx="1364717" cy="1367867"/>
          </a:xfrm>
          <a:prstGeom prst="rect">
            <a:avLst/>
          </a:prstGeom>
          <a:solidFill>
            <a:srgbClr val="D99694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May 15</a:t>
            </a:r>
            <a:r>
              <a:rPr lang="en-US" sz="1400" b="1" baseline="30000" dirty="0">
                <a:solidFill>
                  <a:sysClr val="windowText" lastClr="000000"/>
                </a:solidFill>
              </a:rPr>
              <a:t>th</a:t>
            </a:r>
            <a:r>
              <a:rPr lang="en-US" sz="1400" b="1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Specific Guidance for Care Homes 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New route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93759D-24D8-9F44-8A32-F6F2D57F954D}"/>
              </a:ext>
            </a:extLst>
          </p:cNvPr>
          <p:cNvSpPr txBox="1"/>
          <p:nvPr/>
        </p:nvSpPr>
        <p:spPr>
          <a:xfrm>
            <a:off x="6141745" y="2456444"/>
            <a:ext cx="996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ym typeface="Wingdings" pitchFamily="2" charset="2"/>
            </a:endParaRPr>
          </a:p>
          <a:p>
            <a:endParaRPr lang="en-GB" sz="1200" dirty="0">
              <a:sym typeface="Wingdings" pitchFamily="2" charset="2"/>
            </a:endParaRPr>
          </a:p>
          <a:p>
            <a:r>
              <a:rPr lang="en-GB" sz="1200" dirty="0">
                <a:sym typeface="Wingdings" pitchFamily="2" charset="2"/>
              </a:rPr>
              <a:t> </a:t>
            </a:r>
            <a:endParaRPr lang="en-GB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F9265F-152F-BA44-A086-9F2C0267866A}"/>
              </a:ext>
            </a:extLst>
          </p:cNvPr>
          <p:cNvSpPr txBox="1"/>
          <p:nvPr/>
        </p:nvSpPr>
        <p:spPr>
          <a:xfrm>
            <a:off x="432365" y="1791114"/>
            <a:ext cx="27563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PPE: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4512E9-8640-8E40-8521-1C97808786B3}"/>
              </a:ext>
            </a:extLst>
          </p:cNvPr>
          <p:cNvSpPr txBox="1"/>
          <p:nvPr/>
        </p:nvSpPr>
        <p:spPr>
          <a:xfrm>
            <a:off x="432365" y="3923440"/>
            <a:ext cx="27563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Staffing: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22BF63-743F-1240-A187-154D67D017C3}"/>
              </a:ext>
            </a:extLst>
          </p:cNvPr>
          <p:cNvSpPr/>
          <p:nvPr/>
        </p:nvSpPr>
        <p:spPr>
          <a:xfrm>
            <a:off x="5118100" y="4227059"/>
            <a:ext cx="1905000" cy="1741976"/>
          </a:xfrm>
          <a:prstGeom prst="rect">
            <a:avLst/>
          </a:prstGeom>
          <a:solidFill>
            <a:srgbClr val="D99694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April 15</a:t>
            </a:r>
            <a:r>
              <a:rPr lang="en-US" sz="1400" b="1" baseline="30000" dirty="0">
                <a:solidFill>
                  <a:sysClr val="windowText" lastClr="000000"/>
                </a:solidFill>
              </a:rPr>
              <a:t>th</a:t>
            </a:r>
            <a:r>
              <a:rPr lang="en-US" sz="1400" b="1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Ambitions to attract an additional 20,000 workers to the adult social care sector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704208-3DD6-2D45-B983-BA27952284CD}"/>
              </a:ext>
            </a:extLst>
          </p:cNvPr>
          <p:cNvSpPr/>
          <p:nvPr/>
        </p:nvSpPr>
        <p:spPr>
          <a:xfrm>
            <a:off x="520175" y="4227059"/>
            <a:ext cx="1181306" cy="1741976"/>
          </a:xfrm>
          <a:prstGeom prst="rect">
            <a:avLst/>
          </a:prstGeom>
          <a:solidFill>
            <a:srgbClr val="AEC0D8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March 24</a:t>
            </a:r>
            <a:r>
              <a:rPr lang="en-US" sz="1400" b="1" baseline="30000" dirty="0">
                <a:solidFill>
                  <a:sysClr val="windowText" lastClr="000000"/>
                </a:solidFill>
              </a:rPr>
              <a:t>th</a:t>
            </a:r>
            <a:r>
              <a:rPr lang="en-US" sz="1400" b="1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Plans to add 35,000 NHS staff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4F8572-D48F-F34C-BFED-0851D54DC357}"/>
              </a:ext>
            </a:extLst>
          </p:cNvPr>
          <p:cNvSpPr txBox="1"/>
          <p:nvPr/>
        </p:nvSpPr>
        <p:spPr>
          <a:xfrm>
            <a:off x="1811370" y="4476877"/>
            <a:ext cx="231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ym typeface="Wingdings" pitchFamily="2" charset="2"/>
            </a:endParaRPr>
          </a:p>
          <a:p>
            <a:endParaRPr lang="en-GB" sz="1200" dirty="0">
              <a:sym typeface="Wingdings" pitchFamily="2" charset="2"/>
            </a:endParaRPr>
          </a:p>
          <a:p>
            <a:r>
              <a:rPr lang="en-GB" sz="1200" dirty="0">
                <a:sym typeface="Wingdings" pitchFamily="2" charset="2"/>
              </a:rPr>
              <a:t>                           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7895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 animBg="1"/>
      <p:bldP spid="9" grpId="0"/>
      <p:bldP spid="9" grpId="1"/>
      <p:bldP spid="10" grpId="0" animBg="1"/>
      <p:bldP spid="12" grpId="0"/>
      <p:bldP spid="12" grpId="1"/>
      <p:bldP spid="14" grpId="0"/>
      <p:bldP spid="15" grpId="0"/>
      <p:bldP spid="16" grpId="0" animBg="1"/>
      <p:bldP spid="17" grpId="0" animBg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F9F1C8-6486-F140-A30F-1D569B0E50E6}"/>
              </a:ext>
            </a:extLst>
          </p:cNvPr>
          <p:cNvSpPr txBox="1"/>
          <p:nvPr/>
        </p:nvSpPr>
        <p:spPr>
          <a:xfrm>
            <a:off x="273486" y="1153520"/>
            <a:ext cx="809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4. Funding</a:t>
            </a:r>
            <a:endParaRPr lang="en-US" sz="36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E600D7-C577-9C42-A821-3A6FC4CEE86F}"/>
              </a:ext>
            </a:extLst>
          </p:cNvPr>
          <p:cNvSpPr txBox="1">
            <a:spLocks/>
          </p:cNvSpPr>
          <p:nvPr/>
        </p:nvSpPr>
        <p:spPr>
          <a:xfrm>
            <a:off x="204037" y="1954212"/>
            <a:ext cx="540968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24075" indent="-324075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162" indent="-270062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249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349" indent="-216050" algn="l" defTabSz="4321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449" indent="-216050" algn="l" defTabSz="4321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5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6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7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848" indent="-216050" algn="l" defTabSz="4321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Additional relevant funding to local authorities – some £3.2 billion since early March</a:t>
            </a:r>
          </a:p>
          <a:p>
            <a:r>
              <a:rPr lang="en-US" sz="1600" dirty="0"/>
              <a:t>Plus an additional £1.3 billion for enhancing hospital discharge procedures</a:t>
            </a:r>
          </a:p>
          <a:p>
            <a:r>
              <a:rPr lang="en-US" sz="1600" dirty="0"/>
              <a:t>First tranche of funding of March 19</a:t>
            </a:r>
            <a:r>
              <a:rPr lang="en-US" sz="1600" baseline="30000" dirty="0"/>
              <a:t>th</a:t>
            </a:r>
            <a:r>
              <a:rPr lang="en-US" sz="1600" dirty="0"/>
              <a:t> was for ‘care for the vulnerable’; similarly the second tranche (announced on April  18</a:t>
            </a:r>
            <a:r>
              <a:rPr lang="en-US" sz="1600" baseline="30000" dirty="0"/>
              <a:t>th</a:t>
            </a:r>
            <a:r>
              <a:rPr lang="en-US" sz="1600" dirty="0"/>
              <a:t>) was also generic, little targeting of care for older people, little specific targeting of care homes </a:t>
            </a:r>
          </a:p>
          <a:p>
            <a:r>
              <a:rPr lang="en-US" sz="1600" dirty="0"/>
              <a:t>A targeted package for care homes announced on May 13</a:t>
            </a:r>
            <a:r>
              <a:rPr lang="en-US" sz="1600" baseline="30000" dirty="0"/>
              <a:t>th</a:t>
            </a:r>
            <a:r>
              <a:rPr lang="en-US" sz="1600" dirty="0"/>
              <a:t>-15</a:t>
            </a:r>
            <a:r>
              <a:rPr lang="en-US" sz="1600" baseline="30000" dirty="0"/>
              <a:t>th</a:t>
            </a:r>
            <a:r>
              <a:rPr lang="en-US" sz="1600" dirty="0"/>
              <a:t> May - £600 million for infection control fund and a support package (for staffing and clinical support inter alia)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4BEE71-CDCE-4445-8AAF-EC9DE6798DC1}"/>
              </a:ext>
            </a:extLst>
          </p:cNvPr>
          <p:cNvSpPr/>
          <p:nvPr/>
        </p:nvSpPr>
        <p:spPr>
          <a:xfrm>
            <a:off x="5594739" y="2361574"/>
            <a:ext cx="3046027" cy="1569660"/>
          </a:xfrm>
          <a:prstGeom prst="rect">
            <a:avLst/>
          </a:prstGeom>
          <a:solidFill>
            <a:srgbClr val="E6B9B8">
              <a:alpha val="54902"/>
            </a:srgbClr>
          </a:solidFill>
        </p:spPr>
        <p:txBody>
          <a:bodyPr wrap="none" lIns="91440" tIns="45720" rIns="91440" bIns="45720" anchor="b">
            <a:spAutoFit/>
          </a:bodyPr>
          <a:lstStyle/>
          <a:p>
            <a:pPr algn="ctr"/>
            <a:r>
              <a:rPr lang="en-GB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£3.2</a:t>
            </a:r>
            <a:r>
              <a:rPr lang="en-GB" sz="2400" b="1" spc="-15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billion</a:t>
            </a:r>
          </a:p>
        </p:txBody>
      </p:sp>
    </p:spTree>
    <p:extLst>
      <p:ext uri="{BB962C8B-B14F-4D97-AF65-F5344CB8AC3E}">
        <p14:creationId xmlns:p14="http://schemas.microsoft.com/office/powerpoint/2010/main" val="72726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7600AF-5133-AF42-B73C-2BBEC6CC60CE}"/>
              </a:ext>
            </a:extLst>
          </p:cNvPr>
          <p:cNvSpPr txBox="1"/>
          <p:nvPr/>
        </p:nvSpPr>
        <p:spPr>
          <a:xfrm>
            <a:off x="273486" y="1153520"/>
            <a:ext cx="809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Might Have Been Aimed For?</a:t>
            </a:r>
            <a:endParaRPr lang="en-US" sz="3600" dirty="0">
              <a:solidFill>
                <a:schemeClr val="bg1"/>
              </a:solidFill>
              <a:latin typeface="FoundrySterling-Book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D5946A-6D34-7A44-BB0B-62B4716C9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196717"/>
              </p:ext>
            </p:extLst>
          </p:nvPr>
        </p:nvGraphicFramePr>
        <p:xfrm>
          <a:off x="273485" y="1832641"/>
          <a:ext cx="8093792" cy="148341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6706049">
                  <a:extLst>
                    <a:ext uri="{9D8B030D-6E8A-4147-A177-3AD203B41FA5}">
                      <a16:colId xmlns:a16="http://schemas.microsoft.com/office/drawing/2014/main" val="808747935"/>
                    </a:ext>
                  </a:extLst>
                </a:gridCol>
                <a:gridCol w="1387743">
                  <a:extLst>
                    <a:ext uri="{9D8B030D-6E8A-4147-A177-3AD203B41FA5}">
                      <a16:colId xmlns:a16="http://schemas.microsoft.com/office/drawing/2014/main" val="3770899613"/>
                    </a:ext>
                  </a:extLst>
                </a:gridCol>
              </a:tblGrid>
              <a:tr h="306436">
                <a:tc>
                  <a:txBody>
                    <a:bodyPr/>
                    <a:lstStyle/>
                    <a:p>
                      <a:r>
                        <a:rPr lang="en-GB" sz="1600" dirty="0"/>
                        <a:t>Prevention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455400"/>
                  </a:ext>
                </a:extLst>
              </a:tr>
              <a:tr h="377302">
                <a:tc>
                  <a:txBody>
                    <a:bodyPr/>
                    <a:lstStyle/>
                    <a:p>
                      <a:pPr marL="0" marR="0" lvl="0" indent="0" algn="l" defTabSz="43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</a:t>
                      </a:r>
                      <a:r>
                        <a:rPr lang="x-none" sz="1400"/>
                        <a:t>easures to support care homes in preparing and dealing with outbreaks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/>
                        <a:t>hardly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098120"/>
                  </a:ext>
                </a:extLst>
              </a:tr>
              <a:tr h="344032">
                <a:tc>
                  <a:txBody>
                    <a:bodyPr/>
                    <a:lstStyle/>
                    <a:p>
                      <a:r>
                        <a:rPr lang="en-US" sz="1400" dirty="0"/>
                        <a:t>Measures </a:t>
                      </a:r>
                      <a:r>
                        <a:rPr lang="x-none" sz="1400"/>
                        <a:t>to prevent C</a:t>
                      </a:r>
                      <a:r>
                        <a:rPr lang="en-US" sz="1400" dirty="0" err="1"/>
                        <a:t>ovid</a:t>
                      </a:r>
                      <a:r>
                        <a:rPr lang="x-none" sz="1400"/>
                        <a:t>-19 infections from entering a </a:t>
                      </a:r>
                      <a:r>
                        <a:rPr lang="en-US" sz="1400" dirty="0"/>
                        <a:t>care </a:t>
                      </a:r>
                      <a:r>
                        <a:rPr lang="x-none" sz="1400"/>
                        <a:t>home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/>
                        <a:t>hardly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427947"/>
                  </a:ext>
                </a:extLst>
              </a:tr>
              <a:tr h="426797">
                <a:tc>
                  <a:txBody>
                    <a:bodyPr/>
                    <a:lstStyle/>
                    <a:p>
                      <a:r>
                        <a:rPr lang="en-US" sz="1400" dirty="0"/>
                        <a:t>Measures t</a:t>
                      </a:r>
                      <a:r>
                        <a:rPr lang="x-none" sz="1400"/>
                        <a:t>o monitor potential infections</a:t>
                      </a:r>
                      <a:r>
                        <a:rPr lang="en-US" sz="1400" dirty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/>
                        <a:t>hardly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0556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F9A6C26-B7EF-624A-99A7-9ACED3822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618050"/>
              </p:ext>
            </p:extLst>
          </p:nvPr>
        </p:nvGraphicFramePr>
        <p:xfrm>
          <a:off x="273485" y="3406716"/>
          <a:ext cx="8093792" cy="210964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6717624">
                  <a:extLst>
                    <a:ext uri="{9D8B030D-6E8A-4147-A177-3AD203B41FA5}">
                      <a16:colId xmlns:a16="http://schemas.microsoft.com/office/drawing/2014/main" val="808747935"/>
                    </a:ext>
                  </a:extLst>
                </a:gridCol>
                <a:gridCol w="1376168">
                  <a:extLst>
                    <a:ext uri="{9D8B030D-6E8A-4147-A177-3AD203B41FA5}">
                      <a16:colId xmlns:a16="http://schemas.microsoft.com/office/drawing/2014/main" val="3770899613"/>
                    </a:ext>
                  </a:extLst>
                </a:gridCol>
              </a:tblGrid>
              <a:tr h="325688">
                <a:tc>
                  <a:txBody>
                    <a:bodyPr/>
                    <a:lstStyle/>
                    <a:p>
                      <a:r>
                        <a:rPr lang="en-GB" sz="1600" dirty="0"/>
                        <a:t>Control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455400"/>
                  </a:ext>
                </a:extLst>
              </a:tr>
              <a:tr h="412816">
                <a:tc>
                  <a:txBody>
                    <a:bodyPr/>
                    <a:lstStyle/>
                    <a:p>
                      <a:pPr marL="0" marR="0" lvl="0" indent="0" algn="l" defTabSz="43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</a:t>
                      </a:r>
                      <a:r>
                        <a:rPr lang="x-none" sz="1400"/>
                        <a:t>easures to control the infection once it has entered the facility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/>
                        <a:t>only partly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098120"/>
                  </a:ext>
                </a:extLst>
              </a:tr>
              <a:tr h="37641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/>
                        <a:t>Measures to e</a:t>
                      </a:r>
                      <a:r>
                        <a:rPr lang="x-none" sz="1400"/>
                        <a:t>nsur</a:t>
                      </a:r>
                      <a:r>
                        <a:rPr lang="en-US" sz="1400" dirty="0"/>
                        <a:t>e</a:t>
                      </a:r>
                      <a:r>
                        <a:rPr lang="x-none" sz="1400"/>
                        <a:t> access to health care for residents </a:t>
                      </a:r>
                      <a:r>
                        <a:rPr lang="en-US" sz="1400" dirty="0"/>
                        <a:t>with</a:t>
                      </a:r>
                      <a:r>
                        <a:rPr lang="x-none" sz="1400"/>
                        <a:t> C</a:t>
                      </a:r>
                      <a:r>
                        <a:rPr lang="en-US" sz="1400" dirty="0" err="1"/>
                        <a:t>ovid</a:t>
                      </a:r>
                      <a:r>
                        <a:rPr lang="x-none" sz="1400"/>
                        <a:t>-19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h</a:t>
                      </a:r>
                      <a:r>
                        <a:rPr lang="en-GB" sz="1400" i="1" dirty="0" err="1"/>
                        <a:t>ardly</a:t>
                      </a:r>
                      <a:endParaRPr lang="en-GB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427947"/>
                  </a:ext>
                </a:extLst>
              </a:tr>
              <a:tr h="46697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/>
                        <a:t>Measures to m</a:t>
                      </a:r>
                      <a:r>
                        <a:rPr lang="x-none" sz="1400"/>
                        <a:t>anag</a:t>
                      </a:r>
                      <a:r>
                        <a:rPr lang="en-US" sz="1400" dirty="0"/>
                        <a:t>e</a:t>
                      </a:r>
                      <a:r>
                        <a:rPr lang="x-none" sz="1400"/>
                        <a:t> staff availability and wellbeing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/>
                        <a:t>only partly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05562"/>
                  </a:ext>
                </a:extLst>
              </a:tr>
              <a:tr h="466970">
                <a:tc>
                  <a:txBody>
                    <a:bodyPr/>
                    <a:lstStyle/>
                    <a:p>
                      <a:pPr marL="0" marR="0" lvl="0" indent="0" algn="l" defTabSz="43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Measures t</a:t>
                      </a:r>
                      <a:r>
                        <a:rPr lang="x-none" sz="1400"/>
                        <a:t>o compensate for </a:t>
                      </a:r>
                      <a:r>
                        <a:rPr lang="en-US" sz="1400" dirty="0"/>
                        <a:t>the </a:t>
                      </a:r>
                      <a:r>
                        <a:rPr lang="x-none" sz="1400"/>
                        <a:t>impact of physical distancing </a:t>
                      </a:r>
                      <a:r>
                        <a:rPr lang="en-US" sz="1400" dirty="0"/>
                        <a:t>and other challenges </a:t>
                      </a:r>
                      <a:r>
                        <a:rPr lang="x-none" sz="1400"/>
                        <a:t>in care homes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/>
                        <a:t>only partly/hardly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5761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7A0546-5038-604F-B6BF-A6AC5DDC8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160901"/>
              </p:ext>
            </p:extLst>
          </p:nvPr>
        </p:nvGraphicFramePr>
        <p:xfrm>
          <a:off x="273485" y="5597429"/>
          <a:ext cx="8093792" cy="33528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6706049">
                  <a:extLst>
                    <a:ext uri="{9D8B030D-6E8A-4147-A177-3AD203B41FA5}">
                      <a16:colId xmlns:a16="http://schemas.microsoft.com/office/drawing/2014/main" val="808747935"/>
                    </a:ext>
                  </a:extLst>
                </a:gridCol>
                <a:gridCol w="1387743">
                  <a:extLst>
                    <a:ext uri="{9D8B030D-6E8A-4147-A177-3AD203B41FA5}">
                      <a16:colId xmlns:a16="http://schemas.microsoft.com/office/drawing/2014/main" val="3770899613"/>
                    </a:ext>
                  </a:extLst>
                </a:gridCol>
              </a:tblGrid>
              <a:tr h="277862">
                <a:tc>
                  <a:txBody>
                    <a:bodyPr/>
                    <a:lstStyle/>
                    <a:p>
                      <a:r>
                        <a:rPr lang="en-GB" sz="1600" dirty="0"/>
                        <a:t>OVERALL RESPONSE: Inadequate, slow, reactive and too 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45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7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ening slide altern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C62BCCE1A5064BA82D37E9BFB0851F" ma:contentTypeVersion="13" ma:contentTypeDescription="Create a new document." ma:contentTypeScope="" ma:versionID="3ebe84cd2109717fc5e8073c6cd7ff43">
  <xsd:schema xmlns:xsd="http://www.w3.org/2001/XMLSchema" xmlns:xs="http://www.w3.org/2001/XMLSchema" xmlns:p="http://schemas.microsoft.com/office/2006/metadata/properties" xmlns:ns3="a6e9c4f1-6694-4be6-a070-8b97939874d3" xmlns:ns4="d88c9889-68c0-4de6-8f74-9bffb23dfa42" targetNamespace="http://schemas.microsoft.com/office/2006/metadata/properties" ma:root="true" ma:fieldsID="034e05aaaa90ba13dec284386bb2bdef" ns3:_="" ns4:_="">
    <xsd:import namespace="a6e9c4f1-6694-4be6-a070-8b97939874d3"/>
    <xsd:import namespace="d88c9889-68c0-4de6-8f74-9bffb23dfa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9c4f1-6694-4be6-a070-8b9793987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c9889-68c0-4de6-8f74-9bffb23dfa4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3D4A1B-494D-4BA3-841B-F71DE954B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e9c4f1-6694-4be6-a070-8b97939874d3"/>
    <ds:schemaRef ds:uri="d88c9889-68c0-4de6-8f74-9bffb23dfa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6651D0-9E17-4E7E-A3BB-1D2E3E94D6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DC457D-543C-4A36-BE7C-40706039EAC8}">
  <ds:schemaRefs>
    <ds:schemaRef ds:uri="http://schemas.microsoft.com/office/2006/documentManagement/types"/>
    <ds:schemaRef ds:uri="d88c9889-68c0-4de6-8f74-9bffb23dfa4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6e9c4f1-6694-4be6-a070-8b97939874d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3916</TotalTime>
  <Words>1575</Words>
  <Application>Microsoft Office PowerPoint</Application>
  <PresentationFormat>Custom</PresentationFormat>
  <Paragraphs>215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FoundrySterling-Book</vt:lpstr>
      <vt:lpstr>Gill Sans MT</vt:lpstr>
      <vt:lpstr>Wingdings</vt:lpstr>
      <vt:lpstr>Opening slide</vt:lpstr>
      <vt:lpstr>Opening slide alternative</vt:lpstr>
      <vt:lpstr>Text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Chinn</dc:creator>
  <cp:lastModifiedBy>Nick Parrott</cp:lastModifiedBy>
  <cp:revision>110</cp:revision>
  <dcterms:created xsi:type="dcterms:W3CDTF">2014-03-20T14:30:16Z</dcterms:created>
  <dcterms:modified xsi:type="dcterms:W3CDTF">2020-05-26T14:53:44Z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0x010100CDC62BCCE1A5064BA82D37E9BFB0851F</vt:lpwstr>
  </property>
</Properties>
</file>