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5"/>
  </p:notesMasterIdLst>
  <p:sldIdLst>
    <p:sldId id="2141411252" r:id="rId3"/>
    <p:sldId id="2141411226" r:id="rId4"/>
    <p:sldId id="2141411227" r:id="rId5"/>
    <p:sldId id="1012" r:id="rId6"/>
    <p:sldId id="2141411228" r:id="rId7"/>
    <p:sldId id="2141411229" r:id="rId8"/>
    <p:sldId id="2141411230" r:id="rId9"/>
    <p:sldId id="2141411233" r:id="rId10"/>
    <p:sldId id="2141411231" r:id="rId11"/>
    <p:sldId id="2141411232" r:id="rId12"/>
    <p:sldId id="2141411234" r:id="rId13"/>
    <p:sldId id="2141411235" r:id="rId14"/>
    <p:sldId id="2141411236" r:id="rId15"/>
    <p:sldId id="2141411238" r:id="rId16"/>
    <p:sldId id="2141411237" r:id="rId17"/>
    <p:sldId id="2141411239" r:id="rId18"/>
    <p:sldId id="2141411240" r:id="rId19"/>
    <p:sldId id="2141411241" r:id="rId20"/>
    <p:sldId id="2141411242" r:id="rId21"/>
    <p:sldId id="2141411111" r:id="rId22"/>
    <p:sldId id="2141411186" r:id="rId23"/>
    <p:sldId id="2141411243" r:id="rId24"/>
    <p:sldId id="2141411222" r:id="rId25"/>
    <p:sldId id="2141411244" r:id="rId26"/>
    <p:sldId id="2141411225" r:id="rId27"/>
    <p:sldId id="2141411245" r:id="rId28"/>
    <p:sldId id="2141411247" r:id="rId29"/>
    <p:sldId id="2141411185" r:id="rId30"/>
    <p:sldId id="2141411250" r:id="rId31"/>
    <p:sldId id="2141411253" r:id="rId32"/>
    <p:sldId id="2141411221" r:id="rId33"/>
    <p:sldId id="2141411184" r:id="rId34"/>
    <p:sldId id="2141411187" r:id="rId35"/>
    <p:sldId id="2141411188" r:id="rId36"/>
    <p:sldId id="2141411189" r:id="rId37"/>
    <p:sldId id="2141411254" r:id="rId38"/>
    <p:sldId id="2141411167" r:id="rId39"/>
    <p:sldId id="2141411191" r:id="rId40"/>
    <p:sldId id="2141411190" r:id="rId41"/>
    <p:sldId id="2141411206" r:id="rId42"/>
    <p:sldId id="2141411207" r:id="rId43"/>
    <p:sldId id="21414112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99" autoAdjust="0"/>
    <p:restoredTop sz="94694"/>
  </p:normalViewPr>
  <p:slideViewPr>
    <p:cSldViewPr snapToGrid="0">
      <p:cViewPr varScale="1">
        <p:scale>
          <a:sx n="72" d="100"/>
          <a:sy n="72" d="100"/>
        </p:scale>
        <p:origin x="1440" y="72"/>
      </p:cViewPr>
      <p:guideLst/>
    </p:cSldViewPr>
  </p:slideViewPr>
  <p:notesTextViewPr>
    <p:cViewPr>
      <p:scale>
        <a:sx n="66" d="100"/>
        <a:sy n="66" d="100"/>
      </p:scale>
      <p:origin x="0" y="0"/>
    </p:cViewPr>
  </p:notesTextViewPr>
  <p:sorterViewPr>
    <p:cViewPr>
      <p:scale>
        <a:sx n="100" d="100"/>
        <a:sy n="100" d="100"/>
      </p:scale>
      <p:origin x="0" y="-9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3BCDC-EE3D-451D-A6FC-3A2A00B0FDC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5CE1688-BE7C-4F9B-9A8D-7301A20D2399}">
      <dgm:prSet/>
      <dgm:spPr/>
      <dgm:t>
        <a:bodyPr/>
        <a:lstStyle/>
        <a:p>
          <a:r>
            <a:rPr lang="en-GB"/>
            <a:t>Aims to:</a:t>
          </a:r>
          <a:endParaRPr lang="en-US"/>
        </a:p>
      </dgm:t>
    </dgm:pt>
    <dgm:pt modelId="{26C46F1D-EE16-43E8-A7CA-048B04FDA5C7}" type="parTrans" cxnId="{ED65A975-1460-410E-A408-34C1721CE823}">
      <dgm:prSet/>
      <dgm:spPr/>
      <dgm:t>
        <a:bodyPr/>
        <a:lstStyle/>
        <a:p>
          <a:endParaRPr lang="en-US"/>
        </a:p>
      </dgm:t>
    </dgm:pt>
    <dgm:pt modelId="{27A20E7F-86DE-410A-B0FE-86CBB2149AE0}" type="sibTrans" cxnId="{ED65A975-1460-410E-A408-34C1721CE823}">
      <dgm:prSet/>
      <dgm:spPr/>
      <dgm:t>
        <a:bodyPr/>
        <a:lstStyle/>
        <a:p>
          <a:endParaRPr lang="en-US"/>
        </a:p>
      </dgm:t>
    </dgm:pt>
    <dgm:pt modelId="{2E675B5F-5BE9-410B-A1E3-3E21DE3FE950}">
      <dgm:prSet/>
      <dgm:spPr/>
      <dgm:t>
        <a:bodyPr/>
        <a:lstStyle/>
        <a:p>
          <a:r>
            <a:rPr lang="en-GB" dirty="0"/>
            <a:t>reduce, lessen consequences of, or compensate for disability, cognitive impairment and loneliness; improve quality of life</a:t>
          </a:r>
          <a:endParaRPr lang="en-US" dirty="0"/>
        </a:p>
      </dgm:t>
    </dgm:pt>
    <dgm:pt modelId="{DD66464F-9105-446C-99BB-F0AD4242C960}" type="parTrans" cxnId="{1AC06518-D040-4E20-BFB7-99AE6744B524}">
      <dgm:prSet/>
      <dgm:spPr/>
      <dgm:t>
        <a:bodyPr/>
        <a:lstStyle/>
        <a:p>
          <a:endParaRPr lang="en-US"/>
        </a:p>
      </dgm:t>
    </dgm:pt>
    <dgm:pt modelId="{88E4A8CD-F93D-429A-8E21-149DC4856C51}" type="sibTrans" cxnId="{1AC06518-D040-4E20-BFB7-99AE6744B524}">
      <dgm:prSet/>
      <dgm:spPr/>
      <dgm:t>
        <a:bodyPr/>
        <a:lstStyle/>
        <a:p>
          <a:endParaRPr lang="en-US"/>
        </a:p>
      </dgm:t>
    </dgm:pt>
    <dgm:pt modelId="{7C72E44C-8DCA-4AB9-8C8E-BEC775129675}">
      <dgm:prSet/>
      <dgm:spPr/>
      <dgm:t>
        <a:bodyPr/>
        <a:lstStyle/>
        <a:p>
          <a:r>
            <a:rPr lang="en-GB"/>
            <a:t>support family and other unpaid carers</a:t>
          </a:r>
          <a:endParaRPr lang="en-US"/>
        </a:p>
      </dgm:t>
    </dgm:pt>
    <dgm:pt modelId="{C96538D7-DC82-4C5F-96CC-8441DFB5465F}" type="parTrans" cxnId="{BB1E36B0-B4A5-4611-9652-0F190D0A8DFC}">
      <dgm:prSet/>
      <dgm:spPr/>
      <dgm:t>
        <a:bodyPr/>
        <a:lstStyle/>
        <a:p>
          <a:endParaRPr lang="en-US"/>
        </a:p>
      </dgm:t>
    </dgm:pt>
    <dgm:pt modelId="{AE7C8DE0-429D-4501-B183-7A33B91A9B98}" type="sibTrans" cxnId="{BB1E36B0-B4A5-4611-9652-0F190D0A8DFC}">
      <dgm:prSet/>
      <dgm:spPr/>
      <dgm:t>
        <a:bodyPr/>
        <a:lstStyle/>
        <a:p>
          <a:endParaRPr lang="en-US"/>
        </a:p>
      </dgm:t>
    </dgm:pt>
    <dgm:pt modelId="{1ECC5C99-15B3-4408-91F2-7FE4CD750948}">
      <dgm:prSet/>
      <dgm:spPr/>
      <dgm:t>
        <a:bodyPr/>
        <a:lstStyle/>
        <a:p>
          <a:r>
            <a:rPr lang="en-GB"/>
            <a:t>Services are delivered in:</a:t>
          </a:r>
          <a:endParaRPr lang="en-US"/>
        </a:p>
      </dgm:t>
    </dgm:pt>
    <dgm:pt modelId="{AAC76437-33E5-47B3-BBFD-EEAE96586044}" type="parTrans" cxnId="{78E31260-70F7-4A38-BAB7-36930EC5F791}">
      <dgm:prSet/>
      <dgm:spPr/>
      <dgm:t>
        <a:bodyPr/>
        <a:lstStyle/>
        <a:p>
          <a:endParaRPr lang="en-US"/>
        </a:p>
      </dgm:t>
    </dgm:pt>
    <dgm:pt modelId="{975BA28C-3AD9-423E-8230-38800A26CB7D}" type="sibTrans" cxnId="{78E31260-70F7-4A38-BAB7-36930EC5F791}">
      <dgm:prSet/>
      <dgm:spPr/>
      <dgm:t>
        <a:bodyPr/>
        <a:lstStyle/>
        <a:p>
          <a:endParaRPr lang="en-US"/>
        </a:p>
      </dgm:t>
    </dgm:pt>
    <dgm:pt modelId="{668C28FB-48EB-41B8-887E-B38B1FD0206C}">
      <dgm:prSet/>
      <dgm:spPr/>
      <dgm:t>
        <a:bodyPr/>
        <a:lstStyle/>
        <a:p>
          <a:r>
            <a:rPr lang="en-GB" dirty="0"/>
            <a:t>People’s own homes (home help, meals, nursing care) and in the community </a:t>
          </a:r>
          <a:endParaRPr lang="en-US" dirty="0"/>
        </a:p>
      </dgm:t>
    </dgm:pt>
    <dgm:pt modelId="{CCA0D079-91F6-4147-828D-36CC515375DC}" type="parTrans" cxnId="{96FF1FE1-F90F-4CFC-B339-340EE45B6720}">
      <dgm:prSet/>
      <dgm:spPr/>
      <dgm:t>
        <a:bodyPr/>
        <a:lstStyle/>
        <a:p>
          <a:endParaRPr lang="en-US"/>
        </a:p>
      </dgm:t>
    </dgm:pt>
    <dgm:pt modelId="{97379479-6FF3-4F8C-A64F-010D79193564}" type="sibTrans" cxnId="{96FF1FE1-F90F-4CFC-B339-340EE45B6720}">
      <dgm:prSet/>
      <dgm:spPr/>
      <dgm:t>
        <a:bodyPr/>
        <a:lstStyle/>
        <a:p>
          <a:endParaRPr lang="en-US"/>
        </a:p>
      </dgm:t>
    </dgm:pt>
    <dgm:pt modelId="{6EAE8A62-AF3F-4C6C-874B-36EC110BF561}">
      <dgm:prSet/>
      <dgm:spPr/>
      <dgm:t>
        <a:bodyPr/>
        <a:lstStyle/>
        <a:p>
          <a:r>
            <a:rPr lang="en-GB"/>
            <a:t>or in substitute care settings (residential care homes, nursing homes, hospitals)</a:t>
          </a:r>
          <a:endParaRPr lang="en-US"/>
        </a:p>
      </dgm:t>
    </dgm:pt>
    <dgm:pt modelId="{79AA03D1-EE8E-4C61-A17F-D6966A24ABA0}" type="parTrans" cxnId="{90D1734B-FD0E-4922-A82B-4C06639D78AA}">
      <dgm:prSet/>
      <dgm:spPr/>
      <dgm:t>
        <a:bodyPr/>
        <a:lstStyle/>
        <a:p>
          <a:endParaRPr lang="en-US"/>
        </a:p>
      </dgm:t>
    </dgm:pt>
    <dgm:pt modelId="{322B6E8C-352C-4133-B639-7E40CD2C4439}" type="sibTrans" cxnId="{90D1734B-FD0E-4922-A82B-4C06639D78AA}">
      <dgm:prSet/>
      <dgm:spPr/>
      <dgm:t>
        <a:bodyPr/>
        <a:lstStyle/>
        <a:p>
          <a:endParaRPr lang="en-US"/>
        </a:p>
      </dgm:t>
    </dgm:pt>
    <dgm:pt modelId="{469918A9-2E35-4BD9-AA05-A569E54931A4}">
      <dgm:prSet/>
      <dgm:spPr/>
      <dgm:t>
        <a:bodyPr/>
        <a:lstStyle/>
        <a:p>
          <a:r>
            <a:rPr lang="en-GB"/>
            <a:t>Support is provided by:</a:t>
          </a:r>
          <a:endParaRPr lang="en-US"/>
        </a:p>
      </dgm:t>
    </dgm:pt>
    <dgm:pt modelId="{BB69F960-A0DF-46BC-A926-DF7AEA6723F9}" type="parTrans" cxnId="{A6592710-A824-4A62-8ADB-C74D14C2CC1C}">
      <dgm:prSet/>
      <dgm:spPr/>
      <dgm:t>
        <a:bodyPr/>
        <a:lstStyle/>
        <a:p>
          <a:endParaRPr lang="en-US"/>
        </a:p>
      </dgm:t>
    </dgm:pt>
    <dgm:pt modelId="{427A5B15-1B45-461A-AA49-976F73AE7049}" type="sibTrans" cxnId="{A6592710-A824-4A62-8ADB-C74D14C2CC1C}">
      <dgm:prSet/>
      <dgm:spPr/>
      <dgm:t>
        <a:bodyPr/>
        <a:lstStyle/>
        <a:p>
          <a:endParaRPr lang="en-US"/>
        </a:p>
      </dgm:t>
    </dgm:pt>
    <dgm:pt modelId="{7321B201-3BD9-40AC-ACB9-791D15238658}">
      <dgm:prSet/>
      <dgm:spPr/>
      <dgm:t>
        <a:bodyPr/>
        <a:lstStyle/>
        <a:p>
          <a:r>
            <a:rPr lang="en-GB"/>
            <a:t>Unpaid carers (mostly family but also community)</a:t>
          </a:r>
          <a:endParaRPr lang="en-US"/>
        </a:p>
      </dgm:t>
    </dgm:pt>
    <dgm:pt modelId="{A00B60E3-3603-4E7B-BDDF-7020DC15C404}" type="parTrans" cxnId="{1CECF5B8-C3AB-4DB8-BF20-EA7DE1A93B4E}">
      <dgm:prSet/>
      <dgm:spPr/>
      <dgm:t>
        <a:bodyPr/>
        <a:lstStyle/>
        <a:p>
          <a:endParaRPr lang="en-US"/>
        </a:p>
      </dgm:t>
    </dgm:pt>
    <dgm:pt modelId="{BB1D40DE-014C-4D71-A2D0-096FBED7D117}" type="sibTrans" cxnId="{1CECF5B8-C3AB-4DB8-BF20-EA7DE1A93B4E}">
      <dgm:prSet/>
      <dgm:spPr/>
      <dgm:t>
        <a:bodyPr/>
        <a:lstStyle/>
        <a:p>
          <a:endParaRPr lang="en-US"/>
        </a:p>
      </dgm:t>
    </dgm:pt>
    <dgm:pt modelId="{21C80708-2B0B-47B4-8965-818215790AC2}">
      <dgm:prSet/>
      <dgm:spPr/>
      <dgm:t>
        <a:bodyPr/>
        <a:lstStyle/>
        <a:p>
          <a:r>
            <a:rPr lang="en-GB" dirty="0"/>
            <a:t>Formal care providers (public, private and voluntary sector), usually low levels of training</a:t>
          </a:r>
          <a:endParaRPr lang="en-US" dirty="0"/>
        </a:p>
      </dgm:t>
    </dgm:pt>
    <dgm:pt modelId="{4DA8E607-ACC3-4FF7-BDA5-DD3D24688002}" type="parTrans" cxnId="{722EAB0D-8C18-4FC7-8DA3-B504559D4CDB}">
      <dgm:prSet/>
      <dgm:spPr/>
      <dgm:t>
        <a:bodyPr/>
        <a:lstStyle/>
        <a:p>
          <a:endParaRPr lang="en-US"/>
        </a:p>
      </dgm:t>
    </dgm:pt>
    <dgm:pt modelId="{7015B37C-FE00-4AA7-B584-8B5A5892E258}" type="sibTrans" cxnId="{722EAB0D-8C18-4FC7-8DA3-B504559D4CDB}">
      <dgm:prSet/>
      <dgm:spPr/>
      <dgm:t>
        <a:bodyPr/>
        <a:lstStyle/>
        <a:p>
          <a:endParaRPr lang="en-US"/>
        </a:p>
      </dgm:t>
    </dgm:pt>
    <dgm:pt modelId="{B9B4EBA4-9757-4440-8F78-FA805F06917E}">
      <dgm:prSet/>
      <dgm:spPr/>
      <dgm:t>
        <a:bodyPr/>
        <a:lstStyle/>
        <a:p>
          <a:r>
            <a:rPr lang="en-GB"/>
            <a:t>Type of activities:</a:t>
          </a:r>
          <a:endParaRPr lang="en-US"/>
        </a:p>
      </dgm:t>
    </dgm:pt>
    <dgm:pt modelId="{ED886AC8-87EA-4CE9-A050-9A19162D0D6D}" type="parTrans" cxnId="{6589C745-6F96-4635-B5A7-455087C62B97}">
      <dgm:prSet/>
      <dgm:spPr/>
      <dgm:t>
        <a:bodyPr/>
        <a:lstStyle/>
        <a:p>
          <a:endParaRPr lang="en-US"/>
        </a:p>
      </dgm:t>
    </dgm:pt>
    <dgm:pt modelId="{749D3D73-6812-4C45-97A2-6097815C008D}" type="sibTrans" cxnId="{6589C745-6F96-4635-B5A7-455087C62B97}">
      <dgm:prSet/>
      <dgm:spPr/>
      <dgm:t>
        <a:bodyPr/>
        <a:lstStyle/>
        <a:p>
          <a:endParaRPr lang="en-US"/>
        </a:p>
      </dgm:t>
    </dgm:pt>
    <dgm:pt modelId="{884AA768-1427-4460-9F50-991BF17F2D05}">
      <dgm:prSet/>
      <dgm:spPr/>
      <dgm:t>
        <a:bodyPr/>
        <a:lstStyle/>
        <a:p>
          <a:r>
            <a:rPr lang="en-GB"/>
            <a:t>Support with everyday tasks, including dressing, bathing, shopping, cooking, cleaning, therapy, social participation</a:t>
          </a:r>
          <a:endParaRPr lang="en-US"/>
        </a:p>
      </dgm:t>
    </dgm:pt>
    <dgm:pt modelId="{031081CB-03EE-40FF-B836-2B670228196D}" type="parTrans" cxnId="{F0C1B7EB-9D22-41AC-AF49-A6FD9114363B}">
      <dgm:prSet/>
      <dgm:spPr/>
      <dgm:t>
        <a:bodyPr/>
        <a:lstStyle/>
        <a:p>
          <a:endParaRPr lang="en-US"/>
        </a:p>
      </dgm:t>
    </dgm:pt>
    <dgm:pt modelId="{A70ED523-DD2E-4064-A9A5-DB2EE70BDBB1}" type="sibTrans" cxnId="{F0C1B7EB-9D22-41AC-AF49-A6FD9114363B}">
      <dgm:prSet/>
      <dgm:spPr/>
      <dgm:t>
        <a:bodyPr/>
        <a:lstStyle/>
        <a:p>
          <a:endParaRPr lang="en-US"/>
        </a:p>
      </dgm:t>
    </dgm:pt>
    <dgm:pt modelId="{7984AB4E-DD9E-41E0-A573-B7479384A1FD}" type="pres">
      <dgm:prSet presAssocID="{5B43BCDC-EE3D-451D-A6FC-3A2A00B0FDCC}" presName="Name0" presStyleCnt="0">
        <dgm:presLayoutVars>
          <dgm:dir/>
          <dgm:animLvl val="lvl"/>
          <dgm:resizeHandles val="exact"/>
        </dgm:presLayoutVars>
      </dgm:prSet>
      <dgm:spPr/>
    </dgm:pt>
    <dgm:pt modelId="{F8B873A9-3348-4B81-B0A2-36868E86E8F4}" type="pres">
      <dgm:prSet presAssocID="{A5CE1688-BE7C-4F9B-9A8D-7301A20D2399}" presName="composite" presStyleCnt="0"/>
      <dgm:spPr/>
    </dgm:pt>
    <dgm:pt modelId="{363769ED-CC1B-452D-B435-FB5F606A1766}" type="pres">
      <dgm:prSet presAssocID="{A5CE1688-BE7C-4F9B-9A8D-7301A20D2399}" presName="parTx" presStyleLbl="alignNode1" presStyleIdx="0" presStyleCnt="4">
        <dgm:presLayoutVars>
          <dgm:chMax val="0"/>
          <dgm:chPref val="0"/>
          <dgm:bulletEnabled val="1"/>
        </dgm:presLayoutVars>
      </dgm:prSet>
      <dgm:spPr/>
    </dgm:pt>
    <dgm:pt modelId="{FEA55311-AFF3-433F-A94B-6143841D0C62}" type="pres">
      <dgm:prSet presAssocID="{A5CE1688-BE7C-4F9B-9A8D-7301A20D2399}" presName="desTx" presStyleLbl="alignAccFollowNode1" presStyleIdx="0" presStyleCnt="4">
        <dgm:presLayoutVars>
          <dgm:bulletEnabled val="1"/>
        </dgm:presLayoutVars>
      </dgm:prSet>
      <dgm:spPr/>
    </dgm:pt>
    <dgm:pt modelId="{6A6745CF-D64D-422E-87C8-F6F2F66AD755}" type="pres">
      <dgm:prSet presAssocID="{27A20E7F-86DE-410A-B0FE-86CBB2149AE0}" presName="space" presStyleCnt="0"/>
      <dgm:spPr/>
    </dgm:pt>
    <dgm:pt modelId="{9833ECB2-48B7-4E2C-9C19-B243030345F7}" type="pres">
      <dgm:prSet presAssocID="{1ECC5C99-15B3-4408-91F2-7FE4CD750948}" presName="composite" presStyleCnt="0"/>
      <dgm:spPr/>
    </dgm:pt>
    <dgm:pt modelId="{4D0AF421-6D43-4ACE-8CB9-845FD0708894}" type="pres">
      <dgm:prSet presAssocID="{1ECC5C99-15B3-4408-91F2-7FE4CD750948}" presName="parTx" presStyleLbl="alignNode1" presStyleIdx="1" presStyleCnt="4">
        <dgm:presLayoutVars>
          <dgm:chMax val="0"/>
          <dgm:chPref val="0"/>
          <dgm:bulletEnabled val="1"/>
        </dgm:presLayoutVars>
      </dgm:prSet>
      <dgm:spPr/>
    </dgm:pt>
    <dgm:pt modelId="{73D6A898-79C1-4461-95C0-6DA7DFEFAE04}" type="pres">
      <dgm:prSet presAssocID="{1ECC5C99-15B3-4408-91F2-7FE4CD750948}" presName="desTx" presStyleLbl="alignAccFollowNode1" presStyleIdx="1" presStyleCnt="4">
        <dgm:presLayoutVars>
          <dgm:bulletEnabled val="1"/>
        </dgm:presLayoutVars>
      </dgm:prSet>
      <dgm:spPr/>
    </dgm:pt>
    <dgm:pt modelId="{FA9B11EE-044F-4077-B306-5CE2B2B270C3}" type="pres">
      <dgm:prSet presAssocID="{975BA28C-3AD9-423E-8230-38800A26CB7D}" presName="space" presStyleCnt="0"/>
      <dgm:spPr/>
    </dgm:pt>
    <dgm:pt modelId="{4A81586E-7694-4452-B6E0-F696919A8440}" type="pres">
      <dgm:prSet presAssocID="{469918A9-2E35-4BD9-AA05-A569E54931A4}" presName="composite" presStyleCnt="0"/>
      <dgm:spPr/>
    </dgm:pt>
    <dgm:pt modelId="{86B411E2-6EBA-4200-8AF0-98AEF233018F}" type="pres">
      <dgm:prSet presAssocID="{469918A9-2E35-4BD9-AA05-A569E54931A4}" presName="parTx" presStyleLbl="alignNode1" presStyleIdx="2" presStyleCnt="4">
        <dgm:presLayoutVars>
          <dgm:chMax val="0"/>
          <dgm:chPref val="0"/>
          <dgm:bulletEnabled val="1"/>
        </dgm:presLayoutVars>
      </dgm:prSet>
      <dgm:spPr/>
    </dgm:pt>
    <dgm:pt modelId="{BCD68E74-7879-463B-A463-68EE4AF25446}" type="pres">
      <dgm:prSet presAssocID="{469918A9-2E35-4BD9-AA05-A569E54931A4}" presName="desTx" presStyleLbl="alignAccFollowNode1" presStyleIdx="2" presStyleCnt="4">
        <dgm:presLayoutVars>
          <dgm:bulletEnabled val="1"/>
        </dgm:presLayoutVars>
      </dgm:prSet>
      <dgm:spPr/>
    </dgm:pt>
    <dgm:pt modelId="{547679DA-1B25-4EC7-B639-3B5976B4980D}" type="pres">
      <dgm:prSet presAssocID="{427A5B15-1B45-461A-AA49-976F73AE7049}" presName="space" presStyleCnt="0"/>
      <dgm:spPr/>
    </dgm:pt>
    <dgm:pt modelId="{1BC71DF7-97C9-478F-A33E-39CB3B44F859}" type="pres">
      <dgm:prSet presAssocID="{B9B4EBA4-9757-4440-8F78-FA805F06917E}" presName="composite" presStyleCnt="0"/>
      <dgm:spPr/>
    </dgm:pt>
    <dgm:pt modelId="{418C94FA-A844-4A17-B3D7-7F6A9174FEAD}" type="pres">
      <dgm:prSet presAssocID="{B9B4EBA4-9757-4440-8F78-FA805F06917E}" presName="parTx" presStyleLbl="alignNode1" presStyleIdx="3" presStyleCnt="4">
        <dgm:presLayoutVars>
          <dgm:chMax val="0"/>
          <dgm:chPref val="0"/>
          <dgm:bulletEnabled val="1"/>
        </dgm:presLayoutVars>
      </dgm:prSet>
      <dgm:spPr/>
    </dgm:pt>
    <dgm:pt modelId="{283D183D-6F66-4E5C-98F6-6768BF684F15}" type="pres">
      <dgm:prSet presAssocID="{B9B4EBA4-9757-4440-8F78-FA805F06917E}" presName="desTx" presStyleLbl="alignAccFollowNode1" presStyleIdx="3" presStyleCnt="4">
        <dgm:presLayoutVars>
          <dgm:bulletEnabled val="1"/>
        </dgm:presLayoutVars>
      </dgm:prSet>
      <dgm:spPr/>
    </dgm:pt>
  </dgm:ptLst>
  <dgm:cxnLst>
    <dgm:cxn modelId="{76F4FC01-FC09-45B8-BAD1-7AB4648FE6BA}" type="presOf" srcId="{2E675B5F-5BE9-410B-A1E3-3E21DE3FE950}" destId="{FEA55311-AFF3-433F-A94B-6143841D0C62}" srcOrd="0" destOrd="0" presId="urn:microsoft.com/office/officeart/2005/8/layout/hList1"/>
    <dgm:cxn modelId="{CAEA5502-A7D3-41C3-81EC-17C64F6E6414}" type="presOf" srcId="{B9B4EBA4-9757-4440-8F78-FA805F06917E}" destId="{418C94FA-A844-4A17-B3D7-7F6A9174FEAD}" srcOrd="0" destOrd="0" presId="urn:microsoft.com/office/officeart/2005/8/layout/hList1"/>
    <dgm:cxn modelId="{722EAB0D-8C18-4FC7-8DA3-B504559D4CDB}" srcId="{469918A9-2E35-4BD9-AA05-A569E54931A4}" destId="{21C80708-2B0B-47B4-8965-818215790AC2}" srcOrd="1" destOrd="0" parTransId="{4DA8E607-ACC3-4FF7-BDA5-DD3D24688002}" sibTransId="{7015B37C-FE00-4AA7-B584-8B5A5892E258}"/>
    <dgm:cxn modelId="{A6592710-A824-4A62-8ADB-C74D14C2CC1C}" srcId="{5B43BCDC-EE3D-451D-A6FC-3A2A00B0FDCC}" destId="{469918A9-2E35-4BD9-AA05-A569E54931A4}" srcOrd="2" destOrd="0" parTransId="{BB69F960-A0DF-46BC-A926-DF7AEA6723F9}" sibTransId="{427A5B15-1B45-461A-AA49-976F73AE7049}"/>
    <dgm:cxn modelId="{1AC06518-D040-4E20-BFB7-99AE6744B524}" srcId="{A5CE1688-BE7C-4F9B-9A8D-7301A20D2399}" destId="{2E675B5F-5BE9-410B-A1E3-3E21DE3FE950}" srcOrd="0" destOrd="0" parTransId="{DD66464F-9105-446C-99BB-F0AD4242C960}" sibTransId="{88E4A8CD-F93D-429A-8E21-149DC4856C51}"/>
    <dgm:cxn modelId="{ADDDAE27-C8EF-4A77-AEAE-815ABA2D036D}" type="presOf" srcId="{5B43BCDC-EE3D-451D-A6FC-3A2A00B0FDCC}" destId="{7984AB4E-DD9E-41E0-A573-B7479384A1FD}" srcOrd="0" destOrd="0" presId="urn:microsoft.com/office/officeart/2005/8/layout/hList1"/>
    <dgm:cxn modelId="{0C688633-7DCA-41D5-9538-D9D982499D36}" type="presOf" srcId="{1ECC5C99-15B3-4408-91F2-7FE4CD750948}" destId="{4D0AF421-6D43-4ACE-8CB9-845FD0708894}" srcOrd="0" destOrd="0" presId="urn:microsoft.com/office/officeart/2005/8/layout/hList1"/>
    <dgm:cxn modelId="{FB06525E-1361-481F-89C9-D07F020AE0B0}" type="presOf" srcId="{6EAE8A62-AF3F-4C6C-874B-36EC110BF561}" destId="{73D6A898-79C1-4461-95C0-6DA7DFEFAE04}" srcOrd="0" destOrd="1" presId="urn:microsoft.com/office/officeart/2005/8/layout/hList1"/>
    <dgm:cxn modelId="{78E31260-70F7-4A38-BAB7-36930EC5F791}" srcId="{5B43BCDC-EE3D-451D-A6FC-3A2A00B0FDCC}" destId="{1ECC5C99-15B3-4408-91F2-7FE4CD750948}" srcOrd="1" destOrd="0" parTransId="{AAC76437-33E5-47B3-BBFD-EEAE96586044}" sibTransId="{975BA28C-3AD9-423E-8230-38800A26CB7D}"/>
    <dgm:cxn modelId="{6589C745-6F96-4635-B5A7-455087C62B97}" srcId="{5B43BCDC-EE3D-451D-A6FC-3A2A00B0FDCC}" destId="{B9B4EBA4-9757-4440-8F78-FA805F06917E}" srcOrd="3" destOrd="0" parTransId="{ED886AC8-87EA-4CE9-A050-9A19162D0D6D}" sibTransId="{749D3D73-6812-4C45-97A2-6097815C008D}"/>
    <dgm:cxn modelId="{90D1734B-FD0E-4922-A82B-4C06639D78AA}" srcId="{1ECC5C99-15B3-4408-91F2-7FE4CD750948}" destId="{6EAE8A62-AF3F-4C6C-874B-36EC110BF561}" srcOrd="1" destOrd="0" parTransId="{79AA03D1-EE8E-4C61-A17F-D6966A24ABA0}" sibTransId="{322B6E8C-352C-4133-B639-7E40CD2C4439}"/>
    <dgm:cxn modelId="{ED65A975-1460-410E-A408-34C1721CE823}" srcId="{5B43BCDC-EE3D-451D-A6FC-3A2A00B0FDCC}" destId="{A5CE1688-BE7C-4F9B-9A8D-7301A20D2399}" srcOrd="0" destOrd="0" parTransId="{26C46F1D-EE16-43E8-A7CA-048B04FDA5C7}" sibTransId="{27A20E7F-86DE-410A-B0FE-86CBB2149AE0}"/>
    <dgm:cxn modelId="{A5AFA482-6EAF-4202-AE26-122937E87D9D}" type="presOf" srcId="{7321B201-3BD9-40AC-ACB9-791D15238658}" destId="{BCD68E74-7879-463B-A463-68EE4AF25446}" srcOrd="0" destOrd="0" presId="urn:microsoft.com/office/officeart/2005/8/layout/hList1"/>
    <dgm:cxn modelId="{4DE9CB87-0050-403F-B2FD-9FD1E5632A44}" type="presOf" srcId="{469918A9-2E35-4BD9-AA05-A569E54931A4}" destId="{86B411E2-6EBA-4200-8AF0-98AEF233018F}" srcOrd="0" destOrd="0" presId="urn:microsoft.com/office/officeart/2005/8/layout/hList1"/>
    <dgm:cxn modelId="{BB1E36B0-B4A5-4611-9652-0F190D0A8DFC}" srcId="{A5CE1688-BE7C-4F9B-9A8D-7301A20D2399}" destId="{7C72E44C-8DCA-4AB9-8C8E-BEC775129675}" srcOrd="1" destOrd="0" parTransId="{C96538D7-DC82-4C5F-96CC-8441DFB5465F}" sibTransId="{AE7C8DE0-429D-4501-B183-7A33B91A9B98}"/>
    <dgm:cxn modelId="{1CECF5B8-C3AB-4DB8-BF20-EA7DE1A93B4E}" srcId="{469918A9-2E35-4BD9-AA05-A569E54931A4}" destId="{7321B201-3BD9-40AC-ACB9-791D15238658}" srcOrd="0" destOrd="0" parTransId="{A00B60E3-3603-4E7B-BDDF-7020DC15C404}" sibTransId="{BB1D40DE-014C-4D71-A2D0-096FBED7D117}"/>
    <dgm:cxn modelId="{E7CD4BBA-4E2C-499D-8829-647613F55A13}" type="presOf" srcId="{884AA768-1427-4460-9F50-991BF17F2D05}" destId="{283D183D-6F66-4E5C-98F6-6768BF684F15}" srcOrd="0" destOrd="0" presId="urn:microsoft.com/office/officeart/2005/8/layout/hList1"/>
    <dgm:cxn modelId="{470785C2-1B4E-4562-8C53-EFE53A61A38A}" type="presOf" srcId="{7C72E44C-8DCA-4AB9-8C8E-BEC775129675}" destId="{FEA55311-AFF3-433F-A94B-6143841D0C62}" srcOrd="0" destOrd="1" presId="urn:microsoft.com/office/officeart/2005/8/layout/hList1"/>
    <dgm:cxn modelId="{1240B8D5-2B5A-4983-9A08-904F7E01674E}" type="presOf" srcId="{A5CE1688-BE7C-4F9B-9A8D-7301A20D2399}" destId="{363769ED-CC1B-452D-B435-FB5F606A1766}" srcOrd="0" destOrd="0" presId="urn:microsoft.com/office/officeart/2005/8/layout/hList1"/>
    <dgm:cxn modelId="{A17E20DC-5FFE-4FC0-9D27-4C00CD417D48}" type="presOf" srcId="{21C80708-2B0B-47B4-8965-818215790AC2}" destId="{BCD68E74-7879-463B-A463-68EE4AF25446}" srcOrd="0" destOrd="1" presId="urn:microsoft.com/office/officeart/2005/8/layout/hList1"/>
    <dgm:cxn modelId="{2FFB7DDF-4CF2-4095-9C51-490E78D8EB1E}" type="presOf" srcId="{668C28FB-48EB-41B8-887E-B38B1FD0206C}" destId="{73D6A898-79C1-4461-95C0-6DA7DFEFAE04}" srcOrd="0" destOrd="0" presId="urn:microsoft.com/office/officeart/2005/8/layout/hList1"/>
    <dgm:cxn modelId="{96FF1FE1-F90F-4CFC-B339-340EE45B6720}" srcId="{1ECC5C99-15B3-4408-91F2-7FE4CD750948}" destId="{668C28FB-48EB-41B8-887E-B38B1FD0206C}" srcOrd="0" destOrd="0" parTransId="{CCA0D079-91F6-4147-828D-36CC515375DC}" sibTransId="{97379479-6FF3-4F8C-A64F-010D79193564}"/>
    <dgm:cxn modelId="{F0C1B7EB-9D22-41AC-AF49-A6FD9114363B}" srcId="{B9B4EBA4-9757-4440-8F78-FA805F06917E}" destId="{884AA768-1427-4460-9F50-991BF17F2D05}" srcOrd="0" destOrd="0" parTransId="{031081CB-03EE-40FF-B836-2B670228196D}" sibTransId="{A70ED523-DD2E-4064-A9A5-DB2EE70BDBB1}"/>
    <dgm:cxn modelId="{784DBC05-10F3-4ACF-A021-1145C788312B}" type="presParOf" srcId="{7984AB4E-DD9E-41E0-A573-B7479384A1FD}" destId="{F8B873A9-3348-4B81-B0A2-36868E86E8F4}" srcOrd="0" destOrd="0" presId="urn:microsoft.com/office/officeart/2005/8/layout/hList1"/>
    <dgm:cxn modelId="{5A9F3E7B-A0F6-4721-91E6-6A5CAA406D87}" type="presParOf" srcId="{F8B873A9-3348-4B81-B0A2-36868E86E8F4}" destId="{363769ED-CC1B-452D-B435-FB5F606A1766}" srcOrd="0" destOrd="0" presId="urn:microsoft.com/office/officeart/2005/8/layout/hList1"/>
    <dgm:cxn modelId="{88EBC2D2-B8C4-4DC5-A845-D7064F35520F}" type="presParOf" srcId="{F8B873A9-3348-4B81-B0A2-36868E86E8F4}" destId="{FEA55311-AFF3-433F-A94B-6143841D0C62}" srcOrd="1" destOrd="0" presId="urn:microsoft.com/office/officeart/2005/8/layout/hList1"/>
    <dgm:cxn modelId="{C05ECD35-C3E6-40CF-9E2F-24B7DB409341}" type="presParOf" srcId="{7984AB4E-DD9E-41E0-A573-B7479384A1FD}" destId="{6A6745CF-D64D-422E-87C8-F6F2F66AD755}" srcOrd="1" destOrd="0" presId="urn:microsoft.com/office/officeart/2005/8/layout/hList1"/>
    <dgm:cxn modelId="{003DCB17-F997-4AAD-8888-D93674F48C14}" type="presParOf" srcId="{7984AB4E-DD9E-41E0-A573-B7479384A1FD}" destId="{9833ECB2-48B7-4E2C-9C19-B243030345F7}" srcOrd="2" destOrd="0" presId="urn:microsoft.com/office/officeart/2005/8/layout/hList1"/>
    <dgm:cxn modelId="{F6EE71C5-6E26-411A-82FE-CA431C5255B8}" type="presParOf" srcId="{9833ECB2-48B7-4E2C-9C19-B243030345F7}" destId="{4D0AF421-6D43-4ACE-8CB9-845FD0708894}" srcOrd="0" destOrd="0" presId="urn:microsoft.com/office/officeart/2005/8/layout/hList1"/>
    <dgm:cxn modelId="{AB25452A-B09C-4C23-BF89-51F8213352A8}" type="presParOf" srcId="{9833ECB2-48B7-4E2C-9C19-B243030345F7}" destId="{73D6A898-79C1-4461-95C0-6DA7DFEFAE04}" srcOrd="1" destOrd="0" presId="urn:microsoft.com/office/officeart/2005/8/layout/hList1"/>
    <dgm:cxn modelId="{039BC1F4-71E7-4880-88D0-BC09F99A548E}" type="presParOf" srcId="{7984AB4E-DD9E-41E0-A573-B7479384A1FD}" destId="{FA9B11EE-044F-4077-B306-5CE2B2B270C3}" srcOrd="3" destOrd="0" presId="urn:microsoft.com/office/officeart/2005/8/layout/hList1"/>
    <dgm:cxn modelId="{39D7FB46-D345-4115-A66B-52632B528030}" type="presParOf" srcId="{7984AB4E-DD9E-41E0-A573-B7479384A1FD}" destId="{4A81586E-7694-4452-B6E0-F696919A8440}" srcOrd="4" destOrd="0" presId="urn:microsoft.com/office/officeart/2005/8/layout/hList1"/>
    <dgm:cxn modelId="{14954744-DE44-43D9-BEC3-8CC95E63684D}" type="presParOf" srcId="{4A81586E-7694-4452-B6E0-F696919A8440}" destId="{86B411E2-6EBA-4200-8AF0-98AEF233018F}" srcOrd="0" destOrd="0" presId="urn:microsoft.com/office/officeart/2005/8/layout/hList1"/>
    <dgm:cxn modelId="{0D32E335-DFA3-4BB3-85C2-D6D18D34D1E5}" type="presParOf" srcId="{4A81586E-7694-4452-B6E0-F696919A8440}" destId="{BCD68E74-7879-463B-A463-68EE4AF25446}" srcOrd="1" destOrd="0" presId="urn:microsoft.com/office/officeart/2005/8/layout/hList1"/>
    <dgm:cxn modelId="{0D7983BC-3EBF-4706-A537-D91E4AE6D294}" type="presParOf" srcId="{7984AB4E-DD9E-41E0-A573-B7479384A1FD}" destId="{547679DA-1B25-4EC7-B639-3B5976B4980D}" srcOrd="5" destOrd="0" presId="urn:microsoft.com/office/officeart/2005/8/layout/hList1"/>
    <dgm:cxn modelId="{4933291B-3F0A-4975-AD5C-2EEDEBD3F6AD}" type="presParOf" srcId="{7984AB4E-DD9E-41E0-A573-B7479384A1FD}" destId="{1BC71DF7-97C9-478F-A33E-39CB3B44F859}" srcOrd="6" destOrd="0" presId="urn:microsoft.com/office/officeart/2005/8/layout/hList1"/>
    <dgm:cxn modelId="{44A43D9D-59B2-4B57-B095-794F3670BFF8}" type="presParOf" srcId="{1BC71DF7-97C9-478F-A33E-39CB3B44F859}" destId="{418C94FA-A844-4A17-B3D7-7F6A9174FEAD}" srcOrd="0" destOrd="0" presId="urn:microsoft.com/office/officeart/2005/8/layout/hList1"/>
    <dgm:cxn modelId="{893BE12A-8CDE-40EE-9CC9-627CEC900871}" type="presParOf" srcId="{1BC71DF7-97C9-478F-A33E-39CB3B44F859}" destId="{283D183D-6F66-4E5C-98F6-6768BF684F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D8A74-DF01-4018-8ACE-E6A833078D37}"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43A081CC-B177-4222-AD39-535F77F2041E}">
      <dgm:prSet/>
      <dgm:spPr/>
      <dgm:t>
        <a:bodyPr/>
        <a:lstStyle/>
        <a:p>
          <a:r>
            <a:rPr lang="en-GB" b="1"/>
            <a:t>Low political priority</a:t>
          </a:r>
          <a:r>
            <a:rPr lang="en-GB"/>
            <a:t> for LTC (compared to acute health care &amp; other policy areas)</a:t>
          </a:r>
          <a:endParaRPr lang="en-US"/>
        </a:p>
      </dgm:t>
    </dgm:pt>
    <dgm:pt modelId="{42B31FC2-4361-4B12-9798-AA42DC6BF3B6}" type="parTrans" cxnId="{93BFC451-5474-469B-BAC8-D2FD400E9513}">
      <dgm:prSet/>
      <dgm:spPr/>
      <dgm:t>
        <a:bodyPr/>
        <a:lstStyle/>
        <a:p>
          <a:endParaRPr lang="en-US"/>
        </a:p>
      </dgm:t>
    </dgm:pt>
    <dgm:pt modelId="{01E71408-A07A-4415-B513-B4709ABA0ABE}" type="sibTrans" cxnId="{93BFC451-5474-469B-BAC8-D2FD400E9513}">
      <dgm:prSet/>
      <dgm:spPr/>
      <dgm:t>
        <a:bodyPr/>
        <a:lstStyle/>
        <a:p>
          <a:endParaRPr lang="en-US"/>
        </a:p>
      </dgm:t>
    </dgm:pt>
    <dgm:pt modelId="{E7836DD3-FD4A-47A2-8527-02B638A357C9}">
      <dgm:prSet/>
      <dgm:spPr/>
      <dgm:t>
        <a:bodyPr/>
        <a:lstStyle/>
        <a:p>
          <a:r>
            <a:rPr lang="en-GB"/>
            <a:t>Fragmented systems, responsibilities split between different government departments and levels of government (local/regional/national): </a:t>
          </a:r>
          <a:r>
            <a:rPr lang="en-GB" b="1"/>
            <a:t>no one was in charge</a:t>
          </a:r>
          <a:endParaRPr lang="en-US" dirty="0"/>
        </a:p>
      </dgm:t>
    </dgm:pt>
    <dgm:pt modelId="{46648735-28BC-43BB-87C8-79A18ECB79DE}" type="parTrans" cxnId="{1A94AE7F-8C86-43FC-8639-ABD79E3CD231}">
      <dgm:prSet/>
      <dgm:spPr/>
      <dgm:t>
        <a:bodyPr/>
        <a:lstStyle/>
        <a:p>
          <a:endParaRPr lang="en-US"/>
        </a:p>
      </dgm:t>
    </dgm:pt>
    <dgm:pt modelId="{78230936-D536-4265-80DE-2ED807A95AAF}" type="sibTrans" cxnId="{1A94AE7F-8C86-43FC-8639-ABD79E3CD231}">
      <dgm:prSet/>
      <dgm:spPr/>
      <dgm:t>
        <a:bodyPr/>
        <a:lstStyle/>
        <a:p>
          <a:endParaRPr lang="en-US"/>
        </a:p>
      </dgm:t>
    </dgm:pt>
    <dgm:pt modelId="{8AF274DB-F5F6-4AD6-98F5-D4F2F81D36A0}">
      <dgm:prSet/>
      <dgm:spPr/>
      <dgm:t>
        <a:bodyPr/>
        <a:lstStyle/>
        <a:p>
          <a:r>
            <a:rPr lang="en-GB" b="1"/>
            <a:t>Failures in health/LTC coordination resulting in limited access to health care</a:t>
          </a:r>
          <a:endParaRPr lang="en-US"/>
        </a:p>
      </dgm:t>
    </dgm:pt>
    <dgm:pt modelId="{BC80BFA8-7212-4C84-B535-3C77B03FA981}" type="parTrans" cxnId="{558A7716-A96D-42F9-A19C-1BE64A74DAF4}">
      <dgm:prSet/>
      <dgm:spPr/>
      <dgm:t>
        <a:bodyPr/>
        <a:lstStyle/>
        <a:p>
          <a:endParaRPr lang="en-US"/>
        </a:p>
      </dgm:t>
    </dgm:pt>
    <dgm:pt modelId="{DD8A2652-B92A-4E0A-B498-97F31AC17935}" type="sibTrans" cxnId="{558A7716-A96D-42F9-A19C-1BE64A74DAF4}">
      <dgm:prSet/>
      <dgm:spPr/>
      <dgm:t>
        <a:bodyPr/>
        <a:lstStyle/>
        <a:p>
          <a:endParaRPr lang="en-US"/>
        </a:p>
      </dgm:t>
    </dgm:pt>
    <dgm:pt modelId="{0B82F6DB-25E1-40E7-9DC5-1CE83C560484}">
      <dgm:prSet/>
      <dgm:spPr/>
      <dgm:t>
        <a:bodyPr/>
        <a:lstStyle/>
        <a:p>
          <a:r>
            <a:rPr lang="en-GB" b="1" dirty="0"/>
            <a:t>Weak regulatory oversight </a:t>
          </a:r>
          <a:r>
            <a:rPr lang="en-GB" dirty="0"/>
            <a:t>and </a:t>
          </a:r>
          <a:r>
            <a:rPr lang="en-GB" b="1" dirty="0"/>
            <a:t>inexistent or underdeveloped information systems</a:t>
          </a:r>
          <a:endParaRPr lang="en-US" dirty="0"/>
        </a:p>
      </dgm:t>
    </dgm:pt>
    <dgm:pt modelId="{6316B2CD-F509-43ED-AB72-FCF3ACB0BCCC}" type="parTrans" cxnId="{1DD6B71B-F02D-4BF9-B417-82D9E4961622}">
      <dgm:prSet/>
      <dgm:spPr/>
      <dgm:t>
        <a:bodyPr/>
        <a:lstStyle/>
        <a:p>
          <a:endParaRPr lang="en-US"/>
        </a:p>
      </dgm:t>
    </dgm:pt>
    <dgm:pt modelId="{4439D7D2-3C33-4C4E-8EBA-5A03DEAAE3DD}" type="sibTrans" cxnId="{1DD6B71B-F02D-4BF9-B417-82D9E4961622}">
      <dgm:prSet/>
      <dgm:spPr/>
      <dgm:t>
        <a:bodyPr/>
        <a:lstStyle/>
        <a:p>
          <a:endParaRPr lang="en-US"/>
        </a:p>
      </dgm:t>
    </dgm:pt>
    <dgm:pt modelId="{D84A7869-F699-4226-9E58-7A07B16C8F0C}">
      <dgm:prSet/>
      <dgm:spPr/>
      <dgm:t>
        <a:bodyPr/>
        <a:lstStyle/>
        <a:p>
          <a:r>
            <a:rPr lang="en-GB" dirty="0"/>
            <a:t>Lack of recognition of </a:t>
          </a:r>
          <a:r>
            <a:rPr lang="en-GB" b="1" dirty="0"/>
            <a:t>human rights </a:t>
          </a:r>
          <a:r>
            <a:rPr lang="en-GB" dirty="0"/>
            <a:t>of people living in care homes</a:t>
          </a:r>
          <a:endParaRPr lang="en-US" dirty="0"/>
        </a:p>
      </dgm:t>
    </dgm:pt>
    <dgm:pt modelId="{B95D78B0-7899-46A1-998B-5E27F73A1B5F}" type="parTrans" cxnId="{71E7704F-CDE8-4B02-945E-DCF015993758}">
      <dgm:prSet/>
      <dgm:spPr/>
      <dgm:t>
        <a:bodyPr/>
        <a:lstStyle/>
        <a:p>
          <a:endParaRPr lang="en-US"/>
        </a:p>
      </dgm:t>
    </dgm:pt>
    <dgm:pt modelId="{2493F6A6-C683-4E29-BFF8-E69B2254E4D5}" type="sibTrans" cxnId="{71E7704F-CDE8-4B02-945E-DCF015993758}">
      <dgm:prSet/>
      <dgm:spPr/>
      <dgm:t>
        <a:bodyPr/>
        <a:lstStyle/>
        <a:p>
          <a:endParaRPr lang="en-US"/>
        </a:p>
      </dgm:t>
    </dgm:pt>
    <dgm:pt modelId="{D9A39D9D-7931-4564-B13B-C9EF4C7B91DD}">
      <dgm:prSet/>
      <dgm:spPr/>
      <dgm:t>
        <a:bodyPr/>
        <a:lstStyle/>
        <a:p>
          <a:r>
            <a:rPr lang="en-GB" b="1"/>
            <a:t>Under-recognition of care staff</a:t>
          </a:r>
          <a:r>
            <a:rPr lang="en-GB"/>
            <a:t>: low pay/staff shortages/poor working conditions</a:t>
          </a:r>
          <a:endParaRPr lang="en-US"/>
        </a:p>
      </dgm:t>
    </dgm:pt>
    <dgm:pt modelId="{CF52BA9C-22AB-4B70-A6AA-4B67EE0FE710}" type="parTrans" cxnId="{C66E0221-88DB-4C20-B166-F4C55F5B4088}">
      <dgm:prSet/>
      <dgm:spPr/>
      <dgm:t>
        <a:bodyPr/>
        <a:lstStyle/>
        <a:p>
          <a:endParaRPr lang="en-US"/>
        </a:p>
      </dgm:t>
    </dgm:pt>
    <dgm:pt modelId="{7898A334-F990-4CCB-A60B-6D8399E66582}" type="sibTrans" cxnId="{C66E0221-88DB-4C20-B166-F4C55F5B4088}">
      <dgm:prSet/>
      <dgm:spPr/>
      <dgm:t>
        <a:bodyPr/>
        <a:lstStyle/>
        <a:p>
          <a:endParaRPr lang="en-US"/>
        </a:p>
      </dgm:t>
    </dgm:pt>
    <dgm:pt modelId="{C8B24CB5-B2CF-496A-B4F1-9D82191597D8}">
      <dgm:prSet/>
      <dgm:spPr/>
      <dgm:t>
        <a:bodyPr/>
        <a:lstStyle/>
        <a:p>
          <a:r>
            <a:rPr lang="en-GB" b="1" dirty="0"/>
            <a:t>Under-investment</a:t>
          </a:r>
          <a:r>
            <a:rPr lang="en-GB" dirty="0"/>
            <a:t> in community-based care/ outdated buildings used as LTC facilities</a:t>
          </a:r>
          <a:endParaRPr lang="en-US" dirty="0"/>
        </a:p>
      </dgm:t>
    </dgm:pt>
    <dgm:pt modelId="{9CF7F4DE-C61F-497D-B615-F425432D38D5}" type="parTrans" cxnId="{968920CB-C9C9-432B-B442-417EA15F9633}">
      <dgm:prSet/>
      <dgm:spPr/>
      <dgm:t>
        <a:bodyPr/>
        <a:lstStyle/>
        <a:p>
          <a:endParaRPr lang="en-US"/>
        </a:p>
      </dgm:t>
    </dgm:pt>
    <dgm:pt modelId="{766563BD-4792-48BB-B37D-993C4A3D0E6C}" type="sibTrans" cxnId="{968920CB-C9C9-432B-B442-417EA15F9633}">
      <dgm:prSet/>
      <dgm:spPr/>
      <dgm:t>
        <a:bodyPr/>
        <a:lstStyle/>
        <a:p>
          <a:endParaRPr lang="en-US"/>
        </a:p>
      </dgm:t>
    </dgm:pt>
    <dgm:pt modelId="{D0329B0B-3CFA-49A4-8B16-7890EF91DDCD}" type="pres">
      <dgm:prSet presAssocID="{8AAD8A74-DF01-4018-8ACE-E6A833078D37}" presName="vert0" presStyleCnt="0">
        <dgm:presLayoutVars>
          <dgm:dir/>
          <dgm:animOne val="branch"/>
          <dgm:animLvl val="lvl"/>
        </dgm:presLayoutVars>
      </dgm:prSet>
      <dgm:spPr/>
    </dgm:pt>
    <dgm:pt modelId="{4D235795-18D3-472A-AAAF-B4195CB1D107}" type="pres">
      <dgm:prSet presAssocID="{43A081CC-B177-4222-AD39-535F77F2041E}" presName="thickLine" presStyleLbl="alignNode1" presStyleIdx="0" presStyleCnt="7"/>
      <dgm:spPr/>
    </dgm:pt>
    <dgm:pt modelId="{C24AC7FD-A767-4846-8C6F-BB1F214E2C74}" type="pres">
      <dgm:prSet presAssocID="{43A081CC-B177-4222-AD39-535F77F2041E}" presName="horz1" presStyleCnt="0"/>
      <dgm:spPr/>
    </dgm:pt>
    <dgm:pt modelId="{A8E17441-8150-45B4-920D-C4FB3A1B7848}" type="pres">
      <dgm:prSet presAssocID="{43A081CC-B177-4222-AD39-535F77F2041E}" presName="tx1" presStyleLbl="revTx" presStyleIdx="0" presStyleCnt="7"/>
      <dgm:spPr/>
    </dgm:pt>
    <dgm:pt modelId="{A2D5A39B-4318-4F33-8D33-25C5B90906CA}" type="pres">
      <dgm:prSet presAssocID="{43A081CC-B177-4222-AD39-535F77F2041E}" presName="vert1" presStyleCnt="0"/>
      <dgm:spPr/>
    </dgm:pt>
    <dgm:pt modelId="{4702E4E9-7098-4F33-8F6F-00EA4DF80897}" type="pres">
      <dgm:prSet presAssocID="{E7836DD3-FD4A-47A2-8527-02B638A357C9}" presName="thickLine" presStyleLbl="alignNode1" presStyleIdx="1" presStyleCnt="7"/>
      <dgm:spPr/>
    </dgm:pt>
    <dgm:pt modelId="{D7631438-F5F7-4CD6-A65A-387D9BFA5CDF}" type="pres">
      <dgm:prSet presAssocID="{E7836DD3-FD4A-47A2-8527-02B638A357C9}" presName="horz1" presStyleCnt="0"/>
      <dgm:spPr/>
    </dgm:pt>
    <dgm:pt modelId="{8C3A63DD-448E-4574-8D47-7B6DA2A38785}" type="pres">
      <dgm:prSet presAssocID="{E7836DD3-FD4A-47A2-8527-02B638A357C9}" presName="tx1" presStyleLbl="revTx" presStyleIdx="1" presStyleCnt="7"/>
      <dgm:spPr/>
    </dgm:pt>
    <dgm:pt modelId="{BDCE546A-7687-4014-AC89-C223F62CAF36}" type="pres">
      <dgm:prSet presAssocID="{E7836DD3-FD4A-47A2-8527-02B638A357C9}" presName="vert1" presStyleCnt="0"/>
      <dgm:spPr/>
    </dgm:pt>
    <dgm:pt modelId="{68E32194-37F7-48ED-A27F-F62809FD6721}" type="pres">
      <dgm:prSet presAssocID="{8AF274DB-F5F6-4AD6-98F5-D4F2F81D36A0}" presName="thickLine" presStyleLbl="alignNode1" presStyleIdx="2" presStyleCnt="7"/>
      <dgm:spPr/>
    </dgm:pt>
    <dgm:pt modelId="{A3E552A8-FECE-4AA9-882E-465850250696}" type="pres">
      <dgm:prSet presAssocID="{8AF274DB-F5F6-4AD6-98F5-D4F2F81D36A0}" presName="horz1" presStyleCnt="0"/>
      <dgm:spPr/>
    </dgm:pt>
    <dgm:pt modelId="{9263A68A-AEEE-4467-8FD8-65BAD1A9F1F5}" type="pres">
      <dgm:prSet presAssocID="{8AF274DB-F5F6-4AD6-98F5-D4F2F81D36A0}" presName="tx1" presStyleLbl="revTx" presStyleIdx="2" presStyleCnt="7"/>
      <dgm:spPr/>
    </dgm:pt>
    <dgm:pt modelId="{DCA71F18-D0D9-42EF-BB3F-4FC4340F045E}" type="pres">
      <dgm:prSet presAssocID="{8AF274DB-F5F6-4AD6-98F5-D4F2F81D36A0}" presName="vert1" presStyleCnt="0"/>
      <dgm:spPr/>
    </dgm:pt>
    <dgm:pt modelId="{D3413D17-1C18-442C-BA33-039EA82550CD}" type="pres">
      <dgm:prSet presAssocID="{0B82F6DB-25E1-40E7-9DC5-1CE83C560484}" presName="thickLine" presStyleLbl="alignNode1" presStyleIdx="3" presStyleCnt="7"/>
      <dgm:spPr/>
    </dgm:pt>
    <dgm:pt modelId="{2197CB00-1891-4FBB-AD85-17F0C73943EB}" type="pres">
      <dgm:prSet presAssocID="{0B82F6DB-25E1-40E7-9DC5-1CE83C560484}" presName="horz1" presStyleCnt="0"/>
      <dgm:spPr/>
    </dgm:pt>
    <dgm:pt modelId="{00546EAE-91C7-4BD3-9F60-DC6BCBAD5365}" type="pres">
      <dgm:prSet presAssocID="{0B82F6DB-25E1-40E7-9DC5-1CE83C560484}" presName="tx1" presStyleLbl="revTx" presStyleIdx="3" presStyleCnt="7"/>
      <dgm:spPr/>
    </dgm:pt>
    <dgm:pt modelId="{AAC23E22-8FD2-40C0-9F92-C65942A444DA}" type="pres">
      <dgm:prSet presAssocID="{0B82F6DB-25E1-40E7-9DC5-1CE83C560484}" presName="vert1" presStyleCnt="0"/>
      <dgm:spPr/>
    </dgm:pt>
    <dgm:pt modelId="{80AEA524-D093-4F6E-8B65-06877DA19735}" type="pres">
      <dgm:prSet presAssocID="{D84A7869-F699-4226-9E58-7A07B16C8F0C}" presName="thickLine" presStyleLbl="alignNode1" presStyleIdx="4" presStyleCnt="7"/>
      <dgm:spPr/>
    </dgm:pt>
    <dgm:pt modelId="{5F231FB2-3819-46E3-A86B-1C3FF3CD2A44}" type="pres">
      <dgm:prSet presAssocID="{D84A7869-F699-4226-9E58-7A07B16C8F0C}" presName="horz1" presStyleCnt="0"/>
      <dgm:spPr/>
    </dgm:pt>
    <dgm:pt modelId="{A51E2733-1E20-41FA-BB60-2FD7C3EA8DCC}" type="pres">
      <dgm:prSet presAssocID="{D84A7869-F699-4226-9E58-7A07B16C8F0C}" presName="tx1" presStyleLbl="revTx" presStyleIdx="4" presStyleCnt="7"/>
      <dgm:spPr/>
    </dgm:pt>
    <dgm:pt modelId="{821D6663-9513-4D1D-B5C4-B43761FD3FF1}" type="pres">
      <dgm:prSet presAssocID="{D84A7869-F699-4226-9E58-7A07B16C8F0C}" presName="vert1" presStyleCnt="0"/>
      <dgm:spPr/>
    </dgm:pt>
    <dgm:pt modelId="{AA537328-5F09-47B0-B529-29EAD1532421}" type="pres">
      <dgm:prSet presAssocID="{D9A39D9D-7931-4564-B13B-C9EF4C7B91DD}" presName="thickLine" presStyleLbl="alignNode1" presStyleIdx="5" presStyleCnt="7"/>
      <dgm:spPr/>
    </dgm:pt>
    <dgm:pt modelId="{3286DC5E-B540-4034-B0CE-05D38F4A2C78}" type="pres">
      <dgm:prSet presAssocID="{D9A39D9D-7931-4564-B13B-C9EF4C7B91DD}" presName="horz1" presStyleCnt="0"/>
      <dgm:spPr/>
    </dgm:pt>
    <dgm:pt modelId="{11233E51-60D5-41CE-828B-2FC856BE645F}" type="pres">
      <dgm:prSet presAssocID="{D9A39D9D-7931-4564-B13B-C9EF4C7B91DD}" presName="tx1" presStyleLbl="revTx" presStyleIdx="5" presStyleCnt="7"/>
      <dgm:spPr/>
    </dgm:pt>
    <dgm:pt modelId="{50087962-0D15-442C-8F53-E7DD63120BB7}" type="pres">
      <dgm:prSet presAssocID="{D9A39D9D-7931-4564-B13B-C9EF4C7B91DD}" presName="vert1" presStyleCnt="0"/>
      <dgm:spPr/>
    </dgm:pt>
    <dgm:pt modelId="{BFFB4BDE-11D7-4E4D-924D-9CAC7686FFF2}" type="pres">
      <dgm:prSet presAssocID="{C8B24CB5-B2CF-496A-B4F1-9D82191597D8}" presName="thickLine" presStyleLbl="alignNode1" presStyleIdx="6" presStyleCnt="7"/>
      <dgm:spPr/>
    </dgm:pt>
    <dgm:pt modelId="{1FAF75F8-D66E-48FB-AC0F-121B4610497F}" type="pres">
      <dgm:prSet presAssocID="{C8B24CB5-B2CF-496A-B4F1-9D82191597D8}" presName="horz1" presStyleCnt="0"/>
      <dgm:spPr/>
    </dgm:pt>
    <dgm:pt modelId="{44852423-35D9-404B-8F4C-C216450FE878}" type="pres">
      <dgm:prSet presAssocID="{C8B24CB5-B2CF-496A-B4F1-9D82191597D8}" presName="tx1" presStyleLbl="revTx" presStyleIdx="6" presStyleCnt="7"/>
      <dgm:spPr/>
    </dgm:pt>
    <dgm:pt modelId="{EC70D752-818B-41DF-A754-FD9CD175B450}" type="pres">
      <dgm:prSet presAssocID="{C8B24CB5-B2CF-496A-B4F1-9D82191597D8}" presName="vert1" presStyleCnt="0"/>
      <dgm:spPr/>
    </dgm:pt>
  </dgm:ptLst>
  <dgm:cxnLst>
    <dgm:cxn modelId="{21FA8702-5B06-4175-A171-2C48EEAB48BE}" type="presOf" srcId="{E7836DD3-FD4A-47A2-8527-02B638A357C9}" destId="{8C3A63DD-448E-4574-8D47-7B6DA2A38785}" srcOrd="0" destOrd="0" presId="urn:microsoft.com/office/officeart/2008/layout/LinedList"/>
    <dgm:cxn modelId="{ED42DB0D-ACD6-448D-B32F-B4B8283FE1E9}" type="presOf" srcId="{0B82F6DB-25E1-40E7-9DC5-1CE83C560484}" destId="{00546EAE-91C7-4BD3-9F60-DC6BCBAD5365}" srcOrd="0" destOrd="0" presId="urn:microsoft.com/office/officeart/2008/layout/LinedList"/>
    <dgm:cxn modelId="{558A7716-A96D-42F9-A19C-1BE64A74DAF4}" srcId="{8AAD8A74-DF01-4018-8ACE-E6A833078D37}" destId="{8AF274DB-F5F6-4AD6-98F5-D4F2F81D36A0}" srcOrd="2" destOrd="0" parTransId="{BC80BFA8-7212-4C84-B535-3C77B03FA981}" sibTransId="{DD8A2652-B92A-4E0A-B498-97F31AC17935}"/>
    <dgm:cxn modelId="{1DD6B71B-F02D-4BF9-B417-82D9E4961622}" srcId="{8AAD8A74-DF01-4018-8ACE-E6A833078D37}" destId="{0B82F6DB-25E1-40E7-9DC5-1CE83C560484}" srcOrd="3" destOrd="0" parTransId="{6316B2CD-F509-43ED-AB72-FCF3ACB0BCCC}" sibTransId="{4439D7D2-3C33-4C4E-8EBA-5A03DEAAE3DD}"/>
    <dgm:cxn modelId="{C66E0221-88DB-4C20-B166-F4C55F5B4088}" srcId="{8AAD8A74-DF01-4018-8ACE-E6A833078D37}" destId="{D9A39D9D-7931-4564-B13B-C9EF4C7B91DD}" srcOrd="5" destOrd="0" parTransId="{CF52BA9C-22AB-4B70-A6AA-4B67EE0FE710}" sibTransId="{7898A334-F990-4CCB-A60B-6D8399E66582}"/>
    <dgm:cxn modelId="{B0DF222D-3B98-4A5D-A232-75BEE380AAA6}" type="presOf" srcId="{D84A7869-F699-4226-9E58-7A07B16C8F0C}" destId="{A51E2733-1E20-41FA-BB60-2FD7C3EA8DCC}" srcOrd="0" destOrd="0" presId="urn:microsoft.com/office/officeart/2008/layout/LinedList"/>
    <dgm:cxn modelId="{5A4FCD3F-C0B8-4E3F-A988-111304B889AF}" type="presOf" srcId="{8AAD8A74-DF01-4018-8ACE-E6A833078D37}" destId="{D0329B0B-3CFA-49A4-8B16-7890EF91DDCD}" srcOrd="0" destOrd="0" presId="urn:microsoft.com/office/officeart/2008/layout/LinedList"/>
    <dgm:cxn modelId="{4106395D-E6A8-4890-B765-3EAC5208FE52}" type="presOf" srcId="{8AF274DB-F5F6-4AD6-98F5-D4F2F81D36A0}" destId="{9263A68A-AEEE-4467-8FD8-65BAD1A9F1F5}" srcOrd="0" destOrd="0" presId="urn:microsoft.com/office/officeart/2008/layout/LinedList"/>
    <dgm:cxn modelId="{71E7704F-CDE8-4B02-945E-DCF015993758}" srcId="{8AAD8A74-DF01-4018-8ACE-E6A833078D37}" destId="{D84A7869-F699-4226-9E58-7A07B16C8F0C}" srcOrd="4" destOrd="0" parTransId="{B95D78B0-7899-46A1-998B-5E27F73A1B5F}" sibTransId="{2493F6A6-C683-4E29-BFF8-E69B2254E4D5}"/>
    <dgm:cxn modelId="{93BFC451-5474-469B-BAC8-D2FD400E9513}" srcId="{8AAD8A74-DF01-4018-8ACE-E6A833078D37}" destId="{43A081CC-B177-4222-AD39-535F77F2041E}" srcOrd="0" destOrd="0" parTransId="{42B31FC2-4361-4B12-9798-AA42DC6BF3B6}" sibTransId="{01E71408-A07A-4415-B513-B4709ABA0ABE}"/>
    <dgm:cxn modelId="{1A94AE7F-8C86-43FC-8639-ABD79E3CD231}" srcId="{8AAD8A74-DF01-4018-8ACE-E6A833078D37}" destId="{E7836DD3-FD4A-47A2-8527-02B638A357C9}" srcOrd="1" destOrd="0" parTransId="{46648735-28BC-43BB-87C8-79A18ECB79DE}" sibTransId="{78230936-D536-4265-80DE-2ED807A95AAF}"/>
    <dgm:cxn modelId="{968920CB-C9C9-432B-B442-417EA15F9633}" srcId="{8AAD8A74-DF01-4018-8ACE-E6A833078D37}" destId="{C8B24CB5-B2CF-496A-B4F1-9D82191597D8}" srcOrd="6" destOrd="0" parTransId="{9CF7F4DE-C61F-497D-B615-F425432D38D5}" sibTransId="{766563BD-4792-48BB-B37D-993C4A3D0E6C}"/>
    <dgm:cxn modelId="{DEF2B0D7-39E5-4394-93E2-1580A01467C9}" type="presOf" srcId="{C8B24CB5-B2CF-496A-B4F1-9D82191597D8}" destId="{44852423-35D9-404B-8F4C-C216450FE878}" srcOrd="0" destOrd="0" presId="urn:microsoft.com/office/officeart/2008/layout/LinedList"/>
    <dgm:cxn modelId="{9B39C4E9-604A-4AF2-81ED-1FFF6949F56D}" type="presOf" srcId="{43A081CC-B177-4222-AD39-535F77F2041E}" destId="{A8E17441-8150-45B4-920D-C4FB3A1B7848}" srcOrd="0" destOrd="0" presId="urn:microsoft.com/office/officeart/2008/layout/LinedList"/>
    <dgm:cxn modelId="{80F31BFC-E481-4002-8E52-9EB528C48D94}" type="presOf" srcId="{D9A39D9D-7931-4564-B13B-C9EF4C7B91DD}" destId="{11233E51-60D5-41CE-828B-2FC856BE645F}" srcOrd="0" destOrd="0" presId="urn:microsoft.com/office/officeart/2008/layout/LinedList"/>
    <dgm:cxn modelId="{942C7B0D-E038-469C-B3B0-0A9D760D040C}" type="presParOf" srcId="{D0329B0B-3CFA-49A4-8B16-7890EF91DDCD}" destId="{4D235795-18D3-472A-AAAF-B4195CB1D107}" srcOrd="0" destOrd="0" presId="urn:microsoft.com/office/officeart/2008/layout/LinedList"/>
    <dgm:cxn modelId="{D0522E44-822D-4354-A576-1E29CD705CC9}" type="presParOf" srcId="{D0329B0B-3CFA-49A4-8B16-7890EF91DDCD}" destId="{C24AC7FD-A767-4846-8C6F-BB1F214E2C74}" srcOrd="1" destOrd="0" presId="urn:microsoft.com/office/officeart/2008/layout/LinedList"/>
    <dgm:cxn modelId="{67266EFC-CEAF-44C7-99AF-D7F73434430C}" type="presParOf" srcId="{C24AC7FD-A767-4846-8C6F-BB1F214E2C74}" destId="{A8E17441-8150-45B4-920D-C4FB3A1B7848}" srcOrd="0" destOrd="0" presId="urn:microsoft.com/office/officeart/2008/layout/LinedList"/>
    <dgm:cxn modelId="{D4E5F8F1-3041-419E-BBE2-568783766B8B}" type="presParOf" srcId="{C24AC7FD-A767-4846-8C6F-BB1F214E2C74}" destId="{A2D5A39B-4318-4F33-8D33-25C5B90906CA}" srcOrd="1" destOrd="0" presId="urn:microsoft.com/office/officeart/2008/layout/LinedList"/>
    <dgm:cxn modelId="{4B3B3209-4446-4D4A-89FE-8943761D7953}" type="presParOf" srcId="{D0329B0B-3CFA-49A4-8B16-7890EF91DDCD}" destId="{4702E4E9-7098-4F33-8F6F-00EA4DF80897}" srcOrd="2" destOrd="0" presId="urn:microsoft.com/office/officeart/2008/layout/LinedList"/>
    <dgm:cxn modelId="{B71CF1AD-2117-4F16-8B2B-0D1E8341136E}" type="presParOf" srcId="{D0329B0B-3CFA-49A4-8B16-7890EF91DDCD}" destId="{D7631438-F5F7-4CD6-A65A-387D9BFA5CDF}" srcOrd="3" destOrd="0" presId="urn:microsoft.com/office/officeart/2008/layout/LinedList"/>
    <dgm:cxn modelId="{1578824E-86CD-4CBF-ADB5-68168835B09B}" type="presParOf" srcId="{D7631438-F5F7-4CD6-A65A-387D9BFA5CDF}" destId="{8C3A63DD-448E-4574-8D47-7B6DA2A38785}" srcOrd="0" destOrd="0" presId="urn:microsoft.com/office/officeart/2008/layout/LinedList"/>
    <dgm:cxn modelId="{8ED29793-93E1-4E55-8B12-6CE05948F9C9}" type="presParOf" srcId="{D7631438-F5F7-4CD6-A65A-387D9BFA5CDF}" destId="{BDCE546A-7687-4014-AC89-C223F62CAF36}" srcOrd="1" destOrd="0" presId="urn:microsoft.com/office/officeart/2008/layout/LinedList"/>
    <dgm:cxn modelId="{DF304D85-B579-41F0-A246-7F71864A006A}" type="presParOf" srcId="{D0329B0B-3CFA-49A4-8B16-7890EF91DDCD}" destId="{68E32194-37F7-48ED-A27F-F62809FD6721}" srcOrd="4" destOrd="0" presId="urn:microsoft.com/office/officeart/2008/layout/LinedList"/>
    <dgm:cxn modelId="{C1603DD3-8FCF-4E5A-8B25-B139FF114184}" type="presParOf" srcId="{D0329B0B-3CFA-49A4-8B16-7890EF91DDCD}" destId="{A3E552A8-FECE-4AA9-882E-465850250696}" srcOrd="5" destOrd="0" presId="urn:microsoft.com/office/officeart/2008/layout/LinedList"/>
    <dgm:cxn modelId="{1DBAB395-97E9-4719-86D2-30E8FF850FBD}" type="presParOf" srcId="{A3E552A8-FECE-4AA9-882E-465850250696}" destId="{9263A68A-AEEE-4467-8FD8-65BAD1A9F1F5}" srcOrd="0" destOrd="0" presId="urn:microsoft.com/office/officeart/2008/layout/LinedList"/>
    <dgm:cxn modelId="{441A08D0-4397-4E84-9D91-AC1F6BC8EDD6}" type="presParOf" srcId="{A3E552A8-FECE-4AA9-882E-465850250696}" destId="{DCA71F18-D0D9-42EF-BB3F-4FC4340F045E}" srcOrd="1" destOrd="0" presId="urn:microsoft.com/office/officeart/2008/layout/LinedList"/>
    <dgm:cxn modelId="{744B46E5-D4F8-4C81-A94E-7DAAE363EE84}" type="presParOf" srcId="{D0329B0B-3CFA-49A4-8B16-7890EF91DDCD}" destId="{D3413D17-1C18-442C-BA33-039EA82550CD}" srcOrd="6" destOrd="0" presId="urn:microsoft.com/office/officeart/2008/layout/LinedList"/>
    <dgm:cxn modelId="{25A78E03-3873-4B00-8055-3BB17B9A4323}" type="presParOf" srcId="{D0329B0B-3CFA-49A4-8B16-7890EF91DDCD}" destId="{2197CB00-1891-4FBB-AD85-17F0C73943EB}" srcOrd="7" destOrd="0" presId="urn:microsoft.com/office/officeart/2008/layout/LinedList"/>
    <dgm:cxn modelId="{914316DE-403B-4DA1-8097-056B6D896294}" type="presParOf" srcId="{2197CB00-1891-4FBB-AD85-17F0C73943EB}" destId="{00546EAE-91C7-4BD3-9F60-DC6BCBAD5365}" srcOrd="0" destOrd="0" presId="urn:microsoft.com/office/officeart/2008/layout/LinedList"/>
    <dgm:cxn modelId="{6389802C-1A1A-45AA-B940-5B8B0EF370C9}" type="presParOf" srcId="{2197CB00-1891-4FBB-AD85-17F0C73943EB}" destId="{AAC23E22-8FD2-40C0-9F92-C65942A444DA}" srcOrd="1" destOrd="0" presId="urn:microsoft.com/office/officeart/2008/layout/LinedList"/>
    <dgm:cxn modelId="{6C61E42E-0C6D-43CD-9FE1-E84046269DE8}" type="presParOf" srcId="{D0329B0B-3CFA-49A4-8B16-7890EF91DDCD}" destId="{80AEA524-D093-4F6E-8B65-06877DA19735}" srcOrd="8" destOrd="0" presId="urn:microsoft.com/office/officeart/2008/layout/LinedList"/>
    <dgm:cxn modelId="{BBA65C25-B536-422D-8720-18215F875874}" type="presParOf" srcId="{D0329B0B-3CFA-49A4-8B16-7890EF91DDCD}" destId="{5F231FB2-3819-46E3-A86B-1C3FF3CD2A44}" srcOrd="9" destOrd="0" presId="urn:microsoft.com/office/officeart/2008/layout/LinedList"/>
    <dgm:cxn modelId="{30C5BF53-5306-44B2-B217-B112E7A1FFCD}" type="presParOf" srcId="{5F231FB2-3819-46E3-A86B-1C3FF3CD2A44}" destId="{A51E2733-1E20-41FA-BB60-2FD7C3EA8DCC}" srcOrd="0" destOrd="0" presId="urn:microsoft.com/office/officeart/2008/layout/LinedList"/>
    <dgm:cxn modelId="{FB124031-CE9E-4861-B73E-7C467E2059A4}" type="presParOf" srcId="{5F231FB2-3819-46E3-A86B-1C3FF3CD2A44}" destId="{821D6663-9513-4D1D-B5C4-B43761FD3FF1}" srcOrd="1" destOrd="0" presId="urn:microsoft.com/office/officeart/2008/layout/LinedList"/>
    <dgm:cxn modelId="{E15F3174-2BFC-4C17-90D6-5BF85559E7E4}" type="presParOf" srcId="{D0329B0B-3CFA-49A4-8B16-7890EF91DDCD}" destId="{AA537328-5F09-47B0-B529-29EAD1532421}" srcOrd="10" destOrd="0" presId="urn:microsoft.com/office/officeart/2008/layout/LinedList"/>
    <dgm:cxn modelId="{8894B3D6-1A8C-4392-91F0-C70CFCC727F6}" type="presParOf" srcId="{D0329B0B-3CFA-49A4-8B16-7890EF91DDCD}" destId="{3286DC5E-B540-4034-B0CE-05D38F4A2C78}" srcOrd="11" destOrd="0" presId="urn:microsoft.com/office/officeart/2008/layout/LinedList"/>
    <dgm:cxn modelId="{A86E01F3-42A2-4EE7-BD6C-9E47D44B29E9}" type="presParOf" srcId="{3286DC5E-B540-4034-B0CE-05D38F4A2C78}" destId="{11233E51-60D5-41CE-828B-2FC856BE645F}" srcOrd="0" destOrd="0" presId="urn:microsoft.com/office/officeart/2008/layout/LinedList"/>
    <dgm:cxn modelId="{2E0EEC34-4CC4-4B4F-A5C0-162FFACD564F}" type="presParOf" srcId="{3286DC5E-B540-4034-B0CE-05D38F4A2C78}" destId="{50087962-0D15-442C-8F53-E7DD63120BB7}" srcOrd="1" destOrd="0" presId="urn:microsoft.com/office/officeart/2008/layout/LinedList"/>
    <dgm:cxn modelId="{427854F7-3A5C-4645-8051-64A9ACD75893}" type="presParOf" srcId="{D0329B0B-3CFA-49A4-8B16-7890EF91DDCD}" destId="{BFFB4BDE-11D7-4E4D-924D-9CAC7686FFF2}" srcOrd="12" destOrd="0" presId="urn:microsoft.com/office/officeart/2008/layout/LinedList"/>
    <dgm:cxn modelId="{A99E3231-1D36-4A73-896E-54000B38EF16}" type="presParOf" srcId="{D0329B0B-3CFA-49A4-8B16-7890EF91DDCD}" destId="{1FAF75F8-D66E-48FB-AC0F-121B4610497F}" srcOrd="13" destOrd="0" presId="urn:microsoft.com/office/officeart/2008/layout/LinedList"/>
    <dgm:cxn modelId="{B71298DC-6DC9-48A1-9761-A3AF4C2A7C0D}" type="presParOf" srcId="{1FAF75F8-D66E-48FB-AC0F-121B4610497F}" destId="{44852423-35D9-404B-8F4C-C216450FE878}" srcOrd="0" destOrd="0" presId="urn:microsoft.com/office/officeart/2008/layout/LinedList"/>
    <dgm:cxn modelId="{18CAAAB7-46E2-4CE2-A996-D683F2D3D8E4}" type="presParOf" srcId="{1FAF75F8-D66E-48FB-AC0F-121B4610497F}" destId="{EC70D752-818B-41DF-A754-FD9CD175B4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769ED-CC1B-452D-B435-FB5F606A1766}">
      <dsp:nvSpPr>
        <dsp:cNvPr id="0" name=""/>
        <dsp:cNvSpPr/>
      </dsp:nvSpPr>
      <dsp:spPr>
        <a:xfrm>
          <a:off x="3858" y="102639"/>
          <a:ext cx="2319883" cy="7103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Aims to:</a:t>
          </a:r>
          <a:endParaRPr lang="en-US" sz="1800" kern="1200"/>
        </a:p>
      </dsp:txBody>
      <dsp:txXfrm>
        <a:off x="3858" y="102639"/>
        <a:ext cx="2319883" cy="710378"/>
      </dsp:txXfrm>
    </dsp:sp>
    <dsp:sp modelId="{FEA55311-AFF3-433F-A94B-6143841D0C62}">
      <dsp:nvSpPr>
        <dsp:cNvPr id="0" name=""/>
        <dsp:cNvSpPr/>
      </dsp:nvSpPr>
      <dsp:spPr>
        <a:xfrm>
          <a:off x="3858" y="813018"/>
          <a:ext cx="2319883" cy="36563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reduce, lessen consequences of, or compensate for disability, cognitive impairment and loneliness; improve quality of life</a:t>
          </a:r>
          <a:endParaRPr lang="en-US" sz="1800" kern="1200" dirty="0"/>
        </a:p>
        <a:p>
          <a:pPr marL="171450" lvl="1" indent="-171450" algn="l" defTabSz="800100">
            <a:lnSpc>
              <a:spcPct val="90000"/>
            </a:lnSpc>
            <a:spcBef>
              <a:spcPct val="0"/>
            </a:spcBef>
            <a:spcAft>
              <a:spcPct val="15000"/>
            </a:spcAft>
            <a:buChar char="•"/>
          </a:pPr>
          <a:r>
            <a:rPr lang="en-GB" sz="1800" kern="1200"/>
            <a:t>support family and other unpaid carers</a:t>
          </a:r>
          <a:endParaRPr lang="en-US" sz="1800" kern="1200"/>
        </a:p>
      </dsp:txBody>
      <dsp:txXfrm>
        <a:off x="3858" y="813018"/>
        <a:ext cx="2319883" cy="3656339"/>
      </dsp:txXfrm>
    </dsp:sp>
    <dsp:sp modelId="{4D0AF421-6D43-4ACE-8CB9-845FD0708894}">
      <dsp:nvSpPr>
        <dsp:cNvPr id="0" name=""/>
        <dsp:cNvSpPr/>
      </dsp:nvSpPr>
      <dsp:spPr>
        <a:xfrm>
          <a:off x="2648524" y="102639"/>
          <a:ext cx="2319883" cy="71037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Services are delivered in:</a:t>
          </a:r>
          <a:endParaRPr lang="en-US" sz="1800" kern="1200"/>
        </a:p>
      </dsp:txBody>
      <dsp:txXfrm>
        <a:off x="2648524" y="102639"/>
        <a:ext cx="2319883" cy="710378"/>
      </dsp:txXfrm>
    </dsp:sp>
    <dsp:sp modelId="{73D6A898-79C1-4461-95C0-6DA7DFEFAE04}">
      <dsp:nvSpPr>
        <dsp:cNvPr id="0" name=""/>
        <dsp:cNvSpPr/>
      </dsp:nvSpPr>
      <dsp:spPr>
        <a:xfrm>
          <a:off x="2648524" y="813018"/>
          <a:ext cx="2319883" cy="36563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People’s own homes (home help, meals, nursing care) and in the community </a:t>
          </a:r>
          <a:endParaRPr lang="en-US" sz="1800" kern="1200" dirty="0"/>
        </a:p>
        <a:p>
          <a:pPr marL="171450" lvl="1" indent="-171450" algn="l" defTabSz="800100">
            <a:lnSpc>
              <a:spcPct val="90000"/>
            </a:lnSpc>
            <a:spcBef>
              <a:spcPct val="0"/>
            </a:spcBef>
            <a:spcAft>
              <a:spcPct val="15000"/>
            </a:spcAft>
            <a:buChar char="•"/>
          </a:pPr>
          <a:r>
            <a:rPr lang="en-GB" sz="1800" kern="1200"/>
            <a:t>or in substitute care settings (residential care homes, nursing homes, hospitals)</a:t>
          </a:r>
          <a:endParaRPr lang="en-US" sz="1800" kern="1200"/>
        </a:p>
      </dsp:txBody>
      <dsp:txXfrm>
        <a:off x="2648524" y="813018"/>
        <a:ext cx="2319883" cy="3656339"/>
      </dsp:txXfrm>
    </dsp:sp>
    <dsp:sp modelId="{86B411E2-6EBA-4200-8AF0-98AEF233018F}">
      <dsp:nvSpPr>
        <dsp:cNvPr id="0" name=""/>
        <dsp:cNvSpPr/>
      </dsp:nvSpPr>
      <dsp:spPr>
        <a:xfrm>
          <a:off x="5293191" y="102639"/>
          <a:ext cx="2319883" cy="71037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Support is provided by:</a:t>
          </a:r>
          <a:endParaRPr lang="en-US" sz="1800" kern="1200"/>
        </a:p>
      </dsp:txBody>
      <dsp:txXfrm>
        <a:off x="5293191" y="102639"/>
        <a:ext cx="2319883" cy="710378"/>
      </dsp:txXfrm>
    </dsp:sp>
    <dsp:sp modelId="{BCD68E74-7879-463B-A463-68EE4AF25446}">
      <dsp:nvSpPr>
        <dsp:cNvPr id="0" name=""/>
        <dsp:cNvSpPr/>
      </dsp:nvSpPr>
      <dsp:spPr>
        <a:xfrm>
          <a:off x="5293191" y="813018"/>
          <a:ext cx="2319883" cy="36563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Unpaid carers (mostly family but also community)</a:t>
          </a:r>
          <a:endParaRPr lang="en-US" sz="1800" kern="1200"/>
        </a:p>
        <a:p>
          <a:pPr marL="171450" lvl="1" indent="-171450" algn="l" defTabSz="800100">
            <a:lnSpc>
              <a:spcPct val="90000"/>
            </a:lnSpc>
            <a:spcBef>
              <a:spcPct val="0"/>
            </a:spcBef>
            <a:spcAft>
              <a:spcPct val="15000"/>
            </a:spcAft>
            <a:buChar char="•"/>
          </a:pPr>
          <a:r>
            <a:rPr lang="en-GB" sz="1800" kern="1200" dirty="0"/>
            <a:t>Formal care providers (public, private and voluntary sector), usually low levels of training</a:t>
          </a:r>
          <a:endParaRPr lang="en-US" sz="1800" kern="1200" dirty="0"/>
        </a:p>
      </dsp:txBody>
      <dsp:txXfrm>
        <a:off x="5293191" y="813018"/>
        <a:ext cx="2319883" cy="3656339"/>
      </dsp:txXfrm>
    </dsp:sp>
    <dsp:sp modelId="{418C94FA-A844-4A17-B3D7-7F6A9174FEAD}">
      <dsp:nvSpPr>
        <dsp:cNvPr id="0" name=""/>
        <dsp:cNvSpPr/>
      </dsp:nvSpPr>
      <dsp:spPr>
        <a:xfrm>
          <a:off x="7937858" y="102639"/>
          <a:ext cx="2319883" cy="71037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Type of activities:</a:t>
          </a:r>
          <a:endParaRPr lang="en-US" sz="1800" kern="1200"/>
        </a:p>
      </dsp:txBody>
      <dsp:txXfrm>
        <a:off x="7937858" y="102639"/>
        <a:ext cx="2319883" cy="710378"/>
      </dsp:txXfrm>
    </dsp:sp>
    <dsp:sp modelId="{283D183D-6F66-4E5C-98F6-6768BF684F15}">
      <dsp:nvSpPr>
        <dsp:cNvPr id="0" name=""/>
        <dsp:cNvSpPr/>
      </dsp:nvSpPr>
      <dsp:spPr>
        <a:xfrm>
          <a:off x="7937858" y="813018"/>
          <a:ext cx="2319883" cy="36563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Support with everyday tasks, including dressing, bathing, shopping, cooking, cleaning, therapy, social participation</a:t>
          </a:r>
          <a:endParaRPr lang="en-US" sz="1800" kern="1200"/>
        </a:p>
      </dsp:txBody>
      <dsp:txXfrm>
        <a:off x="7937858" y="813018"/>
        <a:ext cx="2319883" cy="3656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5795-18D3-472A-AAAF-B4195CB1D107}">
      <dsp:nvSpPr>
        <dsp:cNvPr id="0" name=""/>
        <dsp:cNvSpPr/>
      </dsp:nvSpPr>
      <dsp:spPr>
        <a:xfrm>
          <a:off x="0" y="566"/>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E17441-8150-45B4-920D-C4FB3A1B7848}">
      <dsp:nvSpPr>
        <dsp:cNvPr id="0" name=""/>
        <dsp:cNvSpPr/>
      </dsp:nvSpPr>
      <dsp:spPr>
        <a:xfrm>
          <a:off x="0" y="566"/>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Low political priority</a:t>
          </a:r>
          <a:r>
            <a:rPr lang="en-GB" sz="1700" kern="1200"/>
            <a:t> for LTC (compared to acute health care &amp; other policy areas)</a:t>
          </a:r>
          <a:endParaRPr lang="en-US" sz="1700" kern="1200"/>
        </a:p>
      </dsp:txBody>
      <dsp:txXfrm>
        <a:off x="0" y="566"/>
        <a:ext cx="10669587" cy="663315"/>
      </dsp:txXfrm>
    </dsp:sp>
    <dsp:sp modelId="{4702E4E9-7098-4F33-8F6F-00EA4DF80897}">
      <dsp:nvSpPr>
        <dsp:cNvPr id="0" name=""/>
        <dsp:cNvSpPr/>
      </dsp:nvSpPr>
      <dsp:spPr>
        <a:xfrm>
          <a:off x="0" y="663882"/>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3A63DD-448E-4574-8D47-7B6DA2A38785}">
      <dsp:nvSpPr>
        <dsp:cNvPr id="0" name=""/>
        <dsp:cNvSpPr/>
      </dsp:nvSpPr>
      <dsp:spPr>
        <a:xfrm>
          <a:off x="0" y="663882"/>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Fragmented systems, responsibilities split between different government departments and levels of government (local/regional/national): </a:t>
          </a:r>
          <a:r>
            <a:rPr lang="en-GB" sz="1700" b="1" kern="1200"/>
            <a:t>no one was in charge</a:t>
          </a:r>
          <a:endParaRPr lang="en-US" sz="1700" kern="1200" dirty="0"/>
        </a:p>
      </dsp:txBody>
      <dsp:txXfrm>
        <a:off x="0" y="663882"/>
        <a:ext cx="10669587" cy="663315"/>
      </dsp:txXfrm>
    </dsp:sp>
    <dsp:sp modelId="{68E32194-37F7-48ED-A27F-F62809FD6721}">
      <dsp:nvSpPr>
        <dsp:cNvPr id="0" name=""/>
        <dsp:cNvSpPr/>
      </dsp:nvSpPr>
      <dsp:spPr>
        <a:xfrm>
          <a:off x="0" y="1327198"/>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63A68A-AEEE-4467-8FD8-65BAD1A9F1F5}">
      <dsp:nvSpPr>
        <dsp:cNvPr id="0" name=""/>
        <dsp:cNvSpPr/>
      </dsp:nvSpPr>
      <dsp:spPr>
        <a:xfrm>
          <a:off x="0" y="1327198"/>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Failures in health/LTC coordination resulting in limited access to health care</a:t>
          </a:r>
          <a:endParaRPr lang="en-US" sz="1700" kern="1200"/>
        </a:p>
      </dsp:txBody>
      <dsp:txXfrm>
        <a:off x="0" y="1327198"/>
        <a:ext cx="10669587" cy="663315"/>
      </dsp:txXfrm>
    </dsp:sp>
    <dsp:sp modelId="{D3413D17-1C18-442C-BA33-039EA82550CD}">
      <dsp:nvSpPr>
        <dsp:cNvPr id="0" name=""/>
        <dsp:cNvSpPr/>
      </dsp:nvSpPr>
      <dsp:spPr>
        <a:xfrm>
          <a:off x="0" y="1990514"/>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546EAE-91C7-4BD3-9F60-DC6BCBAD5365}">
      <dsp:nvSpPr>
        <dsp:cNvPr id="0" name=""/>
        <dsp:cNvSpPr/>
      </dsp:nvSpPr>
      <dsp:spPr>
        <a:xfrm>
          <a:off x="0" y="1990514"/>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Weak regulatory oversight </a:t>
          </a:r>
          <a:r>
            <a:rPr lang="en-GB" sz="1700" kern="1200" dirty="0"/>
            <a:t>and </a:t>
          </a:r>
          <a:r>
            <a:rPr lang="en-GB" sz="1700" b="1" kern="1200" dirty="0"/>
            <a:t>inexistent or underdeveloped information systems</a:t>
          </a:r>
          <a:endParaRPr lang="en-US" sz="1700" kern="1200" dirty="0"/>
        </a:p>
      </dsp:txBody>
      <dsp:txXfrm>
        <a:off x="0" y="1990514"/>
        <a:ext cx="10669587" cy="663315"/>
      </dsp:txXfrm>
    </dsp:sp>
    <dsp:sp modelId="{80AEA524-D093-4F6E-8B65-06877DA19735}">
      <dsp:nvSpPr>
        <dsp:cNvPr id="0" name=""/>
        <dsp:cNvSpPr/>
      </dsp:nvSpPr>
      <dsp:spPr>
        <a:xfrm>
          <a:off x="0" y="2653829"/>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1E2733-1E20-41FA-BB60-2FD7C3EA8DCC}">
      <dsp:nvSpPr>
        <dsp:cNvPr id="0" name=""/>
        <dsp:cNvSpPr/>
      </dsp:nvSpPr>
      <dsp:spPr>
        <a:xfrm>
          <a:off x="0" y="2653829"/>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Lack of recognition of </a:t>
          </a:r>
          <a:r>
            <a:rPr lang="en-GB" sz="1700" b="1" kern="1200" dirty="0"/>
            <a:t>human rights </a:t>
          </a:r>
          <a:r>
            <a:rPr lang="en-GB" sz="1700" kern="1200" dirty="0"/>
            <a:t>of people living in care homes</a:t>
          </a:r>
          <a:endParaRPr lang="en-US" sz="1700" kern="1200" dirty="0"/>
        </a:p>
      </dsp:txBody>
      <dsp:txXfrm>
        <a:off x="0" y="2653829"/>
        <a:ext cx="10669587" cy="663315"/>
      </dsp:txXfrm>
    </dsp:sp>
    <dsp:sp modelId="{AA537328-5F09-47B0-B529-29EAD1532421}">
      <dsp:nvSpPr>
        <dsp:cNvPr id="0" name=""/>
        <dsp:cNvSpPr/>
      </dsp:nvSpPr>
      <dsp:spPr>
        <a:xfrm>
          <a:off x="0" y="3317145"/>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233E51-60D5-41CE-828B-2FC856BE645F}">
      <dsp:nvSpPr>
        <dsp:cNvPr id="0" name=""/>
        <dsp:cNvSpPr/>
      </dsp:nvSpPr>
      <dsp:spPr>
        <a:xfrm>
          <a:off x="0" y="3317145"/>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Under-recognition of care staff</a:t>
          </a:r>
          <a:r>
            <a:rPr lang="en-GB" sz="1700" kern="1200"/>
            <a:t>: low pay/staff shortages/poor working conditions</a:t>
          </a:r>
          <a:endParaRPr lang="en-US" sz="1700" kern="1200"/>
        </a:p>
      </dsp:txBody>
      <dsp:txXfrm>
        <a:off x="0" y="3317145"/>
        <a:ext cx="10669587" cy="663315"/>
      </dsp:txXfrm>
    </dsp:sp>
    <dsp:sp modelId="{BFFB4BDE-11D7-4E4D-924D-9CAC7686FFF2}">
      <dsp:nvSpPr>
        <dsp:cNvPr id="0" name=""/>
        <dsp:cNvSpPr/>
      </dsp:nvSpPr>
      <dsp:spPr>
        <a:xfrm>
          <a:off x="0" y="3980461"/>
          <a:ext cx="1066958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852423-35D9-404B-8F4C-C216450FE878}">
      <dsp:nvSpPr>
        <dsp:cNvPr id="0" name=""/>
        <dsp:cNvSpPr/>
      </dsp:nvSpPr>
      <dsp:spPr>
        <a:xfrm>
          <a:off x="0" y="3980461"/>
          <a:ext cx="10669587" cy="6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Under-investment</a:t>
          </a:r>
          <a:r>
            <a:rPr lang="en-GB" sz="1700" kern="1200" dirty="0"/>
            <a:t> in community-based care/ outdated buildings used as LTC facilities</a:t>
          </a:r>
          <a:endParaRPr lang="en-US" sz="1700" kern="1200" dirty="0"/>
        </a:p>
      </dsp:txBody>
      <dsp:txXfrm>
        <a:off x="0" y="3980461"/>
        <a:ext cx="10669587" cy="6633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6:38:45.48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5.2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5.8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6.89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37.7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38.78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0,'5'0,"4"3,5 0,4 1,-3-2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09:20:56.350"/>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9:03:14.107"/>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9:03:15.226"/>
    </inkml:context>
    <inkml:brush xml:id="br0">
      <inkml:brushProperty name="width" value="0.05" units="cm"/>
      <inkml:brushProperty name="height" value="0.05" units="cm"/>
      <inkml:brushProperty name="color" value="#008C3A"/>
    </inkml:brush>
  </inkml:definitions>
  <inkml:trace contextRef="#ctx0" brushRef="#br0">0 0 24575,'0'0'0,"0"0"0,2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6:38:48.89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6:38:50.41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13.5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14.67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15.73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1,'2'0,"2"0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2.2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3.4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09:19:24.3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5E89D-12FC-1E42-B0B1-3B1C070DF7C3}" type="datetimeFigureOut">
              <a:rPr lang="es-ES_tradnl" smtClean="0"/>
              <a:t>22/10/2025</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13316-D246-5D41-829A-083BD4B2B595}" type="slidenum">
              <a:rPr lang="es-ES_tradnl" smtClean="0"/>
              <a:t>‹#›</a:t>
            </a:fld>
            <a:endParaRPr lang="es-ES_tradnl"/>
          </a:p>
        </p:txBody>
      </p:sp>
    </p:spTree>
    <p:extLst>
      <p:ext uri="{BB962C8B-B14F-4D97-AF65-F5344CB8AC3E}">
        <p14:creationId xmlns:p14="http://schemas.microsoft.com/office/powerpoint/2010/main" val="245921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813316-D246-5D41-829A-083BD4B2B595}" type="slidenum">
              <a:rPr lang="es-ES_tradnl" smtClean="0"/>
              <a:t>13</a:t>
            </a:fld>
            <a:endParaRPr lang="es-ES_tradnl"/>
          </a:p>
        </p:txBody>
      </p:sp>
    </p:spTree>
    <p:extLst>
      <p:ext uri="{BB962C8B-B14F-4D97-AF65-F5344CB8AC3E}">
        <p14:creationId xmlns:p14="http://schemas.microsoft.com/office/powerpoint/2010/main" val="286689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09E6-7E67-BB21-6EF1-E1B44CBDD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id="{A28EFF57-6182-809F-0C3F-9EE30952D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id="{55B5292E-27F6-7D00-D7E5-D066D56D1805}"/>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D3B0B89B-DB35-6713-F6E1-0B123B574AB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F980373-4292-3F7F-09AB-158D300CBA46}"/>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280462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AEAD-11DB-AB7C-5581-0AECA9235920}"/>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58469D52-7F69-8D9E-6E36-306B7868D2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B766F67D-09E2-0535-B7C5-070E4483DFAA}"/>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A7C8AAC9-0571-DED4-1DB1-6BC3E090F1B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701A6D2E-E711-4413-673F-4773828575A9}"/>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75419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1F9ED-6559-E8C7-FA8A-2CC713CA60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2BA7D5E3-272A-5E84-F4A5-169B2BBF70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90B5617C-7C50-4646-38A6-189A9A8C9609}"/>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3D87C15D-A929-7543-ADDE-EFB14E00DBD1}"/>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F0D06A81-1BB8-BB3A-C115-30B40EEE174B}"/>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153133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189175C-691D-A55A-A7FC-5CE3AF929DBA}"/>
              </a:ext>
            </a:extLst>
          </p:cNvPr>
          <p:cNvSpPr/>
          <p:nvPr userDrawn="1"/>
        </p:nvSpPr>
        <p:spPr>
          <a:xfrm flipV="1">
            <a:off x="7329719" y="-5739"/>
            <a:ext cx="837304" cy="12020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D4C4F6-3D77-5949-DE24-DAABB257DD78}"/>
              </a:ext>
            </a:extLst>
          </p:cNvPr>
          <p:cNvSpPr/>
          <p:nvPr userDrawn="1"/>
        </p:nvSpPr>
        <p:spPr>
          <a:xfrm>
            <a:off x="1" y="1"/>
            <a:ext cx="7329718" cy="12020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DAF91D-4AE2-0357-424B-41EA40438F27}"/>
              </a:ext>
            </a:extLst>
          </p:cNvPr>
          <p:cNvSpPr>
            <a:spLocks noGrp="1"/>
          </p:cNvSpPr>
          <p:nvPr>
            <p:ph type="title"/>
          </p:nvPr>
        </p:nvSpPr>
        <p:spPr>
          <a:xfrm>
            <a:off x="838200" y="365126"/>
            <a:ext cx="10515600" cy="765031"/>
          </a:xfrm>
        </p:spPr>
        <p:txBody>
          <a:bodyPr>
            <a:normAutofit/>
          </a:bodyPr>
          <a:lstStyle>
            <a:lvl1pPr>
              <a:defRPr sz="36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8BB44DF-17E8-3722-3A48-693C9552F9FC}"/>
              </a:ext>
            </a:extLst>
          </p:cNvPr>
          <p:cNvSpPr>
            <a:spLocks noGrp="1"/>
          </p:cNvSpPr>
          <p:nvPr>
            <p:ph idx="1"/>
          </p:nvPr>
        </p:nvSpPr>
        <p:spPr>
          <a:xfrm>
            <a:off x="684088" y="1712610"/>
            <a:ext cx="5257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0FBA1D1D-C4F7-1C1C-5DBA-EA038CB21264}"/>
              </a:ext>
            </a:extLst>
          </p:cNvPr>
          <p:cNvPicPr>
            <a:picLocks noChangeAspect="1"/>
          </p:cNvPicPr>
          <p:nvPr userDrawn="1"/>
        </p:nvPicPr>
        <p:blipFill>
          <a:blip r:embed="rId2"/>
          <a:stretch>
            <a:fillRect/>
          </a:stretch>
        </p:blipFill>
        <p:spPr>
          <a:xfrm>
            <a:off x="11353800" y="6215865"/>
            <a:ext cx="534600" cy="642135"/>
          </a:xfrm>
          <a:prstGeom prst="rect">
            <a:avLst/>
          </a:prstGeom>
        </p:spPr>
      </p:pic>
      <p:grpSp>
        <p:nvGrpSpPr>
          <p:cNvPr id="4" name="Group 3">
            <a:extLst>
              <a:ext uri="{FF2B5EF4-FFF2-40B4-BE49-F238E27FC236}">
                <a16:creationId xmlns:a16="http://schemas.microsoft.com/office/drawing/2014/main" id="{A7A6688C-8055-9902-9C85-5B0C8C9B73F2}"/>
              </a:ext>
            </a:extLst>
          </p:cNvPr>
          <p:cNvGrpSpPr/>
          <p:nvPr userDrawn="1"/>
        </p:nvGrpSpPr>
        <p:grpSpPr>
          <a:xfrm>
            <a:off x="7609683" y="-457009"/>
            <a:ext cx="6543786" cy="6520957"/>
            <a:chOff x="2565699" y="957431"/>
            <a:chExt cx="4996927" cy="4959275"/>
          </a:xfrm>
          <a:solidFill>
            <a:schemeClr val="tx2"/>
          </a:solidFill>
        </p:grpSpPr>
        <p:sp>
          <p:nvSpPr>
            <p:cNvPr id="5" name="Freeform: Shape 4">
              <a:extLst>
                <a:ext uri="{FF2B5EF4-FFF2-40B4-BE49-F238E27FC236}">
                  <a16:creationId xmlns:a16="http://schemas.microsoft.com/office/drawing/2014/main" id="{3C057E3F-168A-6746-6274-C5E370C8F6C6}"/>
                </a:ext>
              </a:extLst>
            </p:cNvPr>
            <p:cNvSpPr/>
            <p:nvPr/>
          </p:nvSpPr>
          <p:spPr>
            <a:xfrm>
              <a:off x="4887558" y="1265593"/>
              <a:ext cx="1114425" cy="723900"/>
            </a:xfrm>
            <a:custGeom>
              <a:avLst/>
              <a:gdLst>
                <a:gd name="connsiteX0" fmla="*/ 704850 w 1114425"/>
                <a:gd name="connsiteY0" fmla="*/ 0 h 723900"/>
                <a:gd name="connsiteX1" fmla="*/ 0 w 1114425"/>
                <a:gd name="connsiteY1" fmla="*/ 485775 h 723900"/>
                <a:gd name="connsiteX2" fmla="*/ 1114425 w 1114425"/>
                <a:gd name="connsiteY2" fmla="*/ 723900 h 723900"/>
                <a:gd name="connsiteX3" fmla="*/ 704850 w 1114425"/>
                <a:gd name="connsiteY3" fmla="*/ 0 h 723900"/>
              </a:gdLst>
              <a:ahLst/>
              <a:cxnLst>
                <a:cxn ang="0">
                  <a:pos x="connsiteX0" y="connsiteY0"/>
                </a:cxn>
                <a:cxn ang="0">
                  <a:pos x="connsiteX1" y="connsiteY1"/>
                </a:cxn>
                <a:cxn ang="0">
                  <a:pos x="connsiteX2" y="connsiteY2"/>
                </a:cxn>
                <a:cxn ang="0">
                  <a:pos x="connsiteX3" y="connsiteY3"/>
                </a:cxn>
              </a:cxnLst>
              <a:rect l="l" t="t" r="r" b="b"/>
              <a:pathLst>
                <a:path w="1114425" h="723900">
                  <a:moveTo>
                    <a:pt x="704850" y="0"/>
                  </a:moveTo>
                  <a:lnTo>
                    <a:pt x="0" y="485775"/>
                  </a:lnTo>
                  <a:lnTo>
                    <a:pt x="1114425" y="723900"/>
                  </a:lnTo>
                  <a:lnTo>
                    <a:pt x="70485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3C953B5E-4A9E-011C-4F7E-CB4B06D10E5D}"/>
                </a:ext>
              </a:extLst>
            </p:cNvPr>
            <p:cNvSpPr/>
            <p:nvPr/>
          </p:nvSpPr>
          <p:spPr>
            <a:xfrm>
              <a:off x="5787614" y="1086522"/>
              <a:ext cx="774551" cy="779930"/>
            </a:xfrm>
            <a:custGeom>
              <a:avLst/>
              <a:gdLst>
                <a:gd name="connsiteX0" fmla="*/ 161365 w 774551"/>
                <a:gd name="connsiteY0" fmla="*/ 0 h 779930"/>
                <a:gd name="connsiteX1" fmla="*/ 0 w 774551"/>
                <a:gd name="connsiteY1" fmla="*/ 75304 h 779930"/>
                <a:gd name="connsiteX2" fmla="*/ 360381 w 774551"/>
                <a:gd name="connsiteY2" fmla="*/ 779930 h 779930"/>
                <a:gd name="connsiteX3" fmla="*/ 774551 w 774551"/>
                <a:gd name="connsiteY3" fmla="*/ 376518 h 779930"/>
                <a:gd name="connsiteX4" fmla="*/ 161365 w 774551"/>
                <a:gd name="connsiteY4" fmla="*/ 0 h 779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551" h="779930">
                  <a:moveTo>
                    <a:pt x="161365" y="0"/>
                  </a:moveTo>
                  <a:lnTo>
                    <a:pt x="0" y="75304"/>
                  </a:lnTo>
                  <a:lnTo>
                    <a:pt x="360381" y="779930"/>
                  </a:lnTo>
                  <a:lnTo>
                    <a:pt x="774551" y="376518"/>
                  </a:lnTo>
                  <a:lnTo>
                    <a:pt x="16136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F918EF4-5130-008E-C82B-3D3D29E6E33F}"/>
                </a:ext>
              </a:extLst>
            </p:cNvPr>
            <p:cNvSpPr/>
            <p:nvPr/>
          </p:nvSpPr>
          <p:spPr>
            <a:xfrm>
              <a:off x="6234056" y="1559859"/>
              <a:ext cx="1021977" cy="941294"/>
            </a:xfrm>
            <a:custGeom>
              <a:avLst/>
              <a:gdLst>
                <a:gd name="connsiteX0" fmla="*/ 484095 w 1021977"/>
                <a:gd name="connsiteY0" fmla="*/ 0 h 941294"/>
                <a:gd name="connsiteX1" fmla="*/ 0 w 1021977"/>
                <a:gd name="connsiteY1" fmla="*/ 510988 h 941294"/>
                <a:gd name="connsiteX2" fmla="*/ 930537 w 1021977"/>
                <a:gd name="connsiteY2" fmla="*/ 941294 h 941294"/>
                <a:gd name="connsiteX3" fmla="*/ 1021977 w 1021977"/>
                <a:gd name="connsiteY3" fmla="*/ 661595 h 941294"/>
                <a:gd name="connsiteX4" fmla="*/ 484095 w 1021977"/>
                <a:gd name="connsiteY4" fmla="*/ 0 h 941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977" h="941294">
                  <a:moveTo>
                    <a:pt x="484095" y="0"/>
                  </a:moveTo>
                  <a:lnTo>
                    <a:pt x="0" y="510988"/>
                  </a:lnTo>
                  <a:lnTo>
                    <a:pt x="930537" y="941294"/>
                  </a:lnTo>
                  <a:lnTo>
                    <a:pt x="1021977" y="661595"/>
                  </a:lnTo>
                  <a:lnTo>
                    <a:pt x="48409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677A87B-BD40-8C76-0DA2-D2435D3ECC4A}"/>
                </a:ext>
              </a:extLst>
            </p:cNvPr>
            <p:cNvSpPr/>
            <p:nvPr/>
          </p:nvSpPr>
          <p:spPr>
            <a:xfrm>
              <a:off x="5255111" y="2226833"/>
              <a:ext cx="1167204" cy="1145689"/>
            </a:xfrm>
            <a:custGeom>
              <a:avLst/>
              <a:gdLst>
                <a:gd name="connsiteX0" fmla="*/ 812202 w 1167204"/>
                <a:gd name="connsiteY0" fmla="*/ 0 h 1145689"/>
                <a:gd name="connsiteX1" fmla="*/ 0 w 1167204"/>
                <a:gd name="connsiteY1" fmla="*/ 903642 h 1145689"/>
                <a:gd name="connsiteX2" fmla="*/ 1167204 w 1167204"/>
                <a:gd name="connsiteY2" fmla="*/ 1145689 h 1145689"/>
                <a:gd name="connsiteX3" fmla="*/ 812202 w 1167204"/>
                <a:gd name="connsiteY3" fmla="*/ 0 h 1145689"/>
              </a:gdLst>
              <a:ahLst/>
              <a:cxnLst>
                <a:cxn ang="0">
                  <a:pos x="connsiteX0" y="connsiteY0"/>
                </a:cxn>
                <a:cxn ang="0">
                  <a:pos x="connsiteX1" y="connsiteY1"/>
                </a:cxn>
                <a:cxn ang="0">
                  <a:pos x="connsiteX2" y="connsiteY2"/>
                </a:cxn>
                <a:cxn ang="0">
                  <a:pos x="connsiteX3" y="connsiteY3"/>
                </a:cxn>
              </a:cxnLst>
              <a:rect l="l" t="t" r="r" b="b"/>
              <a:pathLst>
                <a:path w="1167204" h="1145689">
                  <a:moveTo>
                    <a:pt x="812202" y="0"/>
                  </a:moveTo>
                  <a:lnTo>
                    <a:pt x="0" y="903642"/>
                  </a:lnTo>
                  <a:lnTo>
                    <a:pt x="1167204" y="1145689"/>
                  </a:lnTo>
                  <a:lnTo>
                    <a:pt x="812202"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02AD94-C92D-0221-2389-ABB982836C09}"/>
                </a:ext>
              </a:extLst>
            </p:cNvPr>
            <p:cNvSpPr/>
            <p:nvPr/>
          </p:nvSpPr>
          <p:spPr>
            <a:xfrm>
              <a:off x="4512833" y="957431"/>
              <a:ext cx="973567" cy="726141"/>
            </a:xfrm>
            <a:custGeom>
              <a:avLst/>
              <a:gdLst>
                <a:gd name="connsiteX0" fmla="*/ 882127 w 973567"/>
                <a:gd name="connsiteY0" fmla="*/ 5378 h 726141"/>
                <a:gd name="connsiteX1" fmla="*/ 478715 w 973567"/>
                <a:gd name="connsiteY1" fmla="*/ 0 h 726141"/>
                <a:gd name="connsiteX2" fmla="*/ 0 w 973567"/>
                <a:gd name="connsiteY2" fmla="*/ 43030 h 726141"/>
                <a:gd name="connsiteX3" fmla="*/ 172122 w 973567"/>
                <a:gd name="connsiteY3" fmla="*/ 726141 h 726141"/>
                <a:gd name="connsiteX4" fmla="*/ 591671 w 973567"/>
                <a:gd name="connsiteY4" fmla="*/ 387275 h 726141"/>
                <a:gd name="connsiteX5" fmla="*/ 973567 w 973567"/>
                <a:gd name="connsiteY5" fmla="*/ 161364 h 726141"/>
                <a:gd name="connsiteX6" fmla="*/ 882127 w 973567"/>
                <a:gd name="connsiteY6" fmla="*/ 5378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567" h="726141">
                  <a:moveTo>
                    <a:pt x="882127" y="5378"/>
                  </a:moveTo>
                  <a:lnTo>
                    <a:pt x="478715" y="0"/>
                  </a:lnTo>
                  <a:lnTo>
                    <a:pt x="0" y="43030"/>
                  </a:lnTo>
                  <a:lnTo>
                    <a:pt x="172122" y="726141"/>
                  </a:lnTo>
                  <a:lnTo>
                    <a:pt x="591671" y="387275"/>
                  </a:lnTo>
                  <a:lnTo>
                    <a:pt x="973567" y="161364"/>
                  </a:lnTo>
                  <a:lnTo>
                    <a:pt x="882127" y="5378"/>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181F1D93-3EC2-8AFF-D454-C7131D8163B5}"/>
                </a:ext>
              </a:extLst>
            </p:cNvPr>
            <p:cNvSpPr/>
            <p:nvPr/>
          </p:nvSpPr>
          <p:spPr>
            <a:xfrm>
              <a:off x="4744122" y="1941755"/>
              <a:ext cx="1102659" cy="1140311"/>
            </a:xfrm>
            <a:custGeom>
              <a:avLst/>
              <a:gdLst>
                <a:gd name="connsiteX0" fmla="*/ 0 w 1102659"/>
                <a:gd name="connsiteY0" fmla="*/ 0 h 1140311"/>
                <a:gd name="connsiteX1" fmla="*/ 306593 w 1102659"/>
                <a:gd name="connsiteY1" fmla="*/ 1140311 h 1140311"/>
                <a:gd name="connsiteX2" fmla="*/ 1102659 w 1102659"/>
                <a:gd name="connsiteY2" fmla="*/ 252805 h 1140311"/>
                <a:gd name="connsiteX3" fmla="*/ 0 w 1102659"/>
                <a:gd name="connsiteY3" fmla="*/ 0 h 1140311"/>
              </a:gdLst>
              <a:ahLst/>
              <a:cxnLst>
                <a:cxn ang="0">
                  <a:pos x="connsiteX0" y="connsiteY0"/>
                </a:cxn>
                <a:cxn ang="0">
                  <a:pos x="connsiteX1" y="connsiteY1"/>
                </a:cxn>
                <a:cxn ang="0">
                  <a:pos x="connsiteX2" y="connsiteY2"/>
                </a:cxn>
                <a:cxn ang="0">
                  <a:pos x="connsiteX3" y="connsiteY3"/>
                </a:cxn>
              </a:cxnLst>
              <a:rect l="l" t="t" r="r" b="b"/>
              <a:pathLst>
                <a:path w="1102659" h="1140311">
                  <a:moveTo>
                    <a:pt x="0" y="0"/>
                  </a:moveTo>
                  <a:lnTo>
                    <a:pt x="306593" y="1140311"/>
                  </a:lnTo>
                  <a:lnTo>
                    <a:pt x="1102659" y="2528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C804F74B-161A-BC6B-8955-145C78CBEBF0}"/>
                </a:ext>
              </a:extLst>
            </p:cNvPr>
            <p:cNvSpPr/>
            <p:nvPr/>
          </p:nvSpPr>
          <p:spPr>
            <a:xfrm>
              <a:off x="3668358" y="1048871"/>
              <a:ext cx="817581" cy="683110"/>
            </a:xfrm>
            <a:custGeom>
              <a:avLst/>
              <a:gdLst>
                <a:gd name="connsiteX0" fmla="*/ 666974 w 817581"/>
                <a:gd name="connsiteY0" fmla="*/ 0 h 683110"/>
                <a:gd name="connsiteX1" fmla="*/ 43030 w 817581"/>
                <a:gd name="connsiteY1" fmla="*/ 285077 h 683110"/>
                <a:gd name="connsiteX2" fmla="*/ 0 w 817581"/>
                <a:gd name="connsiteY2" fmla="*/ 672353 h 683110"/>
                <a:gd name="connsiteX3" fmla="*/ 817581 w 817581"/>
                <a:gd name="connsiteY3" fmla="*/ 683110 h 683110"/>
                <a:gd name="connsiteX4" fmla="*/ 666974 w 817581"/>
                <a:gd name="connsiteY4" fmla="*/ 0 h 68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81" h="683110">
                  <a:moveTo>
                    <a:pt x="666974" y="0"/>
                  </a:moveTo>
                  <a:lnTo>
                    <a:pt x="43030" y="285077"/>
                  </a:lnTo>
                  <a:lnTo>
                    <a:pt x="0" y="672353"/>
                  </a:lnTo>
                  <a:lnTo>
                    <a:pt x="817581" y="683110"/>
                  </a:lnTo>
                  <a:lnTo>
                    <a:pt x="66697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926A4D6E-9290-E9BA-ABF0-2E9182801543}"/>
                </a:ext>
              </a:extLst>
            </p:cNvPr>
            <p:cNvSpPr/>
            <p:nvPr/>
          </p:nvSpPr>
          <p:spPr>
            <a:xfrm>
              <a:off x="3189642" y="1495313"/>
              <a:ext cx="301214" cy="290456"/>
            </a:xfrm>
            <a:custGeom>
              <a:avLst/>
              <a:gdLst>
                <a:gd name="connsiteX0" fmla="*/ 301214 w 301214"/>
                <a:gd name="connsiteY0" fmla="*/ 0 h 290456"/>
                <a:gd name="connsiteX1" fmla="*/ 0 w 301214"/>
                <a:gd name="connsiteY1" fmla="*/ 290456 h 290456"/>
                <a:gd name="connsiteX2" fmla="*/ 295836 w 301214"/>
                <a:gd name="connsiteY2" fmla="*/ 247426 h 290456"/>
                <a:gd name="connsiteX3" fmla="*/ 301214 w 301214"/>
                <a:gd name="connsiteY3" fmla="*/ 0 h 290456"/>
              </a:gdLst>
              <a:ahLst/>
              <a:cxnLst>
                <a:cxn ang="0">
                  <a:pos x="connsiteX0" y="connsiteY0"/>
                </a:cxn>
                <a:cxn ang="0">
                  <a:pos x="connsiteX1" y="connsiteY1"/>
                </a:cxn>
                <a:cxn ang="0">
                  <a:pos x="connsiteX2" y="connsiteY2"/>
                </a:cxn>
                <a:cxn ang="0">
                  <a:pos x="connsiteX3" y="connsiteY3"/>
                </a:cxn>
              </a:cxnLst>
              <a:rect l="l" t="t" r="r" b="b"/>
              <a:pathLst>
                <a:path w="301214" h="290456">
                  <a:moveTo>
                    <a:pt x="301214" y="0"/>
                  </a:moveTo>
                  <a:lnTo>
                    <a:pt x="0" y="290456"/>
                  </a:lnTo>
                  <a:lnTo>
                    <a:pt x="295836" y="247426"/>
                  </a:lnTo>
                  <a:lnTo>
                    <a:pt x="30121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D9C9FF9-5369-2C76-9E7D-99DCD55F5784}"/>
                </a:ext>
              </a:extLst>
            </p:cNvPr>
            <p:cNvSpPr/>
            <p:nvPr/>
          </p:nvSpPr>
          <p:spPr>
            <a:xfrm>
              <a:off x="3657600" y="1914861"/>
              <a:ext cx="736899" cy="774551"/>
            </a:xfrm>
            <a:custGeom>
              <a:avLst/>
              <a:gdLst>
                <a:gd name="connsiteX0" fmla="*/ 0 w 736899"/>
                <a:gd name="connsiteY0" fmla="*/ 0 h 774551"/>
                <a:gd name="connsiteX1" fmla="*/ 43031 w 736899"/>
                <a:gd name="connsiteY1" fmla="*/ 774551 h 774551"/>
                <a:gd name="connsiteX2" fmla="*/ 736899 w 736899"/>
                <a:gd name="connsiteY2" fmla="*/ 10758 h 774551"/>
                <a:gd name="connsiteX3" fmla="*/ 0 w 736899"/>
                <a:gd name="connsiteY3" fmla="*/ 0 h 774551"/>
              </a:gdLst>
              <a:ahLst/>
              <a:cxnLst>
                <a:cxn ang="0">
                  <a:pos x="connsiteX0" y="connsiteY0"/>
                </a:cxn>
                <a:cxn ang="0">
                  <a:pos x="connsiteX1" y="connsiteY1"/>
                </a:cxn>
                <a:cxn ang="0">
                  <a:pos x="connsiteX2" y="connsiteY2"/>
                </a:cxn>
                <a:cxn ang="0">
                  <a:pos x="connsiteX3" y="connsiteY3"/>
                </a:cxn>
              </a:cxnLst>
              <a:rect l="l" t="t" r="r" b="b"/>
              <a:pathLst>
                <a:path w="736899" h="774551">
                  <a:moveTo>
                    <a:pt x="0" y="0"/>
                  </a:moveTo>
                  <a:lnTo>
                    <a:pt x="43031" y="774551"/>
                  </a:lnTo>
                  <a:lnTo>
                    <a:pt x="736899" y="10758"/>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F46D0B2F-CDAB-52C1-C75A-9278F49F03F9}"/>
                </a:ext>
              </a:extLst>
            </p:cNvPr>
            <p:cNvSpPr/>
            <p:nvPr/>
          </p:nvSpPr>
          <p:spPr>
            <a:xfrm>
              <a:off x="3786692" y="2033195"/>
              <a:ext cx="1059628" cy="1021977"/>
            </a:xfrm>
            <a:custGeom>
              <a:avLst/>
              <a:gdLst>
                <a:gd name="connsiteX0" fmla="*/ 785308 w 1059628"/>
                <a:gd name="connsiteY0" fmla="*/ 0 h 1021977"/>
                <a:gd name="connsiteX1" fmla="*/ 0 w 1059628"/>
                <a:gd name="connsiteY1" fmla="*/ 855233 h 1021977"/>
                <a:gd name="connsiteX2" fmla="*/ 1059628 w 1059628"/>
                <a:gd name="connsiteY2" fmla="*/ 1021977 h 1021977"/>
                <a:gd name="connsiteX3" fmla="*/ 785308 w 1059628"/>
                <a:gd name="connsiteY3" fmla="*/ 0 h 1021977"/>
              </a:gdLst>
              <a:ahLst/>
              <a:cxnLst>
                <a:cxn ang="0">
                  <a:pos x="connsiteX0" y="connsiteY0"/>
                </a:cxn>
                <a:cxn ang="0">
                  <a:pos x="connsiteX1" y="connsiteY1"/>
                </a:cxn>
                <a:cxn ang="0">
                  <a:pos x="connsiteX2" y="connsiteY2"/>
                </a:cxn>
                <a:cxn ang="0">
                  <a:pos x="connsiteX3" y="connsiteY3"/>
                </a:cxn>
              </a:cxnLst>
              <a:rect l="l" t="t" r="r" b="b"/>
              <a:pathLst>
                <a:path w="1059628" h="1021977">
                  <a:moveTo>
                    <a:pt x="785308" y="0"/>
                  </a:moveTo>
                  <a:lnTo>
                    <a:pt x="0" y="855233"/>
                  </a:lnTo>
                  <a:lnTo>
                    <a:pt x="1059628" y="1021977"/>
                  </a:lnTo>
                  <a:lnTo>
                    <a:pt x="78530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A7291C5E-3BD1-C3E6-8861-37C016429F34}"/>
                </a:ext>
              </a:extLst>
            </p:cNvPr>
            <p:cNvSpPr/>
            <p:nvPr/>
          </p:nvSpPr>
          <p:spPr>
            <a:xfrm>
              <a:off x="2678654" y="1941755"/>
              <a:ext cx="865991" cy="892885"/>
            </a:xfrm>
            <a:custGeom>
              <a:avLst/>
              <a:gdLst>
                <a:gd name="connsiteX0" fmla="*/ 790687 w 865991"/>
                <a:gd name="connsiteY0" fmla="*/ 0 h 892885"/>
                <a:gd name="connsiteX1" fmla="*/ 317351 w 865991"/>
                <a:gd name="connsiteY1" fmla="*/ 91440 h 892885"/>
                <a:gd name="connsiteX2" fmla="*/ 150607 w 865991"/>
                <a:gd name="connsiteY2" fmla="*/ 371139 h 892885"/>
                <a:gd name="connsiteX3" fmla="*/ 0 w 865991"/>
                <a:gd name="connsiteY3" fmla="*/ 758414 h 892885"/>
                <a:gd name="connsiteX4" fmla="*/ 865991 w 865991"/>
                <a:gd name="connsiteY4" fmla="*/ 892885 h 892885"/>
                <a:gd name="connsiteX5" fmla="*/ 796066 w 865991"/>
                <a:gd name="connsiteY5" fmla="*/ 430306 h 892885"/>
                <a:gd name="connsiteX6" fmla="*/ 790687 w 865991"/>
                <a:gd name="connsiteY6" fmla="*/ 0 h 89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91" h="892885">
                  <a:moveTo>
                    <a:pt x="790687" y="0"/>
                  </a:moveTo>
                  <a:lnTo>
                    <a:pt x="317351" y="91440"/>
                  </a:lnTo>
                  <a:lnTo>
                    <a:pt x="150607" y="371139"/>
                  </a:lnTo>
                  <a:lnTo>
                    <a:pt x="0" y="758414"/>
                  </a:lnTo>
                  <a:lnTo>
                    <a:pt x="865991" y="892885"/>
                  </a:lnTo>
                  <a:lnTo>
                    <a:pt x="796066" y="430306"/>
                  </a:lnTo>
                  <a:lnTo>
                    <a:pt x="79068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0E162BCC-3BC9-A5A9-BBFB-03AF83461C05}"/>
                </a:ext>
              </a:extLst>
            </p:cNvPr>
            <p:cNvSpPr/>
            <p:nvPr/>
          </p:nvSpPr>
          <p:spPr>
            <a:xfrm>
              <a:off x="5109882" y="3286461"/>
              <a:ext cx="1376979" cy="1350085"/>
            </a:xfrm>
            <a:custGeom>
              <a:avLst/>
              <a:gdLst>
                <a:gd name="connsiteX0" fmla="*/ 0 w 1376979"/>
                <a:gd name="connsiteY0" fmla="*/ 0 h 1350085"/>
                <a:gd name="connsiteX1" fmla="*/ 414170 w 1376979"/>
                <a:gd name="connsiteY1" fmla="*/ 1350085 h 1350085"/>
                <a:gd name="connsiteX2" fmla="*/ 1376979 w 1376979"/>
                <a:gd name="connsiteY2" fmla="*/ 322730 h 1350085"/>
                <a:gd name="connsiteX3" fmla="*/ 0 w 1376979"/>
                <a:gd name="connsiteY3" fmla="*/ 0 h 1350085"/>
              </a:gdLst>
              <a:ahLst/>
              <a:cxnLst>
                <a:cxn ang="0">
                  <a:pos x="connsiteX0" y="connsiteY0"/>
                </a:cxn>
                <a:cxn ang="0">
                  <a:pos x="connsiteX1" y="connsiteY1"/>
                </a:cxn>
                <a:cxn ang="0">
                  <a:pos x="connsiteX2" y="connsiteY2"/>
                </a:cxn>
                <a:cxn ang="0">
                  <a:pos x="connsiteX3" y="connsiteY3"/>
                </a:cxn>
              </a:cxnLst>
              <a:rect l="l" t="t" r="r" b="b"/>
              <a:pathLst>
                <a:path w="1376979" h="1350085">
                  <a:moveTo>
                    <a:pt x="0" y="0"/>
                  </a:moveTo>
                  <a:lnTo>
                    <a:pt x="414170" y="1350085"/>
                  </a:lnTo>
                  <a:lnTo>
                    <a:pt x="1376979" y="322730"/>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A672030D-BDC1-6190-26A8-02DA705F0C34}"/>
                </a:ext>
              </a:extLst>
            </p:cNvPr>
            <p:cNvSpPr/>
            <p:nvPr/>
          </p:nvSpPr>
          <p:spPr>
            <a:xfrm>
              <a:off x="2565699" y="2899186"/>
              <a:ext cx="882127" cy="919779"/>
            </a:xfrm>
            <a:custGeom>
              <a:avLst/>
              <a:gdLst>
                <a:gd name="connsiteX0" fmla="*/ 882127 w 882127"/>
                <a:gd name="connsiteY0" fmla="*/ 118334 h 919779"/>
                <a:gd name="connsiteX1" fmla="*/ 64546 w 882127"/>
                <a:gd name="connsiteY1" fmla="*/ 0 h 919779"/>
                <a:gd name="connsiteX2" fmla="*/ 16136 w 882127"/>
                <a:gd name="connsiteY2" fmla="*/ 430306 h 919779"/>
                <a:gd name="connsiteX3" fmla="*/ 0 w 882127"/>
                <a:gd name="connsiteY3" fmla="*/ 607807 h 919779"/>
                <a:gd name="connsiteX4" fmla="*/ 430306 w 882127"/>
                <a:gd name="connsiteY4" fmla="*/ 919779 h 919779"/>
                <a:gd name="connsiteX5" fmla="*/ 607807 w 882127"/>
                <a:gd name="connsiteY5" fmla="*/ 537882 h 919779"/>
                <a:gd name="connsiteX6" fmla="*/ 882127 w 882127"/>
                <a:gd name="connsiteY6" fmla="*/ 118334 h 91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27" h="919779">
                  <a:moveTo>
                    <a:pt x="882127" y="118334"/>
                  </a:moveTo>
                  <a:lnTo>
                    <a:pt x="64546" y="0"/>
                  </a:lnTo>
                  <a:lnTo>
                    <a:pt x="16136" y="430306"/>
                  </a:lnTo>
                  <a:lnTo>
                    <a:pt x="0" y="607807"/>
                  </a:lnTo>
                  <a:lnTo>
                    <a:pt x="430306" y="919779"/>
                  </a:lnTo>
                  <a:lnTo>
                    <a:pt x="607807" y="537882"/>
                  </a:lnTo>
                  <a:lnTo>
                    <a:pt x="882127" y="11833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0698F6E-9A33-BD5F-8A23-4CCC1BBCA464}"/>
                </a:ext>
              </a:extLst>
            </p:cNvPr>
            <p:cNvSpPr/>
            <p:nvPr/>
          </p:nvSpPr>
          <p:spPr>
            <a:xfrm>
              <a:off x="2597972" y="3797449"/>
              <a:ext cx="295835" cy="570156"/>
            </a:xfrm>
            <a:custGeom>
              <a:avLst/>
              <a:gdLst>
                <a:gd name="connsiteX0" fmla="*/ 172122 w 295835"/>
                <a:gd name="connsiteY0" fmla="*/ 570156 h 570156"/>
                <a:gd name="connsiteX1" fmla="*/ 64546 w 295835"/>
                <a:gd name="connsiteY1" fmla="*/ 301215 h 570156"/>
                <a:gd name="connsiteX2" fmla="*/ 0 w 295835"/>
                <a:gd name="connsiteY2" fmla="*/ 0 h 570156"/>
                <a:gd name="connsiteX3" fmla="*/ 295835 w 295835"/>
                <a:gd name="connsiteY3" fmla="*/ 204396 h 570156"/>
                <a:gd name="connsiteX4" fmla="*/ 172122 w 295835"/>
                <a:gd name="connsiteY4" fmla="*/ 570156 h 57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35" h="570156">
                  <a:moveTo>
                    <a:pt x="172122" y="570156"/>
                  </a:moveTo>
                  <a:lnTo>
                    <a:pt x="64546" y="301215"/>
                  </a:lnTo>
                  <a:lnTo>
                    <a:pt x="0" y="0"/>
                  </a:lnTo>
                  <a:lnTo>
                    <a:pt x="295835" y="204396"/>
                  </a:lnTo>
                  <a:lnTo>
                    <a:pt x="172122" y="570156"/>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4A17C533-6B26-ECE2-9150-196A33414378}"/>
                </a:ext>
              </a:extLst>
            </p:cNvPr>
            <p:cNvSpPr/>
            <p:nvPr/>
          </p:nvSpPr>
          <p:spPr>
            <a:xfrm>
              <a:off x="3141233" y="3162748"/>
              <a:ext cx="736899" cy="1086523"/>
            </a:xfrm>
            <a:custGeom>
              <a:avLst/>
              <a:gdLst>
                <a:gd name="connsiteX0" fmla="*/ 435685 w 736899"/>
                <a:gd name="connsiteY0" fmla="*/ 0 h 1086523"/>
                <a:gd name="connsiteX1" fmla="*/ 0 w 736899"/>
                <a:gd name="connsiteY1" fmla="*/ 753036 h 1086523"/>
                <a:gd name="connsiteX2" fmla="*/ 736899 w 736899"/>
                <a:gd name="connsiteY2" fmla="*/ 1086523 h 1086523"/>
                <a:gd name="connsiteX3" fmla="*/ 559398 w 736899"/>
                <a:gd name="connsiteY3" fmla="*/ 575534 h 1086523"/>
                <a:gd name="connsiteX4" fmla="*/ 435685 w 736899"/>
                <a:gd name="connsiteY4" fmla="*/ 0 h 108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9" h="1086523">
                  <a:moveTo>
                    <a:pt x="435685" y="0"/>
                  </a:moveTo>
                  <a:lnTo>
                    <a:pt x="0" y="753036"/>
                  </a:lnTo>
                  <a:lnTo>
                    <a:pt x="736899" y="1086523"/>
                  </a:lnTo>
                  <a:lnTo>
                    <a:pt x="559398" y="575534"/>
                  </a:lnTo>
                  <a:lnTo>
                    <a:pt x="43568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6066643C-D931-34C8-6DD2-1C894103E74F}"/>
                </a:ext>
              </a:extLst>
            </p:cNvPr>
            <p:cNvSpPr/>
            <p:nvPr/>
          </p:nvSpPr>
          <p:spPr>
            <a:xfrm>
              <a:off x="3749040" y="3060551"/>
              <a:ext cx="1124174" cy="1172583"/>
            </a:xfrm>
            <a:custGeom>
              <a:avLst/>
              <a:gdLst>
                <a:gd name="connsiteX0" fmla="*/ 0 w 1124174"/>
                <a:gd name="connsiteY0" fmla="*/ 0 h 1172583"/>
                <a:gd name="connsiteX1" fmla="*/ 317351 w 1124174"/>
                <a:gd name="connsiteY1" fmla="*/ 1172583 h 1172583"/>
                <a:gd name="connsiteX2" fmla="*/ 1124174 w 1124174"/>
                <a:gd name="connsiteY2" fmla="*/ 225910 h 1172583"/>
                <a:gd name="connsiteX3" fmla="*/ 0 w 1124174"/>
                <a:gd name="connsiteY3" fmla="*/ 0 h 1172583"/>
              </a:gdLst>
              <a:ahLst/>
              <a:cxnLst>
                <a:cxn ang="0">
                  <a:pos x="connsiteX0" y="connsiteY0"/>
                </a:cxn>
                <a:cxn ang="0">
                  <a:pos x="connsiteX1" y="connsiteY1"/>
                </a:cxn>
                <a:cxn ang="0">
                  <a:pos x="connsiteX2" y="connsiteY2"/>
                </a:cxn>
                <a:cxn ang="0">
                  <a:pos x="connsiteX3" y="connsiteY3"/>
                </a:cxn>
              </a:cxnLst>
              <a:rect l="l" t="t" r="r" b="b"/>
              <a:pathLst>
                <a:path w="1124174" h="1172583">
                  <a:moveTo>
                    <a:pt x="0" y="0"/>
                  </a:moveTo>
                  <a:lnTo>
                    <a:pt x="317351" y="1172583"/>
                  </a:lnTo>
                  <a:lnTo>
                    <a:pt x="1124174" y="225910"/>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84B526C5-C881-F96E-5045-1F6EA59B8714}"/>
                </a:ext>
              </a:extLst>
            </p:cNvPr>
            <p:cNvSpPr/>
            <p:nvPr/>
          </p:nvSpPr>
          <p:spPr>
            <a:xfrm>
              <a:off x="4200861" y="3458584"/>
              <a:ext cx="1134932" cy="1161825"/>
            </a:xfrm>
            <a:custGeom>
              <a:avLst/>
              <a:gdLst>
                <a:gd name="connsiteX0" fmla="*/ 763793 w 1134932"/>
                <a:gd name="connsiteY0" fmla="*/ 0 h 1161825"/>
                <a:gd name="connsiteX1" fmla="*/ 0 w 1134932"/>
                <a:gd name="connsiteY1" fmla="*/ 914400 h 1161825"/>
                <a:gd name="connsiteX2" fmla="*/ 1134932 w 1134932"/>
                <a:gd name="connsiteY2" fmla="*/ 1161825 h 1161825"/>
                <a:gd name="connsiteX3" fmla="*/ 763793 w 1134932"/>
                <a:gd name="connsiteY3" fmla="*/ 0 h 1161825"/>
              </a:gdLst>
              <a:ahLst/>
              <a:cxnLst>
                <a:cxn ang="0">
                  <a:pos x="connsiteX0" y="connsiteY0"/>
                </a:cxn>
                <a:cxn ang="0">
                  <a:pos x="connsiteX1" y="connsiteY1"/>
                </a:cxn>
                <a:cxn ang="0">
                  <a:pos x="connsiteX2" y="connsiteY2"/>
                </a:cxn>
                <a:cxn ang="0">
                  <a:pos x="connsiteX3" y="connsiteY3"/>
                </a:cxn>
              </a:cxnLst>
              <a:rect l="l" t="t" r="r" b="b"/>
              <a:pathLst>
                <a:path w="1134932" h="1161825">
                  <a:moveTo>
                    <a:pt x="763793" y="0"/>
                  </a:moveTo>
                  <a:lnTo>
                    <a:pt x="0" y="914400"/>
                  </a:lnTo>
                  <a:lnTo>
                    <a:pt x="1134932" y="1161825"/>
                  </a:lnTo>
                  <a:lnTo>
                    <a:pt x="76379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3DFC407B-06A3-E443-9DD0-AF53150C4AE3}"/>
                </a:ext>
              </a:extLst>
            </p:cNvPr>
            <p:cNvSpPr/>
            <p:nvPr/>
          </p:nvSpPr>
          <p:spPr>
            <a:xfrm>
              <a:off x="6325496" y="2329031"/>
              <a:ext cx="731520" cy="1070385"/>
            </a:xfrm>
            <a:custGeom>
              <a:avLst/>
              <a:gdLst>
                <a:gd name="connsiteX0" fmla="*/ 0 w 731520"/>
                <a:gd name="connsiteY0" fmla="*/ 0 h 1070385"/>
                <a:gd name="connsiteX1" fmla="*/ 306593 w 731520"/>
                <a:gd name="connsiteY1" fmla="*/ 1070385 h 1070385"/>
                <a:gd name="connsiteX2" fmla="*/ 731520 w 731520"/>
                <a:gd name="connsiteY2" fmla="*/ 355002 h 1070385"/>
                <a:gd name="connsiteX3" fmla="*/ 0 w 731520"/>
                <a:gd name="connsiteY3" fmla="*/ 0 h 1070385"/>
              </a:gdLst>
              <a:ahLst/>
              <a:cxnLst>
                <a:cxn ang="0">
                  <a:pos x="connsiteX0" y="connsiteY0"/>
                </a:cxn>
                <a:cxn ang="0">
                  <a:pos x="connsiteX1" y="connsiteY1"/>
                </a:cxn>
                <a:cxn ang="0">
                  <a:pos x="connsiteX2" y="connsiteY2"/>
                </a:cxn>
                <a:cxn ang="0">
                  <a:pos x="connsiteX3" y="connsiteY3"/>
                </a:cxn>
              </a:cxnLst>
              <a:rect l="l" t="t" r="r" b="b"/>
              <a:pathLst>
                <a:path w="731520" h="1070385">
                  <a:moveTo>
                    <a:pt x="0" y="0"/>
                  </a:moveTo>
                  <a:lnTo>
                    <a:pt x="306593" y="1070385"/>
                  </a:lnTo>
                  <a:lnTo>
                    <a:pt x="731520" y="35500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0522F9EE-B7C0-6B4C-82DA-DFCE729F84B5}"/>
                </a:ext>
              </a:extLst>
            </p:cNvPr>
            <p:cNvSpPr/>
            <p:nvPr/>
          </p:nvSpPr>
          <p:spPr>
            <a:xfrm>
              <a:off x="7309821" y="2452744"/>
              <a:ext cx="129092" cy="220531"/>
            </a:xfrm>
            <a:custGeom>
              <a:avLst/>
              <a:gdLst>
                <a:gd name="connsiteX0" fmla="*/ 53788 w 129092"/>
                <a:gd name="connsiteY0" fmla="*/ 0 h 220531"/>
                <a:gd name="connsiteX1" fmla="*/ 0 w 129092"/>
                <a:gd name="connsiteY1" fmla="*/ 134470 h 220531"/>
                <a:gd name="connsiteX2" fmla="*/ 129092 w 129092"/>
                <a:gd name="connsiteY2" fmla="*/ 220531 h 220531"/>
                <a:gd name="connsiteX3" fmla="*/ 53788 w 129092"/>
                <a:gd name="connsiteY3" fmla="*/ 0 h 220531"/>
              </a:gdLst>
              <a:ahLst/>
              <a:cxnLst>
                <a:cxn ang="0">
                  <a:pos x="connsiteX0" y="connsiteY0"/>
                </a:cxn>
                <a:cxn ang="0">
                  <a:pos x="connsiteX1" y="connsiteY1"/>
                </a:cxn>
                <a:cxn ang="0">
                  <a:pos x="connsiteX2" y="connsiteY2"/>
                </a:cxn>
                <a:cxn ang="0">
                  <a:pos x="connsiteX3" y="connsiteY3"/>
                </a:cxn>
              </a:cxnLst>
              <a:rect l="l" t="t" r="r" b="b"/>
              <a:pathLst>
                <a:path w="129092" h="220531">
                  <a:moveTo>
                    <a:pt x="53788" y="0"/>
                  </a:moveTo>
                  <a:lnTo>
                    <a:pt x="0" y="134470"/>
                  </a:lnTo>
                  <a:lnTo>
                    <a:pt x="129092" y="220531"/>
                  </a:lnTo>
                  <a:lnTo>
                    <a:pt x="5378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50B1552-9990-CA5A-2711-DAC7BDF9410C}"/>
                </a:ext>
              </a:extLst>
            </p:cNvPr>
            <p:cNvSpPr/>
            <p:nvPr/>
          </p:nvSpPr>
          <p:spPr>
            <a:xfrm>
              <a:off x="6836485" y="2770094"/>
              <a:ext cx="726141" cy="882127"/>
            </a:xfrm>
            <a:custGeom>
              <a:avLst/>
              <a:gdLst>
                <a:gd name="connsiteX0" fmla="*/ 387275 w 726141"/>
                <a:gd name="connsiteY0" fmla="*/ 0 h 882127"/>
                <a:gd name="connsiteX1" fmla="*/ 134470 w 726141"/>
                <a:gd name="connsiteY1" fmla="*/ 494852 h 882127"/>
                <a:gd name="connsiteX2" fmla="*/ 0 w 726141"/>
                <a:gd name="connsiteY2" fmla="*/ 688490 h 882127"/>
                <a:gd name="connsiteX3" fmla="*/ 715383 w 726141"/>
                <a:gd name="connsiteY3" fmla="*/ 882127 h 882127"/>
                <a:gd name="connsiteX4" fmla="*/ 726141 w 726141"/>
                <a:gd name="connsiteY4" fmla="*/ 586292 h 882127"/>
                <a:gd name="connsiteX5" fmla="*/ 677731 w 726141"/>
                <a:gd name="connsiteY5" fmla="*/ 220532 h 882127"/>
                <a:gd name="connsiteX6" fmla="*/ 387275 w 726141"/>
                <a:gd name="connsiteY6" fmla="*/ 0 h 88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1" h="882127">
                  <a:moveTo>
                    <a:pt x="387275" y="0"/>
                  </a:moveTo>
                  <a:lnTo>
                    <a:pt x="134470" y="494852"/>
                  </a:lnTo>
                  <a:lnTo>
                    <a:pt x="0" y="688490"/>
                  </a:lnTo>
                  <a:lnTo>
                    <a:pt x="715383" y="882127"/>
                  </a:lnTo>
                  <a:lnTo>
                    <a:pt x="726141" y="586292"/>
                  </a:lnTo>
                  <a:lnTo>
                    <a:pt x="677731" y="220532"/>
                  </a:lnTo>
                  <a:lnTo>
                    <a:pt x="3872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E7A7150-0A42-C009-80D1-48C95976D487}"/>
                </a:ext>
              </a:extLst>
            </p:cNvPr>
            <p:cNvSpPr/>
            <p:nvPr/>
          </p:nvSpPr>
          <p:spPr>
            <a:xfrm>
              <a:off x="6680499" y="3630706"/>
              <a:ext cx="828339" cy="1000461"/>
            </a:xfrm>
            <a:custGeom>
              <a:avLst/>
              <a:gdLst>
                <a:gd name="connsiteX0" fmla="*/ 0 w 828339"/>
                <a:gd name="connsiteY0" fmla="*/ 0 h 1000461"/>
                <a:gd name="connsiteX1" fmla="*/ 75303 w 828339"/>
                <a:gd name="connsiteY1" fmla="*/ 1000461 h 1000461"/>
                <a:gd name="connsiteX2" fmla="*/ 634701 w 828339"/>
                <a:gd name="connsiteY2" fmla="*/ 903642 h 1000461"/>
                <a:gd name="connsiteX3" fmla="*/ 779929 w 828339"/>
                <a:gd name="connsiteY3" fmla="*/ 489473 h 1000461"/>
                <a:gd name="connsiteX4" fmla="*/ 828339 w 828339"/>
                <a:gd name="connsiteY4" fmla="*/ 215153 h 1000461"/>
                <a:gd name="connsiteX5" fmla="*/ 0 w 828339"/>
                <a:gd name="connsiteY5" fmla="*/ 0 h 100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339" h="1000461">
                  <a:moveTo>
                    <a:pt x="0" y="0"/>
                  </a:moveTo>
                  <a:lnTo>
                    <a:pt x="75303" y="1000461"/>
                  </a:lnTo>
                  <a:lnTo>
                    <a:pt x="634701" y="903642"/>
                  </a:lnTo>
                  <a:lnTo>
                    <a:pt x="779929" y="489473"/>
                  </a:lnTo>
                  <a:lnTo>
                    <a:pt x="828339" y="215153"/>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CEE40B06-45C9-B793-172B-D2AA0D204953}"/>
                </a:ext>
              </a:extLst>
            </p:cNvPr>
            <p:cNvSpPr/>
            <p:nvPr/>
          </p:nvSpPr>
          <p:spPr>
            <a:xfrm>
              <a:off x="6680499" y="4771016"/>
              <a:ext cx="478715" cy="564777"/>
            </a:xfrm>
            <a:custGeom>
              <a:avLst/>
              <a:gdLst>
                <a:gd name="connsiteX0" fmla="*/ 48409 w 478715"/>
                <a:gd name="connsiteY0" fmla="*/ 64546 h 564777"/>
                <a:gd name="connsiteX1" fmla="*/ 0 w 478715"/>
                <a:gd name="connsiteY1" fmla="*/ 564777 h 564777"/>
                <a:gd name="connsiteX2" fmla="*/ 306593 w 478715"/>
                <a:gd name="connsiteY2" fmla="*/ 274320 h 564777"/>
                <a:gd name="connsiteX3" fmla="*/ 478715 w 478715"/>
                <a:gd name="connsiteY3" fmla="*/ 0 h 564777"/>
                <a:gd name="connsiteX4" fmla="*/ 48409 w 478715"/>
                <a:gd name="connsiteY4" fmla="*/ 64546 h 564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15" h="564777">
                  <a:moveTo>
                    <a:pt x="48409" y="64546"/>
                  </a:moveTo>
                  <a:lnTo>
                    <a:pt x="0" y="564777"/>
                  </a:lnTo>
                  <a:lnTo>
                    <a:pt x="306593" y="274320"/>
                  </a:lnTo>
                  <a:lnTo>
                    <a:pt x="478715" y="0"/>
                  </a:lnTo>
                  <a:lnTo>
                    <a:pt x="48409" y="64546"/>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052387E-53AD-4135-289D-7F11F0EC08E2}"/>
                </a:ext>
              </a:extLst>
            </p:cNvPr>
            <p:cNvSpPr/>
            <p:nvPr/>
          </p:nvSpPr>
          <p:spPr>
            <a:xfrm>
              <a:off x="5825266" y="3872753"/>
              <a:ext cx="742278" cy="796066"/>
            </a:xfrm>
            <a:custGeom>
              <a:avLst/>
              <a:gdLst>
                <a:gd name="connsiteX0" fmla="*/ 688489 w 742278"/>
                <a:gd name="connsiteY0" fmla="*/ 0 h 796066"/>
                <a:gd name="connsiteX1" fmla="*/ 0 w 742278"/>
                <a:gd name="connsiteY1" fmla="*/ 790687 h 796066"/>
                <a:gd name="connsiteX2" fmla="*/ 742278 w 742278"/>
                <a:gd name="connsiteY2" fmla="*/ 796066 h 796066"/>
                <a:gd name="connsiteX3" fmla="*/ 688489 w 742278"/>
                <a:gd name="connsiteY3" fmla="*/ 0 h 796066"/>
              </a:gdLst>
              <a:ahLst/>
              <a:cxnLst>
                <a:cxn ang="0">
                  <a:pos x="connsiteX0" y="connsiteY0"/>
                </a:cxn>
                <a:cxn ang="0">
                  <a:pos x="connsiteX1" y="connsiteY1"/>
                </a:cxn>
                <a:cxn ang="0">
                  <a:pos x="connsiteX2" y="connsiteY2"/>
                </a:cxn>
                <a:cxn ang="0">
                  <a:pos x="connsiteX3" y="connsiteY3"/>
                </a:cxn>
              </a:cxnLst>
              <a:rect l="l" t="t" r="r" b="b"/>
              <a:pathLst>
                <a:path w="742278" h="796066">
                  <a:moveTo>
                    <a:pt x="688489" y="0"/>
                  </a:moveTo>
                  <a:lnTo>
                    <a:pt x="0" y="790687"/>
                  </a:lnTo>
                  <a:lnTo>
                    <a:pt x="742278" y="796066"/>
                  </a:lnTo>
                  <a:lnTo>
                    <a:pt x="688489"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22FCC333-D229-4439-0559-F3588D28E02E}"/>
                </a:ext>
              </a:extLst>
            </p:cNvPr>
            <p:cNvSpPr/>
            <p:nvPr/>
          </p:nvSpPr>
          <p:spPr>
            <a:xfrm>
              <a:off x="5615492" y="4857078"/>
              <a:ext cx="930536" cy="935915"/>
            </a:xfrm>
            <a:custGeom>
              <a:avLst/>
              <a:gdLst>
                <a:gd name="connsiteX0" fmla="*/ 930536 w 930536"/>
                <a:gd name="connsiteY0" fmla="*/ 0 h 935915"/>
                <a:gd name="connsiteX1" fmla="*/ 0 w 930536"/>
                <a:gd name="connsiteY1" fmla="*/ 5378 h 935915"/>
                <a:gd name="connsiteX2" fmla="*/ 279699 w 930536"/>
                <a:gd name="connsiteY2" fmla="*/ 935915 h 935915"/>
                <a:gd name="connsiteX3" fmla="*/ 790687 w 930536"/>
                <a:gd name="connsiteY3" fmla="*/ 666974 h 935915"/>
                <a:gd name="connsiteX4" fmla="*/ 930536 w 930536"/>
                <a:gd name="connsiteY4" fmla="*/ 0 h 9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36" h="935915">
                  <a:moveTo>
                    <a:pt x="930536" y="0"/>
                  </a:moveTo>
                  <a:lnTo>
                    <a:pt x="0" y="5378"/>
                  </a:lnTo>
                  <a:lnTo>
                    <a:pt x="279699" y="935915"/>
                  </a:lnTo>
                  <a:lnTo>
                    <a:pt x="790687" y="666974"/>
                  </a:lnTo>
                  <a:lnTo>
                    <a:pt x="930536"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DFA7407-0027-B01F-7038-FC6258908E19}"/>
                </a:ext>
              </a:extLst>
            </p:cNvPr>
            <p:cNvSpPr/>
            <p:nvPr/>
          </p:nvSpPr>
          <p:spPr>
            <a:xfrm>
              <a:off x="4717228" y="4980791"/>
              <a:ext cx="962810" cy="935915"/>
            </a:xfrm>
            <a:custGeom>
              <a:avLst/>
              <a:gdLst>
                <a:gd name="connsiteX0" fmla="*/ 710005 w 962810"/>
                <a:gd name="connsiteY0" fmla="*/ 0 h 935915"/>
                <a:gd name="connsiteX1" fmla="*/ 0 w 962810"/>
                <a:gd name="connsiteY1" fmla="*/ 505609 h 935915"/>
                <a:gd name="connsiteX2" fmla="*/ 376518 w 962810"/>
                <a:gd name="connsiteY2" fmla="*/ 935915 h 935915"/>
                <a:gd name="connsiteX3" fmla="*/ 785308 w 962810"/>
                <a:gd name="connsiteY3" fmla="*/ 909021 h 935915"/>
                <a:gd name="connsiteX4" fmla="*/ 962810 w 962810"/>
                <a:gd name="connsiteY4" fmla="*/ 860611 h 935915"/>
                <a:gd name="connsiteX5" fmla="*/ 710005 w 962810"/>
                <a:gd name="connsiteY5" fmla="*/ 0 h 93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810" h="935915">
                  <a:moveTo>
                    <a:pt x="710005" y="0"/>
                  </a:moveTo>
                  <a:lnTo>
                    <a:pt x="0" y="505609"/>
                  </a:lnTo>
                  <a:lnTo>
                    <a:pt x="376518" y="935915"/>
                  </a:lnTo>
                  <a:lnTo>
                    <a:pt x="785308" y="909021"/>
                  </a:lnTo>
                  <a:lnTo>
                    <a:pt x="962810" y="860611"/>
                  </a:lnTo>
                  <a:lnTo>
                    <a:pt x="71000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1CBDDC46-CAF0-33DC-EF45-EEF501A09CA2}"/>
                </a:ext>
              </a:extLst>
            </p:cNvPr>
            <p:cNvSpPr/>
            <p:nvPr/>
          </p:nvSpPr>
          <p:spPr>
            <a:xfrm>
              <a:off x="4211619" y="4566621"/>
              <a:ext cx="1113416" cy="736899"/>
            </a:xfrm>
            <a:custGeom>
              <a:avLst/>
              <a:gdLst>
                <a:gd name="connsiteX0" fmla="*/ 0 w 1113416"/>
                <a:gd name="connsiteY0" fmla="*/ 0 h 736899"/>
                <a:gd name="connsiteX1" fmla="*/ 398033 w 1113416"/>
                <a:gd name="connsiteY1" fmla="*/ 736899 h 736899"/>
                <a:gd name="connsiteX2" fmla="*/ 1113416 w 1113416"/>
                <a:gd name="connsiteY2" fmla="*/ 252805 h 736899"/>
                <a:gd name="connsiteX3" fmla="*/ 607807 w 1113416"/>
                <a:gd name="connsiteY3" fmla="*/ 177501 h 736899"/>
                <a:gd name="connsiteX4" fmla="*/ 0 w 1113416"/>
                <a:gd name="connsiteY4" fmla="*/ 0 h 73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416" h="736899">
                  <a:moveTo>
                    <a:pt x="0" y="0"/>
                  </a:moveTo>
                  <a:lnTo>
                    <a:pt x="398033" y="736899"/>
                  </a:lnTo>
                  <a:lnTo>
                    <a:pt x="1113416" y="252805"/>
                  </a:lnTo>
                  <a:lnTo>
                    <a:pt x="607807" y="1775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040351E8-F8FB-38D1-6C8B-95EB589EBAD6}"/>
                </a:ext>
              </a:extLst>
            </p:cNvPr>
            <p:cNvSpPr/>
            <p:nvPr/>
          </p:nvSpPr>
          <p:spPr>
            <a:xfrm>
              <a:off x="2893807" y="4087906"/>
              <a:ext cx="968188" cy="1086522"/>
            </a:xfrm>
            <a:custGeom>
              <a:avLst/>
              <a:gdLst>
                <a:gd name="connsiteX0" fmla="*/ 177501 w 968188"/>
                <a:gd name="connsiteY0" fmla="*/ 0 h 1086522"/>
                <a:gd name="connsiteX1" fmla="*/ 0 w 968188"/>
                <a:gd name="connsiteY1" fmla="*/ 580913 h 1086522"/>
                <a:gd name="connsiteX2" fmla="*/ 285078 w 968188"/>
                <a:gd name="connsiteY2" fmla="*/ 984325 h 1086522"/>
                <a:gd name="connsiteX3" fmla="*/ 398033 w 968188"/>
                <a:gd name="connsiteY3" fmla="*/ 1086522 h 1086522"/>
                <a:gd name="connsiteX4" fmla="*/ 968188 w 968188"/>
                <a:gd name="connsiteY4" fmla="*/ 387275 h 1086522"/>
                <a:gd name="connsiteX5" fmla="*/ 570155 w 968188"/>
                <a:gd name="connsiteY5" fmla="*/ 204395 h 1086522"/>
                <a:gd name="connsiteX6" fmla="*/ 177501 w 968188"/>
                <a:gd name="connsiteY6" fmla="*/ 0 h 108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88" h="1086522">
                  <a:moveTo>
                    <a:pt x="177501" y="0"/>
                  </a:moveTo>
                  <a:lnTo>
                    <a:pt x="0" y="580913"/>
                  </a:lnTo>
                  <a:lnTo>
                    <a:pt x="285078" y="984325"/>
                  </a:lnTo>
                  <a:lnTo>
                    <a:pt x="398033" y="1086522"/>
                  </a:lnTo>
                  <a:lnTo>
                    <a:pt x="968188" y="387275"/>
                  </a:lnTo>
                  <a:lnTo>
                    <a:pt x="570155" y="204395"/>
                  </a:lnTo>
                  <a:lnTo>
                    <a:pt x="177501"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A8F4978E-18A0-0172-AB1F-FE61378E8211}"/>
                </a:ext>
              </a:extLst>
            </p:cNvPr>
            <p:cNvSpPr/>
            <p:nvPr/>
          </p:nvSpPr>
          <p:spPr>
            <a:xfrm>
              <a:off x="4130936" y="5556325"/>
              <a:ext cx="688490" cy="355002"/>
            </a:xfrm>
            <a:custGeom>
              <a:avLst/>
              <a:gdLst>
                <a:gd name="connsiteX0" fmla="*/ 403412 w 688490"/>
                <a:gd name="connsiteY0" fmla="*/ 0 h 355002"/>
                <a:gd name="connsiteX1" fmla="*/ 0 w 688490"/>
                <a:gd name="connsiteY1" fmla="*/ 199016 h 355002"/>
                <a:gd name="connsiteX2" fmla="*/ 322730 w 688490"/>
                <a:gd name="connsiteY2" fmla="*/ 295835 h 355002"/>
                <a:gd name="connsiteX3" fmla="*/ 688490 w 688490"/>
                <a:gd name="connsiteY3" fmla="*/ 355002 h 355002"/>
                <a:gd name="connsiteX4" fmla="*/ 403412 w 688490"/>
                <a:gd name="connsiteY4" fmla="*/ 0 h 35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90" h="355002">
                  <a:moveTo>
                    <a:pt x="403412" y="0"/>
                  </a:moveTo>
                  <a:lnTo>
                    <a:pt x="0" y="199016"/>
                  </a:lnTo>
                  <a:lnTo>
                    <a:pt x="322730" y="295835"/>
                  </a:lnTo>
                  <a:lnTo>
                    <a:pt x="688490" y="355002"/>
                  </a:lnTo>
                  <a:lnTo>
                    <a:pt x="403412"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D3CE13E2-0577-AF72-9524-E01B4905715F}"/>
                </a:ext>
              </a:extLst>
            </p:cNvPr>
            <p:cNvSpPr/>
            <p:nvPr/>
          </p:nvSpPr>
          <p:spPr>
            <a:xfrm>
              <a:off x="3442447" y="4598894"/>
              <a:ext cx="1000461" cy="1021977"/>
            </a:xfrm>
            <a:custGeom>
              <a:avLst/>
              <a:gdLst>
                <a:gd name="connsiteX0" fmla="*/ 575534 w 1000461"/>
                <a:gd name="connsiteY0" fmla="*/ 0 h 1021977"/>
                <a:gd name="connsiteX1" fmla="*/ 0 w 1000461"/>
                <a:gd name="connsiteY1" fmla="*/ 726141 h 1021977"/>
                <a:gd name="connsiteX2" fmla="*/ 333487 w 1000461"/>
                <a:gd name="connsiteY2" fmla="*/ 962810 h 1021977"/>
                <a:gd name="connsiteX3" fmla="*/ 419548 w 1000461"/>
                <a:gd name="connsiteY3" fmla="*/ 1021977 h 1021977"/>
                <a:gd name="connsiteX4" fmla="*/ 1000461 w 1000461"/>
                <a:gd name="connsiteY4" fmla="*/ 817581 h 1021977"/>
                <a:gd name="connsiteX5" fmla="*/ 769172 w 1000461"/>
                <a:gd name="connsiteY5" fmla="*/ 435685 h 1021977"/>
                <a:gd name="connsiteX6" fmla="*/ 575534 w 1000461"/>
                <a:gd name="connsiteY6" fmla="*/ 0 h 10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461" h="1021977">
                  <a:moveTo>
                    <a:pt x="575534" y="0"/>
                  </a:moveTo>
                  <a:lnTo>
                    <a:pt x="0" y="726141"/>
                  </a:lnTo>
                  <a:lnTo>
                    <a:pt x="333487" y="962810"/>
                  </a:lnTo>
                  <a:lnTo>
                    <a:pt x="419548" y="1021977"/>
                  </a:lnTo>
                  <a:lnTo>
                    <a:pt x="1000461" y="817581"/>
                  </a:lnTo>
                  <a:lnTo>
                    <a:pt x="769172" y="435685"/>
                  </a:lnTo>
                  <a:lnTo>
                    <a:pt x="57553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41949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0">
          <p15:clr>
            <a:srgbClr val="FBAE40"/>
          </p15:clr>
        </p15:guide>
        <p15:guide id="4" orient="horz" pos="3929">
          <p15:clr>
            <a:srgbClr val="FBAE40"/>
          </p15:clr>
        </p15:guide>
        <p15:guide id="5" pos="7151">
          <p15:clr>
            <a:srgbClr val="FBAE40"/>
          </p15:clr>
        </p15:guide>
        <p15:guide id="6"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1CDD47-1C64-5CAC-7211-3A29BEFDE5AD}"/>
              </a:ext>
            </a:extLst>
          </p:cNvPr>
          <p:cNvSpPr/>
          <p:nvPr userDrawn="1"/>
        </p:nvSpPr>
        <p:spPr>
          <a:xfrm>
            <a:off x="0" y="0"/>
            <a:ext cx="826099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8" descr="GLOBAL OBSERVATORY LONG TERM CARE">
            <a:extLst>
              <a:ext uri="{FF2B5EF4-FFF2-40B4-BE49-F238E27FC236}">
                <a16:creationId xmlns:a16="http://schemas.microsoft.com/office/drawing/2014/main" id="{361E63D6-ED8A-D7F1-666E-080109301C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6747" y="2377176"/>
            <a:ext cx="3279220" cy="10518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D56B4B54-5B15-CBA4-6154-0C51E188D46E}"/>
              </a:ext>
            </a:extLst>
          </p:cNvPr>
          <p:cNvSpPr>
            <a:spLocks noGrp="1"/>
          </p:cNvSpPr>
          <p:nvPr>
            <p:ph type="body" sz="quarter" idx="10"/>
          </p:nvPr>
        </p:nvSpPr>
        <p:spPr>
          <a:xfrm>
            <a:off x="647701" y="1808163"/>
            <a:ext cx="6122970" cy="1620837"/>
          </a:xfrm>
          <a:noFill/>
          <a:ln>
            <a:noFill/>
          </a:ln>
        </p:spPr>
        <p:txBody>
          <a:bodyPr>
            <a:normAutofit/>
          </a:bodyPr>
          <a:lstStyle>
            <a:lvl1pPr marL="0" indent="0">
              <a:buNone/>
              <a:defRPr sz="5400">
                <a:solidFill>
                  <a:schemeClr val="bg1"/>
                </a:solidFill>
                <a:latin typeface="+mj-lt"/>
              </a:defRPr>
            </a:lvl1pPr>
            <a:lvl2pPr marL="457200" indent="0">
              <a:buNone/>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B85BC502-34A1-BE34-7572-73A94C6B53D3}"/>
              </a:ext>
            </a:extLst>
          </p:cNvPr>
          <p:cNvSpPr>
            <a:spLocks noGrp="1"/>
          </p:cNvSpPr>
          <p:nvPr>
            <p:ph type="body" sz="quarter" idx="11"/>
          </p:nvPr>
        </p:nvSpPr>
        <p:spPr>
          <a:xfrm>
            <a:off x="647683" y="3661569"/>
            <a:ext cx="6122988" cy="465138"/>
          </a:xfrm>
        </p:spPr>
        <p:txBody>
          <a:bodyPr>
            <a:normAutofit/>
          </a:bodyPr>
          <a:lstStyle>
            <a:lvl1pPr marL="0" indent="0">
              <a:buNone/>
              <a:defRPr sz="2400">
                <a:solidFill>
                  <a:srgbClr val="00B0F0"/>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Click to edit Master text styles</a:t>
            </a:r>
          </a:p>
        </p:txBody>
      </p:sp>
    </p:spTree>
    <p:extLst>
      <p:ext uri="{BB962C8B-B14F-4D97-AF65-F5344CB8AC3E}">
        <p14:creationId xmlns:p14="http://schemas.microsoft.com/office/powerpoint/2010/main" val="2927992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189175C-691D-A55A-A7FC-5CE3AF929DBA}"/>
              </a:ext>
            </a:extLst>
          </p:cNvPr>
          <p:cNvSpPr/>
          <p:nvPr userDrawn="1"/>
        </p:nvSpPr>
        <p:spPr>
          <a:xfrm flipV="1">
            <a:off x="11353800" y="0"/>
            <a:ext cx="837304" cy="12020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D4C4F6-3D77-5949-DE24-DAABB257DD78}"/>
              </a:ext>
            </a:extLst>
          </p:cNvPr>
          <p:cNvSpPr/>
          <p:nvPr userDrawn="1"/>
        </p:nvSpPr>
        <p:spPr>
          <a:xfrm>
            <a:off x="0" y="1"/>
            <a:ext cx="11352213" cy="12020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DAF91D-4AE2-0357-424B-41EA40438F27}"/>
              </a:ext>
            </a:extLst>
          </p:cNvPr>
          <p:cNvSpPr>
            <a:spLocks noGrp="1"/>
          </p:cNvSpPr>
          <p:nvPr>
            <p:ph type="title"/>
          </p:nvPr>
        </p:nvSpPr>
        <p:spPr>
          <a:xfrm>
            <a:off x="838200" y="365126"/>
            <a:ext cx="10515600" cy="765031"/>
          </a:xfrm>
        </p:spPr>
        <p:txBody>
          <a:bodyPr>
            <a:normAutofit/>
          </a:bodyPr>
          <a:lstStyle>
            <a:lvl1pPr>
              <a:defRPr sz="36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8BB44DF-17E8-3722-3A48-693C9552F9FC}"/>
              </a:ext>
            </a:extLst>
          </p:cNvPr>
          <p:cNvSpPr>
            <a:spLocks noGrp="1"/>
          </p:cNvSpPr>
          <p:nvPr>
            <p:ph idx="1"/>
          </p:nvPr>
        </p:nvSpPr>
        <p:spPr>
          <a:xfrm>
            <a:off x="684088" y="1712610"/>
            <a:ext cx="5257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0FBA1D1D-C4F7-1C1C-5DBA-EA038CB21264}"/>
              </a:ext>
            </a:extLst>
          </p:cNvPr>
          <p:cNvPicPr>
            <a:picLocks noChangeAspect="1"/>
          </p:cNvPicPr>
          <p:nvPr userDrawn="1"/>
        </p:nvPicPr>
        <p:blipFill>
          <a:blip r:embed="rId2"/>
          <a:stretch>
            <a:fillRect/>
          </a:stretch>
        </p:blipFill>
        <p:spPr>
          <a:xfrm>
            <a:off x="11353800" y="6215865"/>
            <a:ext cx="534600" cy="642135"/>
          </a:xfrm>
          <a:prstGeom prst="rect">
            <a:avLst/>
          </a:prstGeom>
        </p:spPr>
      </p:pic>
      <p:sp>
        <p:nvSpPr>
          <p:cNvPr id="13" name="Content Placeholder 2">
            <a:extLst>
              <a:ext uri="{FF2B5EF4-FFF2-40B4-BE49-F238E27FC236}">
                <a16:creationId xmlns:a16="http://schemas.microsoft.com/office/drawing/2014/main" id="{0AD07A76-76C3-0F91-6137-34EAB9F2B7F9}"/>
              </a:ext>
            </a:extLst>
          </p:cNvPr>
          <p:cNvSpPr>
            <a:spLocks noGrp="1"/>
          </p:cNvSpPr>
          <p:nvPr>
            <p:ph idx="10"/>
          </p:nvPr>
        </p:nvSpPr>
        <p:spPr>
          <a:xfrm>
            <a:off x="6440494" y="1712610"/>
            <a:ext cx="5257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545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0">
          <p15:clr>
            <a:srgbClr val="FBAE40"/>
          </p15:clr>
        </p15:guide>
        <p15:guide id="4" orient="horz" pos="3929">
          <p15:clr>
            <a:srgbClr val="FBAE40"/>
          </p15:clr>
        </p15:guide>
        <p15:guide id="5" pos="7151">
          <p15:clr>
            <a:srgbClr val="FBAE40"/>
          </p15:clr>
        </p15:guide>
        <p15:guide id="6"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189175C-691D-A55A-A7FC-5CE3AF929DBA}"/>
              </a:ext>
            </a:extLst>
          </p:cNvPr>
          <p:cNvSpPr/>
          <p:nvPr userDrawn="1"/>
        </p:nvSpPr>
        <p:spPr>
          <a:xfrm flipV="1">
            <a:off x="7329719" y="-5739"/>
            <a:ext cx="837304" cy="1202076"/>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D4C4F6-3D77-5949-DE24-DAABB257DD78}"/>
              </a:ext>
            </a:extLst>
          </p:cNvPr>
          <p:cNvSpPr/>
          <p:nvPr userDrawn="1"/>
        </p:nvSpPr>
        <p:spPr>
          <a:xfrm>
            <a:off x="1" y="1"/>
            <a:ext cx="7329718" cy="12020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DAF91D-4AE2-0357-424B-41EA40438F27}"/>
              </a:ext>
            </a:extLst>
          </p:cNvPr>
          <p:cNvSpPr>
            <a:spLocks noGrp="1"/>
          </p:cNvSpPr>
          <p:nvPr>
            <p:ph type="title"/>
          </p:nvPr>
        </p:nvSpPr>
        <p:spPr>
          <a:xfrm>
            <a:off x="838200" y="365126"/>
            <a:ext cx="10515600" cy="765031"/>
          </a:xfrm>
        </p:spPr>
        <p:txBody>
          <a:bodyPr>
            <a:normAutofit/>
          </a:bodyPr>
          <a:lstStyle>
            <a:lvl1pPr>
              <a:defRPr sz="36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8BB44DF-17E8-3722-3A48-693C9552F9FC}"/>
              </a:ext>
            </a:extLst>
          </p:cNvPr>
          <p:cNvSpPr>
            <a:spLocks noGrp="1"/>
          </p:cNvSpPr>
          <p:nvPr>
            <p:ph idx="1"/>
          </p:nvPr>
        </p:nvSpPr>
        <p:spPr>
          <a:xfrm>
            <a:off x="684088" y="1712610"/>
            <a:ext cx="5257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0FBA1D1D-C4F7-1C1C-5DBA-EA038CB21264}"/>
              </a:ext>
            </a:extLst>
          </p:cNvPr>
          <p:cNvPicPr>
            <a:picLocks noChangeAspect="1"/>
          </p:cNvPicPr>
          <p:nvPr userDrawn="1"/>
        </p:nvPicPr>
        <p:blipFill>
          <a:blip r:embed="rId2"/>
          <a:stretch>
            <a:fillRect/>
          </a:stretch>
        </p:blipFill>
        <p:spPr>
          <a:xfrm>
            <a:off x="11353800" y="6215865"/>
            <a:ext cx="534600" cy="642135"/>
          </a:xfrm>
          <a:prstGeom prst="rect">
            <a:avLst/>
          </a:prstGeom>
        </p:spPr>
      </p:pic>
      <p:grpSp>
        <p:nvGrpSpPr>
          <p:cNvPr id="4" name="Group 3">
            <a:extLst>
              <a:ext uri="{FF2B5EF4-FFF2-40B4-BE49-F238E27FC236}">
                <a16:creationId xmlns:a16="http://schemas.microsoft.com/office/drawing/2014/main" id="{A7A6688C-8055-9902-9C85-5B0C8C9B73F2}"/>
              </a:ext>
            </a:extLst>
          </p:cNvPr>
          <p:cNvGrpSpPr/>
          <p:nvPr userDrawn="1"/>
        </p:nvGrpSpPr>
        <p:grpSpPr>
          <a:xfrm>
            <a:off x="7609683" y="-457009"/>
            <a:ext cx="6543786" cy="6520957"/>
            <a:chOff x="2565699" y="957431"/>
            <a:chExt cx="4996927" cy="4959275"/>
          </a:xfrm>
          <a:solidFill>
            <a:schemeClr val="tx2"/>
          </a:solidFill>
        </p:grpSpPr>
        <p:sp>
          <p:nvSpPr>
            <p:cNvPr id="5" name="Freeform: Shape 4">
              <a:extLst>
                <a:ext uri="{FF2B5EF4-FFF2-40B4-BE49-F238E27FC236}">
                  <a16:creationId xmlns:a16="http://schemas.microsoft.com/office/drawing/2014/main" id="{3C057E3F-168A-6746-6274-C5E370C8F6C6}"/>
                </a:ext>
              </a:extLst>
            </p:cNvPr>
            <p:cNvSpPr/>
            <p:nvPr/>
          </p:nvSpPr>
          <p:spPr>
            <a:xfrm>
              <a:off x="4887558" y="1265593"/>
              <a:ext cx="1114425" cy="723900"/>
            </a:xfrm>
            <a:custGeom>
              <a:avLst/>
              <a:gdLst>
                <a:gd name="connsiteX0" fmla="*/ 704850 w 1114425"/>
                <a:gd name="connsiteY0" fmla="*/ 0 h 723900"/>
                <a:gd name="connsiteX1" fmla="*/ 0 w 1114425"/>
                <a:gd name="connsiteY1" fmla="*/ 485775 h 723900"/>
                <a:gd name="connsiteX2" fmla="*/ 1114425 w 1114425"/>
                <a:gd name="connsiteY2" fmla="*/ 723900 h 723900"/>
                <a:gd name="connsiteX3" fmla="*/ 704850 w 1114425"/>
                <a:gd name="connsiteY3" fmla="*/ 0 h 723900"/>
              </a:gdLst>
              <a:ahLst/>
              <a:cxnLst>
                <a:cxn ang="0">
                  <a:pos x="connsiteX0" y="connsiteY0"/>
                </a:cxn>
                <a:cxn ang="0">
                  <a:pos x="connsiteX1" y="connsiteY1"/>
                </a:cxn>
                <a:cxn ang="0">
                  <a:pos x="connsiteX2" y="connsiteY2"/>
                </a:cxn>
                <a:cxn ang="0">
                  <a:pos x="connsiteX3" y="connsiteY3"/>
                </a:cxn>
              </a:cxnLst>
              <a:rect l="l" t="t" r="r" b="b"/>
              <a:pathLst>
                <a:path w="1114425" h="723900">
                  <a:moveTo>
                    <a:pt x="704850" y="0"/>
                  </a:moveTo>
                  <a:lnTo>
                    <a:pt x="0" y="485775"/>
                  </a:lnTo>
                  <a:lnTo>
                    <a:pt x="1114425" y="723900"/>
                  </a:lnTo>
                  <a:lnTo>
                    <a:pt x="70485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3C953B5E-4A9E-011C-4F7E-CB4B06D10E5D}"/>
                </a:ext>
              </a:extLst>
            </p:cNvPr>
            <p:cNvSpPr/>
            <p:nvPr/>
          </p:nvSpPr>
          <p:spPr>
            <a:xfrm>
              <a:off x="5787614" y="1086522"/>
              <a:ext cx="774551" cy="779930"/>
            </a:xfrm>
            <a:custGeom>
              <a:avLst/>
              <a:gdLst>
                <a:gd name="connsiteX0" fmla="*/ 161365 w 774551"/>
                <a:gd name="connsiteY0" fmla="*/ 0 h 779930"/>
                <a:gd name="connsiteX1" fmla="*/ 0 w 774551"/>
                <a:gd name="connsiteY1" fmla="*/ 75304 h 779930"/>
                <a:gd name="connsiteX2" fmla="*/ 360381 w 774551"/>
                <a:gd name="connsiteY2" fmla="*/ 779930 h 779930"/>
                <a:gd name="connsiteX3" fmla="*/ 774551 w 774551"/>
                <a:gd name="connsiteY3" fmla="*/ 376518 h 779930"/>
                <a:gd name="connsiteX4" fmla="*/ 161365 w 774551"/>
                <a:gd name="connsiteY4" fmla="*/ 0 h 779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551" h="779930">
                  <a:moveTo>
                    <a:pt x="161365" y="0"/>
                  </a:moveTo>
                  <a:lnTo>
                    <a:pt x="0" y="75304"/>
                  </a:lnTo>
                  <a:lnTo>
                    <a:pt x="360381" y="779930"/>
                  </a:lnTo>
                  <a:lnTo>
                    <a:pt x="774551" y="376518"/>
                  </a:lnTo>
                  <a:lnTo>
                    <a:pt x="16136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F918EF4-5130-008E-C82B-3D3D29E6E33F}"/>
                </a:ext>
              </a:extLst>
            </p:cNvPr>
            <p:cNvSpPr/>
            <p:nvPr/>
          </p:nvSpPr>
          <p:spPr>
            <a:xfrm>
              <a:off x="6234056" y="1559859"/>
              <a:ext cx="1021977" cy="941294"/>
            </a:xfrm>
            <a:custGeom>
              <a:avLst/>
              <a:gdLst>
                <a:gd name="connsiteX0" fmla="*/ 484095 w 1021977"/>
                <a:gd name="connsiteY0" fmla="*/ 0 h 941294"/>
                <a:gd name="connsiteX1" fmla="*/ 0 w 1021977"/>
                <a:gd name="connsiteY1" fmla="*/ 510988 h 941294"/>
                <a:gd name="connsiteX2" fmla="*/ 930537 w 1021977"/>
                <a:gd name="connsiteY2" fmla="*/ 941294 h 941294"/>
                <a:gd name="connsiteX3" fmla="*/ 1021977 w 1021977"/>
                <a:gd name="connsiteY3" fmla="*/ 661595 h 941294"/>
                <a:gd name="connsiteX4" fmla="*/ 484095 w 1021977"/>
                <a:gd name="connsiteY4" fmla="*/ 0 h 941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977" h="941294">
                  <a:moveTo>
                    <a:pt x="484095" y="0"/>
                  </a:moveTo>
                  <a:lnTo>
                    <a:pt x="0" y="510988"/>
                  </a:lnTo>
                  <a:lnTo>
                    <a:pt x="930537" y="941294"/>
                  </a:lnTo>
                  <a:lnTo>
                    <a:pt x="1021977" y="661595"/>
                  </a:lnTo>
                  <a:lnTo>
                    <a:pt x="48409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677A87B-BD40-8C76-0DA2-D2435D3ECC4A}"/>
                </a:ext>
              </a:extLst>
            </p:cNvPr>
            <p:cNvSpPr/>
            <p:nvPr/>
          </p:nvSpPr>
          <p:spPr>
            <a:xfrm>
              <a:off x="5255111" y="2226833"/>
              <a:ext cx="1167204" cy="1145689"/>
            </a:xfrm>
            <a:custGeom>
              <a:avLst/>
              <a:gdLst>
                <a:gd name="connsiteX0" fmla="*/ 812202 w 1167204"/>
                <a:gd name="connsiteY0" fmla="*/ 0 h 1145689"/>
                <a:gd name="connsiteX1" fmla="*/ 0 w 1167204"/>
                <a:gd name="connsiteY1" fmla="*/ 903642 h 1145689"/>
                <a:gd name="connsiteX2" fmla="*/ 1167204 w 1167204"/>
                <a:gd name="connsiteY2" fmla="*/ 1145689 h 1145689"/>
                <a:gd name="connsiteX3" fmla="*/ 812202 w 1167204"/>
                <a:gd name="connsiteY3" fmla="*/ 0 h 1145689"/>
              </a:gdLst>
              <a:ahLst/>
              <a:cxnLst>
                <a:cxn ang="0">
                  <a:pos x="connsiteX0" y="connsiteY0"/>
                </a:cxn>
                <a:cxn ang="0">
                  <a:pos x="connsiteX1" y="connsiteY1"/>
                </a:cxn>
                <a:cxn ang="0">
                  <a:pos x="connsiteX2" y="connsiteY2"/>
                </a:cxn>
                <a:cxn ang="0">
                  <a:pos x="connsiteX3" y="connsiteY3"/>
                </a:cxn>
              </a:cxnLst>
              <a:rect l="l" t="t" r="r" b="b"/>
              <a:pathLst>
                <a:path w="1167204" h="1145689">
                  <a:moveTo>
                    <a:pt x="812202" y="0"/>
                  </a:moveTo>
                  <a:lnTo>
                    <a:pt x="0" y="903642"/>
                  </a:lnTo>
                  <a:lnTo>
                    <a:pt x="1167204" y="1145689"/>
                  </a:lnTo>
                  <a:lnTo>
                    <a:pt x="812202"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02AD94-C92D-0221-2389-ABB982836C09}"/>
                </a:ext>
              </a:extLst>
            </p:cNvPr>
            <p:cNvSpPr/>
            <p:nvPr/>
          </p:nvSpPr>
          <p:spPr>
            <a:xfrm>
              <a:off x="4512833" y="957431"/>
              <a:ext cx="973567" cy="726141"/>
            </a:xfrm>
            <a:custGeom>
              <a:avLst/>
              <a:gdLst>
                <a:gd name="connsiteX0" fmla="*/ 882127 w 973567"/>
                <a:gd name="connsiteY0" fmla="*/ 5378 h 726141"/>
                <a:gd name="connsiteX1" fmla="*/ 478715 w 973567"/>
                <a:gd name="connsiteY1" fmla="*/ 0 h 726141"/>
                <a:gd name="connsiteX2" fmla="*/ 0 w 973567"/>
                <a:gd name="connsiteY2" fmla="*/ 43030 h 726141"/>
                <a:gd name="connsiteX3" fmla="*/ 172122 w 973567"/>
                <a:gd name="connsiteY3" fmla="*/ 726141 h 726141"/>
                <a:gd name="connsiteX4" fmla="*/ 591671 w 973567"/>
                <a:gd name="connsiteY4" fmla="*/ 387275 h 726141"/>
                <a:gd name="connsiteX5" fmla="*/ 973567 w 973567"/>
                <a:gd name="connsiteY5" fmla="*/ 161364 h 726141"/>
                <a:gd name="connsiteX6" fmla="*/ 882127 w 973567"/>
                <a:gd name="connsiteY6" fmla="*/ 5378 h 72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567" h="726141">
                  <a:moveTo>
                    <a:pt x="882127" y="5378"/>
                  </a:moveTo>
                  <a:lnTo>
                    <a:pt x="478715" y="0"/>
                  </a:lnTo>
                  <a:lnTo>
                    <a:pt x="0" y="43030"/>
                  </a:lnTo>
                  <a:lnTo>
                    <a:pt x="172122" y="726141"/>
                  </a:lnTo>
                  <a:lnTo>
                    <a:pt x="591671" y="387275"/>
                  </a:lnTo>
                  <a:lnTo>
                    <a:pt x="973567" y="161364"/>
                  </a:lnTo>
                  <a:lnTo>
                    <a:pt x="882127" y="5378"/>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181F1D93-3EC2-8AFF-D454-C7131D8163B5}"/>
                </a:ext>
              </a:extLst>
            </p:cNvPr>
            <p:cNvSpPr/>
            <p:nvPr/>
          </p:nvSpPr>
          <p:spPr>
            <a:xfrm>
              <a:off x="4744122" y="1941755"/>
              <a:ext cx="1102659" cy="1140311"/>
            </a:xfrm>
            <a:custGeom>
              <a:avLst/>
              <a:gdLst>
                <a:gd name="connsiteX0" fmla="*/ 0 w 1102659"/>
                <a:gd name="connsiteY0" fmla="*/ 0 h 1140311"/>
                <a:gd name="connsiteX1" fmla="*/ 306593 w 1102659"/>
                <a:gd name="connsiteY1" fmla="*/ 1140311 h 1140311"/>
                <a:gd name="connsiteX2" fmla="*/ 1102659 w 1102659"/>
                <a:gd name="connsiteY2" fmla="*/ 252805 h 1140311"/>
                <a:gd name="connsiteX3" fmla="*/ 0 w 1102659"/>
                <a:gd name="connsiteY3" fmla="*/ 0 h 1140311"/>
              </a:gdLst>
              <a:ahLst/>
              <a:cxnLst>
                <a:cxn ang="0">
                  <a:pos x="connsiteX0" y="connsiteY0"/>
                </a:cxn>
                <a:cxn ang="0">
                  <a:pos x="connsiteX1" y="connsiteY1"/>
                </a:cxn>
                <a:cxn ang="0">
                  <a:pos x="connsiteX2" y="connsiteY2"/>
                </a:cxn>
                <a:cxn ang="0">
                  <a:pos x="connsiteX3" y="connsiteY3"/>
                </a:cxn>
              </a:cxnLst>
              <a:rect l="l" t="t" r="r" b="b"/>
              <a:pathLst>
                <a:path w="1102659" h="1140311">
                  <a:moveTo>
                    <a:pt x="0" y="0"/>
                  </a:moveTo>
                  <a:lnTo>
                    <a:pt x="306593" y="1140311"/>
                  </a:lnTo>
                  <a:lnTo>
                    <a:pt x="1102659" y="2528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C804F74B-161A-BC6B-8955-145C78CBEBF0}"/>
                </a:ext>
              </a:extLst>
            </p:cNvPr>
            <p:cNvSpPr/>
            <p:nvPr/>
          </p:nvSpPr>
          <p:spPr>
            <a:xfrm>
              <a:off x="3668358" y="1048871"/>
              <a:ext cx="817581" cy="683110"/>
            </a:xfrm>
            <a:custGeom>
              <a:avLst/>
              <a:gdLst>
                <a:gd name="connsiteX0" fmla="*/ 666974 w 817581"/>
                <a:gd name="connsiteY0" fmla="*/ 0 h 683110"/>
                <a:gd name="connsiteX1" fmla="*/ 43030 w 817581"/>
                <a:gd name="connsiteY1" fmla="*/ 285077 h 683110"/>
                <a:gd name="connsiteX2" fmla="*/ 0 w 817581"/>
                <a:gd name="connsiteY2" fmla="*/ 672353 h 683110"/>
                <a:gd name="connsiteX3" fmla="*/ 817581 w 817581"/>
                <a:gd name="connsiteY3" fmla="*/ 683110 h 683110"/>
                <a:gd name="connsiteX4" fmla="*/ 666974 w 817581"/>
                <a:gd name="connsiteY4" fmla="*/ 0 h 68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81" h="683110">
                  <a:moveTo>
                    <a:pt x="666974" y="0"/>
                  </a:moveTo>
                  <a:lnTo>
                    <a:pt x="43030" y="285077"/>
                  </a:lnTo>
                  <a:lnTo>
                    <a:pt x="0" y="672353"/>
                  </a:lnTo>
                  <a:lnTo>
                    <a:pt x="817581" y="683110"/>
                  </a:lnTo>
                  <a:lnTo>
                    <a:pt x="66697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926A4D6E-9290-E9BA-ABF0-2E9182801543}"/>
                </a:ext>
              </a:extLst>
            </p:cNvPr>
            <p:cNvSpPr/>
            <p:nvPr/>
          </p:nvSpPr>
          <p:spPr>
            <a:xfrm>
              <a:off x="3189642" y="1495313"/>
              <a:ext cx="301214" cy="290456"/>
            </a:xfrm>
            <a:custGeom>
              <a:avLst/>
              <a:gdLst>
                <a:gd name="connsiteX0" fmla="*/ 301214 w 301214"/>
                <a:gd name="connsiteY0" fmla="*/ 0 h 290456"/>
                <a:gd name="connsiteX1" fmla="*/ 0 w 301214"/>
                <a:gd name="connsiteY1" fmla="*/ 290456 h 290456"/>
                <a:gd name="connsiteX2" fmla="*/ 295836 w 301214"/>
                <a:gd name="connsiteY2" fmla="*/ 247426 h 290456"/>
                <a:gd name="connsiteX3" fmla="*/ 301214 w 301214"/>
                <a:gd name="connsiteY3" fmla="*/ 0 h 290456"/>
              </a:gdLst>
              <a:ahLst/>
              <a:cxnLst>
                <a:cxn ang="0">
                  <a:pos x="connsiteX0" y="connsiteY0"/>
                </a:cxn>
                <a:cxn ang="0">
                  <a:pos x="connsiteX1" y="connsiteY1"/>
                </a:cxn>
                <a:cxn ang="0">
                  <a:pos x="connsiteX2" y="connsiteY2"/>
                </a:cxn>
                <a:cxn ang="0">
                  <a:pos x="connsiteX3" y="connsiteY3"/>
                </a:cxn>
              </a:cxnLst>
              <a:rect l="l" t="t" r="r" b="b"/>
              <a:pathLst>
                <a:path w="301214" h="290456">
                  <a:moveTo>
                    <a:pt x="301214" y="0"/>
                  </a:moveTo>
                  <a:lnTo>
                    <a:pt x="0" y="290456"/>
                  </a:lnTo>
                  <a:lnTo>
                    <a:pt x="295836" y="247426"/>
                  </a:lnTo>
                  <a:lnTo>
                    <a:pt x="30121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D9C9FF9-5369-2C76-9E7D-99DCD55F5784}"/>
                </a:ext>
              </a:extLst>
            </p:cNvPr>
            <p:cNvSpPr/>
            <p:nvPr/>
          </p:nvSpPr>
          <p:spPr>
            <a:xfrm>
              <a:off x="3657600" y="1914861"/>
              <a:ext cx="736899" cy="774551"/>
            </a:xfrm>
            <a:custGeom>
              <a:avLst/>
              <a:gdLst>
                <a:gd name="connsiteX0" fmla="*/ 0 w 736899"/>
                <a:gd name="connsiteY0" fmla="*/ 0 h 774551"/>
                <a:gd name="connsiteX1" fmla="*/ 43031 w 736899"/>
                <a:gd name="connsiteY1" fmla="*/ 774551 h 774551"/>
                <a:gd name="connsiteX2" fmla="*/ 736899 w 736899"/>
                <a:gd name="connsiteY2" fmla="*/ 10758 h 774551"/>
                <a:gd name="connsiteX3" fmla="*/ 0 w 736899"/>
                <a:gd name="connsiteY3" fmla="*/ 0 h 774551"/>
              </a:gdLst>
              <a:ahLst/>
              <a:cxnLst>
                <a:cxn ang="0">
                  <a:pos x="connsiteX0" y="connsiteY0"/>
                </a:cxn>
                <a:cxn ang="0">
                  <a:pos x="connsiteX1" y="connsiteY1"/>
                </a:cxn>
                <a:cxn ang="0">
                  <a:pos x="connsiteX2" y="connsiteY2"/>
                </a:cxn>
                <a:cxn ang="0">
                  <a:pos x="connsiteX3" y="connsiteY3"/>
                </a:cxn>
              </a:cxnLst>
              <a:rect l="l" t="t" r="r" b="b"/>
              <a:pathLst>
                <a:path w="736899" h="774551">
                  <a:moveTo>
                    <a:pt x="0" y="0"/>
                  </a:moveTo>
                  <a:lnTo>
                    <a:pt x="43031" y="774551"/>
                  </a:lnTo>
                  <a:lnTo>
                    <a:pt x="736899" y="10758"/>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F46D0B2F-CDAB-52C1-C75A-9278F49F03F9}"/>
                </a:ext>
              </a:extLst>
            </p:cNvPr>
            <p:cNvSpPr/>
            <p:nvPr/>
          </p:nvSpPr>
          <p:spPr>
            <a:xfrm>
              <a:off x="3786692" y="2033195"/>
              <a:ext cx="1059628" cy="1021977"/>
            </a:xfrm>
            <a:custGeom>
              <a:avLst/>
              <a:gdLst>
                <a:gd name="connsiteX0" fmla="*/ 785308 w 1059628"/>
                <a:gd name="connsiteY0" fmla="*/ 0 h 1021977"/>
                <a:gd name="connsiteX1" fmla="*/ 0 w 1059628"/>
                <a:gd name="connsiteY1" fmla="*/ 855233 h 1021977"/>
                <a:gd name="connsiteX2" fmla="*/ 1059628 w 1059628"/>
                <a:gd name="connsiteY2" fmla="*/ 1021977 h 1021977"/>
                <a:gd name="connsiteX3" fmla="*/ 785308 w 1059628"/>
                <a:gd name="connsiteY3" fmla="*/ 0 h 1021977"/>
              </a:gdLst>
              <a:ahLst/>
              <a:cxnLst>
                <a:cxn ang="0">
                  <a:pos x="connsiteX0" y="connsiteY0"/>
                </a:cxn>
                <a:cxn ang="0">
                  <a:pos x="connsiteX1" y="connsiteY1"/>
                </a:cxn>
                <a:cxn ang="0">
                  <a:pos x="connsiteX2" y="connsiteY2"/>
                </a:cxn>
                <a:cxn ang="0">
                  <a:pos x="connsiteX3" y="connsiteY3"/>
                </a:cxn>
              </a:cxnLst>
              <a:rect l="l" t="t" r="r" b="b"/>
              <a:pathLst>
                <a:path w="1059628" h="1021977">
                  <a:moveTo>
                    <a:pt x="785308" y="0"/>
                  </a:moveTo>
                  <a:lnTo>
                    <a:pt x="0" y="855233"/>
                  </a:lnTo>
                  <a:lnTo>
                    <a:pt x="1059628" y="1021977"/>
                  </a:lnTo>
                  <a:lnTo>
                    <a:pt x="78530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A7291C5E-3BD1-C3E6-8861-37C016429F34}"/>
                </a:ext>
              </a:extLst>
            </p:cNvPr>
            <p:cNvSpPr/>
            <p:nvPr/>
          </p:nvSpPr>
          <p:spPr>
            <a:xfrm>
              <a:off x="2678654" y="1941755"/>
              <a:ext cx="865991" cy="892885"/>
            </a:xfrm>
            <a:custGeom>
              <a:avLst/>
              <a:gdLst>
                <a:gd name="connsiteX0" fmla="*/ 790687 w 865991"/>
                <a:gd name="connsiteY0" fmla="*/ 0 h 892885"/>
                <a:gd name="connsiteX1" fmla="*/ 317351 w 865991"/>
                <a:gd name="connsiteY1" fmla="*/ 91440 h 892885"/>
                <a:gd name="connsiteX2" fmla="*/ 150607 w 865991"/>
                <a:gd name="connsiteY2" fmla="*/ 371139 h 892885"/>
                <a:gd name="connsiteX3" fmla="*/ 0 w 865991"/>
                <a:gd name="connsiteY3" fmla="*/ 758414 h 892885"/>
                <a:gd name="connsiteX4" fmla="*/ 865991 w 865991"/>
                <a:gd name="connsiteY4" fmla="*/ 892885 h 892885"/>
                <a:gd name="connsiteX5" fmla="*/ 796066 w 865991"/>
                <a:gd name="connsiteY5" fmla="*/ 430306 h 892885"/>
                <a:gd name="connsiteX6" fmla="*/ 790687 w 865991"/>
                <a:gd name="connsiteY6" fmla="*/ 0 h 89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91" h="892885">
                  <a:moveTo>
                    <a:pt x="790687" y="0"/>
                  </a:moveTo>
                  <a:lnTo>
                    <a:pt x="317351" y="91440"/>
                  </a:lnTo>
                  <a:lnTo>
                    <a:pt x="150607" y="371139"/>
                  </a:lnTo>
                  <a:lnTo>
                    <a:pt x="0" y="758414"/>
                  </a:lnTo>
                  <a:lnTo>
                    <a:pt x="865991" y="892885"/>
                  </a:lnTo>
                  <a:lnTo>
                    <a:pt x="796066" y="430306"/>
                  </a:lnTo>
                  <a:lnTo>
                    <a:pt x="79068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0E162BCC-3BC9-A5A9-BBFB-03AF83461C05}"/>
                </a:ext>
              </a:extLst>
            </p:cNvPr>
            <p:cNvSpPr/>
            <p:nvPr/>
          </p:nvSpPr>
          <p:spPr>
            <a:xfrm>
              <a:off x="5109882" y="3286461"/>
              <a:ext cx="1376979" cy="1350085"/>
            </a:xfrm>
            <a:custGeom>
              <a:avLst/>
              <a:gdLst>
                <a:gd name="connsiteX0" fmla="*/ 0 w 1376979"/>
                <a:gd name="connsiteY0" fmla="*/ 0 h 1350085"/>
                <a:gd name="connsiteX1" fmla="*/ 414170 w 1376979"/>
                <a:gd name="connsiteY1" fmla="*/ 1350085 h 1350085"/>
                <a:gd name="connsiteX2" fmla="*/ 1376979 w 1376979"/>
                <a:gd name="connsiteY2" fmla="*/ 322730 h 1350085"/>
                <a:gd name="connsiteX3" fmla="*/ 0 w 1376979"/>
                <a:gd name="connsiteY3" fmla="*/ 0 h 1350085"/>
              </a:gdLst>
              <a:ahLst/>
              <a:cxnLst>
                <a:cxn ang="0">
                  <a:pos x="connsiteX0" y="connsiteY0"/>
                </a:cxn>
                <a:cxn ang="0">
                  <a:pos x="connsiteX1" y="connsiteY1"/>
                </a:cxn>
                <a:cxn ang="0">
                  <a:pos x="connsiteX2" y="connsiteY2"/>
                </a:cxn>
                <a:cxn ang="0">
                  <a:pos x="connsiteX3" y="connsiteY3"/>
                </a:cxn>
              </a:cxnLst>
              <a:rect l="l" t="t" r="r" b="b"/>
              <a:pathLst>
                <a:path w="1376979" h="1350085">
                  <a:moveTo>
                    <a:pt x="0" y="0"/>
                  </a:moveTo>
                  <a:lnTo>
                    <a:pt x="414170" y="1350085"/>
                  </a:lnTo>
                  <a:lnTo>
                    <a:pt x="1376979" y="322730"/>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A672030D-BDC1-6190-26A8-02DA705F0C34}"/>
                </a:ext>
              </a:extLst>
            </p:cNvPr>
            <p:cNvSpPr/>
            <p:nvPr/>
          </p:nvSpPr>
          <p:spPr>
            <a:xfrm>
              <a:off x="2565699" y="2899186"/>
              <a:ext cx="882127" cy="919779"/>
            </a:xfrm>
            <a:custGeom>
              <a:avLst/>
              <a:gdLst>
                <a:gd name="connsiteX0" fmla="*/ 882127 w 882127"/>
                <a:gd name="connsiteY0" fmla="*/ 118334 h 919779"/>
                <a:gd name="connsiteX1" fmla="*/ 64546 w 882127"/>
                <a:gd name="connsiteY1" fmla="*/ 0 h 919779"/>
                <a:gd name="connsiteX2" fmla="*/ 16136 w 882127"/>
                <a:gd name="connsiteY2" fmla="*/ 430306 h 919779"/>
                <a:gd name="connsiteX3" fmla="*/ 0 w 882127"/>
                <a:gd name="connsiteY3" fmla="*/ 607807 h 919779"/>
                <a:gd name="connsiteX4" fmla="*/ 430306 w 882127"/>
                <a:gd name="connsiteY4" fmla="*/ 919779 h 919779"/>
                <a:gd name="connsiteX5" fmla="*/ 607807 w 882127"/>
                <a:gd name="connsiteY5" fmla="*/ 537882 h 919779"/>
                <a:gd name="connsiteX6" fmla="*/ 882127 w 882127"/>
                <a:gd name="connsiteY6" fmla="*/ 118334 h 91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27" h="919779">
                  <a:moveTo>
                    <a:pt x="882127" y="118334"/>
                  </a:moveTo>
                  <a:lnTo>
                    <a:pt x="64546" y="0"/>
                  </a:lnTo>
                  <a:lnTo>
                    <a:pt x="16136" y="430306"/>
                  </a:lnTo>
                  <a:lnTo>
                    <a:pt x="0" y="607807"/>
                  </a:lnTo>
                  <a:lnTo>
                    <a:pt x="430306" y="919779"/>
                  </a:lnTo>
                  <a:lnTo>
                    <a:pt x="607807" y="537882"/>
                  </a:lnTo>
                  <a:lnTo>
                    <a:pt x="882127" y="11833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0698F6E-9A33-BD5F-8A23-4CCC1BBCA464}"/>
                </a:ext>
              </a:extLst>
            </p:cNvPr>
            <p:cNvSpPr/>
            <p:nvPr/>
          </p:nvSpPr>
          <p:spPr>
            <a:xfrm>
              <a:off x="2597972" y="3797449"/>
              <a:ext cx="295835" cy="570156"/>
            </a:xfrm>
            <a:custGeom>
              <a:avLst/>
              <a:gdLst>
                <a:gd name="connsiteX0" fmla="*/ 172122 w 295835"/>
                <a:gd name="connsiteY0" fmla="*/ 570156 h 570156"/>
                <a:gd name="connsiteX1" fmla="*/ 64546 w 295835"/>
                <a:gd name="connsiteY1" fmla="*/ 301215 h 570156"/>
                <a:gd name="connsiteX2" fmla="*/ 0 w 295835"/>
                <a:gd name="connsiteY2" fmla="*/ 0 h 570156"/>
                <a:gd name="connsiteX3" fmla="*/ 295835 w 295835"/>
                <a:gd name="connsiteY3" fmla="*/ 204396 h 570156"/>
                <a:gd name="connsiteX4" fmla="*/ 172122 w 295835"/>
                <a:gd name="connsiteY4" fmla="*/ 570156 h 57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35" h="570156">
                  <a:moveTo>
                    <a:pt x="172122" y="570156"/>
                  </a:moveTo>
                  <a:lnTo>
                    <a:pt x="64546" y="301215"/>
                  </a:lnTo>
                  <a:lnTo>
                    <a:pt x="0" y="0"/>
                  </a:lnTo>
                  <a:lnTo>
                    <a:pt x="295835" y="204396"/>
                  </a:lnTo>
                  <a:lnTo>
                    <a:pt x="172122" y="570156"/>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4A17C533-6B26-ECE2-9150-196A33414378}"/>
                </a:ext>
              </a:extLst>
            </p:cNvPr>
            <p:cNvSpPr/>
            <p:nvPr/>
          </p:nvSpPr>
          <p:spPr>
            <a:xfrm>
              <a:off x="3141233" y="3162748"/>
              <a:ext cx="736899" cy="1086523"/>
            </a:xfrm>
            <a:custGeom>
              <a:avLst/>
              <a:gdLst>
                <a:gd name="connsiteX0" fmla="*/ 435685 w 736899"/>
                <a:gd name="connsiteY0" fmla="*/ 0 h 1086523"/>
                <a:gd name="connsiteX1" fmla="*/ 0 w 736899"/>
                <a:gd name="connsiteY1" fmla="*/ 753036 h 1086523"/>
                <a:gd name="connsiteX2" fmla="*/ 736899 w 736899"/>
                <a:gd name="connsiteY2" fmla="*/ 1086523 h 1086523"/>
                <a:gd name="connsiteX3" fmla="*/ 559398 w 736899"/>
                <a:gd name="connsiteY3" fmla="*/ 575534 h 1086523"/>
                <a:gd name="connsiteX4" fmla="*/ 435685 w 736899"/>
                <a:gd name="connsiteY4" fmla="*/ 0 h 108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9" h="1086523">
                  <a:moveTo>
                    <a:pt x="435685" y="0"/>
                  </a:moveTo>
                  <a:lnTo>
                    <a:pt x="0" y="753036"/>
                  </a:lnTo>
                  <a:lnTo>
                    <a:pt x="736899" y="1086523"/>
                  </a:lnTo>
                  <a:lnTo>
                    <a:pt x="559398" y="575534"/>
                  </a:lnTo>
                  <a:lnTo>
                    <a:pt x="43568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6066643C-D931-34C8-6DD2-1C894103E74F}"/>
                </a:ext>
              </a:extLst>
            </p:cNvPr>
            <p:cNvSpPr/>
            <p:nvPr/>
          </p:nvSpPr>
          <p:spPr>
            <a:xfrm>
              <a:off x="3749040" y="3060551"/>
              <a:ext cx="1124174" cy="1172583"/>
            </a:xfrm>
            <a:custGeom>
              <a:avLst/>
              <a:gdLst>
                <a:gd name="connsiteX0" fmla="*/ 0 w 1124174"/>
                <a:gd name="connsiteY0" fmla="*/ 0 h 1172583"/>
                <a:gd name="connsiteX1" fmla="*/ 317351 w 1124174"/>
                <a:gd name="connsiteY1" fmla="*/ 1172583 h 1172583"/>
                <a:gd name="connsiteX2" fmla="*/ 1124174 w 1124174"/>
                <a:gd name="connsiteY2" fmla="*/ 225910 h 1172583"/>
                <a:gd name="connsiteX3" fmla="*/ 0 w 1124174"/>
                <a:gd name="connsiteY3" fmla="*/ 0 h 1172583"/>
              </a:gdLst>
              <a:ahLst/>
              <a:cxnLst>
                <a:cxn ang="0">
                  <a:pos x="connsiteX0" y="connsiteY0"/>
                </a:cxn>
                <a:cxn ang="0">
                  <a:pos x="connsiteX1" y="connsiteY1"/>
                </a:cxn>
                <a:cxn ang="0">
                  <a:pos x="connsiteX2" y="connsiteY2"/>
                </a:cxn>
                <a:cxn ang="0">
                  <a:pos x="connsiteX3" y="connsiteY3"/>
                </a:cxn>
              </a:cxnLst>
              <a:rect l="l" t="t" r="r" b="b"/>
              <a:pathLst>
                <a:path w="1124174" h="1172583">
                  <a:moveTo>
                    <a:pt x="0" y="0"/>
                  </a:moveTo>
                  <a:lnTo>
                    <a:pt x="317351" y="1172583"/>
                  </a:lnTo>
                  <a:lnTo>
                    <a:pt x="1124174" y="225910"/>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84B526C5-C881-F96E-5045-1F6EA59B8714}"/>
                </a:ext>
              </a:extLst>
            </p:cNvPr>
            <p:cNvSpPr/>
            <p:nvPr/>
          </p:nvSpPr>
          <p:spPr>
            <a:xfrm>
              <a:off x="4200861" y="3458584"/>
              <a:ext cx="1134932" cy="1161825"/>
            </a:xfrm>
            <a:custGeom>
              <a:avLst/>
              <a:gdLst>
                <a:gd name="connsiteX0" fmla="*/ 763793 w 1134932"/>
                <a:gd name="connsiteY0" fmla="*/ 0 h 1161825"/>
                <a:gd name="connsiteX1" fmla="*/ 0 w 1134932"/>
                <a:gd name="connsiteY1" fmla="*/ 914400 h 1161825"/>
                <a:gd name="connsiteX2" fmla="*/ 1134932 w 1134932"/>
                <a:gd name="connsiteY2" fmla="*/ 1161825 h 1161825"/>
                <a:gd name="connsiteX3" fmla="*/ 763793 w 1134932"/>
                <a:gd name="connsiteY3" fmla="*/ 0 h 1161825"/>
              </a:gdLst>
              <a:ahLst/>
              <a:cxnLst>
                <a:cxn ang="0">
                  <a:pos x="connsiteX0" y="connsiteY0"/>
                </a:cxn>
                <a:cxn ang="0">
                  <a:pos x="connsiteX1" y="connsiteY1"/>
                </a:cxn>
                <a:cxn ang="0">
                  <a:pos x="connsiteX2" y="connsiteY2"/>
                </a:cxn>
                <a:cxn ang="0">
                  <a:pos x="connsiteX3" y="connsiteY3"/>
                </a:cxn>
              </a:cxnLst>
              <a:rect l="l" t="t" r="r" b="b"/>
              <a:pathLst>
                <a:path w="1134932" h="1161825">
                  <a:moveTo>
                    <a:pt x="763793" y="0"/>
                  </a:moveTo>
                  <a:lnTo>
                    <a:pt x="0" y="914400"/>
                  </a:lnTo>
                  <a:lnTo>
                    <a:pt x="1134932" y="1161825"/>
                  </a:lnTo>
                  <a:lnTo>
                    <a:pt x="763793"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3DFC407B-06A3-E443-9DD0-AF53150C4AE3}"/>
                </a:ext>
              </a:extLst>
            </p:cNvPr>
            <p:cNvSpPr/>
            <p:nvPr/>
          </p:nvSpPr>
          <p:spPr>
            <a:xfrm>
              <a:off x="6325496" y="2329031"/>
              <a:ext cx="731520" cy="1070385"/>
            </a:xfrm>
            <a:custGeom>
              <a:avLst/>
              <a:gdLst>
                <a:gd name="connsiteX0" fmla="*/ 0 w 731520"/>
                <a:gd name="connsiteY0" fmla="*/ 0 h 1070385"/>
                <a:gd name="connsiteX1" fmla="*/ 306593 w 731520"/>
                <a:gd name="connsiteY1" fmla="*/ 1070385 h 1070385"/>
                <a:gd name="connsiteX2" fmla="*/ 731520 w 731520"/>
                <a:gd name="connsiteY2" fmla="*/ 355002 h 1070385"/>
                <a:gd name="connsiteX3" fmla="*/ 0 w 731520"/>
                <a:gd name="connsiteY3" fmla="*/ 0 h 1070385"/>
              </a:gdLst>
              <a:ahLst/>
              <a:cxnLst>
                <a:cxn ang="0">
                  <a:pos x="connsiteX0" y="connsiteY0"/>
                </a:cxn>
                <a:cxn ang="0">
                  <a:pos x="connsiteX1" y="connsiteY1"/>
                </a:cxn>
                <a:cxn ang="0">
                  <a:pos x="connsiteX2" y="connsiteY2"/>
                </a:cxn>
                <a:cxn ang="0">
                  <a:pos x="connsiteX3" y="connsiteY3"/>
                </a:cxn>
              </a:cxnLst>
              <a:rect l="l" t="t" r="r" b="b"/>
              <a:pathLst>
                <a:path w="731520" h="1070385">
                  <a:moveTo>
                    <a:pt x="0" y="0"/>
                  </a:moveTo>
                  <a:lnTo>
                    <a:pt x="306593" y="1070385"/>
                  </a:lnTo>
                  <a:lnTo>
                    <a:pt x="731520" y="35500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0522F9EE-B7C0-6B4C-82DA-DFCE729F84B5}"/>
                </a:ext>
              </a:extLst>
            </p:cNvPr>
            <p:cNvSpPr/>
            <p:nvPr/>
          </p:nvSpPr>
          <p:spPr>
            <a:xfrm>
              <a:off x="7309821" y="2452744"/>
              <a:ext cx="129092" cy="220531"/>
            </a:xfrm>
            <a:custGeom>
              <a:avLst/>
              <a:gdLst>
                <a:gd name="connsiteX0" fmla="*/ 53788 w 129092"/>
                <a:gd name="connsiteY0" fmla="*/ 0 h 220531"/>
                <a:gd name="connsiteX1" fmla="*/ 0 w 129092"/>
                <a:gd name="connsiteY1" fmla="*/ 134470 h 220531"/>
                <a:gd name="connsiteX2" fmla="*/ 129092 w 129092"/>
                <a:gd name="connsiteY2" fmla="*/ 220531 h 220531"/>
                <a:gd name="connsiteX3" fmla="*/ 53788 w 129092"/>
                <a:gd name="connsiteY3" fmla="*/ 0 h 220531"/>
              </a:gdLst>
              <a:ahLst/>
              <a:cxnLst>
                <a:cxn ang="0">
                  <a:pos x="connsiteX0" y="connsiteY0"/>
                </a:cxn>
                <a:cxn ang="0">
                  <a:pos x="connsiteX1" y="connsiteY1"/>
                </a:cxn>
                <a:cxn ang="0">
                  <a:pos x="connsiteX2" y="connsiteY2"/>
                </a:cxn>
                <a:cxn ang="0">
                  <a:pos x="connsiteX3" y="connsiteY3"/>
                </a:cxn>
              </a:cxnLst>
              <a:rect l="l" t="t" r="r" b="b"/>
              <a:pathLst>
                <a:path w="129092" h="220531">
                  <a:moveTo>
                    <a:pt x="53788" y="0"/>
                  </a:moveTo>
                  <a:lnTo>
                    <a:pt x="0" y="134470"/>
                  </a:lnTo>
                  <a:lnTo>
                    <a:pt x="129092" y="220531"/>
                  </a:lnTo>
                  <a:lnTo>
                    <a:pt x="53788"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50B1552-9990-CA5A-2711-DAC7BDF9410C}"/>
                </a:ext>
              </a:extLst>
            </p:cNvPr>
            <p:cNvSpPr/>
            <p:nvPr/>
          </p:nvSpPr>
          <p:spPr>
            <a:xfrm>
              <a:off x="6836485" y="2770094"/>
              <a:ext cx="726141" cy="882127"/>
            </a:xfrm>
            <a:custGeom>
              <a:avLst/>
              <a:gdLst>
                <a:gd name="connsiteX0" fmla="*/ 387275 w 726141"/>
                <a:gd name="connsiteY0" fmla="*/ 0 h 882127"/>
                <a:gd name="connsiteX1" fmla="*/ 134470 w 726141"/>
                <a:gd name="connsiteY1" fmla="*/ 494852 h 882127"/>
                <a:gd name="connsiteX2" fmla="*/ 0 w 726141"/>
                <a:gd name="connsiteY2" fmla="*/ 688490 h 882127"/>
                <a:gd name="connsiteX3" fmla="*/ 715383 w 726141"/>
                <a:gd name="connsiteY3" fmla="*/ 882127 h 882127"/>
                <a:gd name="connsiteX4" fmla="*/ 726141 w 726141"/>
                <a:gd name="connsiteY4" fmla="*/ 586292 h 882127"/>
                <a:gd name="connsiteX5" fmla="*/ 677731 w 726141"/>
                <a:gd name="connsiteY5" fmla="*/ 220532 h 882127"/>
                <a:gd name="connsiteX6" fmla="*/ 387275 w 726141"/>
                <a:gd name="connsiteY6" fmla="*/ 0 h 88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1" h="882127">
                  <a:moveTo>
                    <a:pt x="387275" y="0"/>
                  </a:moveTo>
                  <a:lnTo>
                    <a:pt x="134470" y="494852"/>
                  </a:lnTo>
                  <a:lnTo>
                    <a:pt x="0" y="688490"/>
                  </a:lnTo>
                  <a:lnTo>
                    <a:pt x="715383" y="882127"/>
                  </a:lnTo>
                  <a:lnTo>
                    <a:pt x="726141" y="586292"/>
                  </a:lnTo>
                  <a:lnTo>
                    <a:pt x="677731" y="220532"/>
                  </a:lnTo>
                  <a:lnTo>
                    <a:pt x="3872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E7A7150-0A42-C009-80D1-48C95976D487}"/>
                </a:ext>
              </a:extLst>
            </p:cNvPr>
            <p:cNvSpPr/>
            <p:nvPr/>
          </p:nvSpPr>
          <p:spPr>
            <a:xfrm>
              <a:off x="6680499" y="3630706"/>
              <a:ext cx="828339" cy="1000461"/>
            </a:xfrm>
            <a:custGeom>
              <a:avLst/>
              <a:gdLst>
                <a:gd name="connsiteX0" fmla="*/ 0 w 828339"/>
                <a:gd name="connsiteY0" fmla="*/ 0 h 1000461"/>
                <a:gd name="connsiteX1" fmla="*/ 75303 w 828339"/>
                <a:gd name="connsiteY1" fmla="*/ 1000461 h 1000461"/>
                <a:gd name="connsiteX2" fmla="*/ 634701 w 828339"/>
                <a:gd name="connsiteY2" fmla="*/ 903642 h 1000461"/>
                <a:gd name="connsiteX3" fmla="*/ 779929 w 828339"/>
                <a:gd name="connsiteY3" fmla="*/ 489473 h 1000461"/>
                <a:gd name="connsiteX4" fmla="*/ 828339 w 828339"/>
                <a:gd name="connsiteY4" fmla="*/ 215153 h 1000461"/>
                <a:gd name="connsiteX5" fmla="*/ 0 w 828339"/>
                <a:gd name="connsiteY5" fmla="*/ 0 h 100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339" h="1000461">
                  <a:moveTo>
                    <a:pt x="0" y="0"/>
                  </a:moveTo>
                  <a:lnTo>
                    <a:pt x="75303" y="1000461"/>
                  </a:lnTo>
                  <a:lnTo>
                    <a:pt x="634701" y="903642"/>
                  </a:lnTo>
                  <a:lnTo>
                    <a:pt x="779929" y="489473"/>
                  </a:lnTo>
                  <a:lnTo>
                    <a:pt x="828339" y="215153"/>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CEE40B06-45C9-B793-172B-D2AA0D204953}"/>
                </a:ext>
              </a:extLst>
            </p:cNvPr>
            <p:cNvSpPr/>
            <p:nvPr/>
          </p:nvSpPr>
          <p:spPr>
            <a:xfrm>
              <a:off x="6680499" y="4771016"/>
              <a:ext cx="478715" cy="564777"/>
            </a:xfrm>
            <a:custGeom>
              <a:avLst/>
              <a:gdLst>
                <a:gd name="connsiteX0" fmla="*/ 48409 w 478715"/>
                <a:gd name="connsiteY0" fmla="*/ 64546 h 564777"/>
                <a:gd name="connsiteX1" fmla="*/ 0 w 478715"/>
                <a:gd name="connsiteY1" fmla="*/ 564777 h 564777"/>
                <a:gd name="connsiteX2" fmla="*/ 306593 w 478715"/>
                <a:gd name="connsiteY2" fmla="*/ 274320 h 564777"/>
                <a:gd name="connsiteX3" fmla="*/ 478715 w 478715"/>
                <a:gd name="connsiteY3" fmla="*/ 0 h 564777"/>
                <a:gd name="connsiteX4" fmla="*/ 48409 w 478715"/>
                <a:gd name="connsiteY4" fmla="*/ 64546 h 564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15" h="564777">
                  <a:moveTo>
                    <a:pt x="48409" y="64546"/>
                  </a:moveTo>
                  <a:lnTo>
                    <a:pt x="0" y="564777"/>
                  </a:lnTo>
                  <a:lnTo>
                    <a:pt x="306593" y="274320"/>
                  </a:lnTo>
                  <a:lnTo>
                    <a:pt x="478715" y="0"/>
                  </a:lnTo>
                  <a:lnTo>
                    <a:pt x="48409" y="64546"/>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052387E-53AD-4135-289D-7F11F0EC08E2}"/>
                </a:ext>
              </a:extLst>
            </p:cNvPr>
            <p:cNvSpPr/>
            <p:nvPr/>
          </p:nvSpPr>
          <p:spPr>
            <a:xfrm>
              <a:off x="5825266" y="3872753"/>
              <a:ext cx="742278" cy="796066"/>
            </a:xfrm>
            <a:custGeom>
              <a:avLst/>
              <a:gdLst>
                <a:gd name="connsiteX0" fmla="*/ 688489 w 742278"/>
                <a:gd name="connsiteY0" fmla="*/ 0 h 796066"/>
                <a:gd name="connsiteX1" fmla="*/ 0 w 742278"/>
                <a:gd name="connsiteY1" fmla="*/ 790687 h 796066"/>
                <a:gd name="connsiteX2" fmla="*/ 742278 w 742278"/>
                <a:gd name="connsiteY2" fmla="*/ 796066 h 796066"/>
                <a:gd name="connsiteX3" fmla="*/ 688489 w 742278"/>
                <a:gd name="connsiteY3" fmla="*/ 0 h 796066"/>
              </a:gdLst>
              <a:ahLst/>
              <a:cxnLst>
                <a:cxn ang="0">
                  <a:pos x="connsiteX0" y="connsiteY0"/>
                </a:cxn>
                <a:cxn ang="0">
                  <a:pos x="connsiteX1" y="connsiteY1"/>
                </a:cxn>
                <a:cxn ang="0">
                  <a:pos x="connsiteX2" y="connsiteY2"/>
                </a:cxn>
                <a:cxn ang="0">
                  <a:pos x="connsiteX3" y="connsiteY3"/>
                </a:cxn>
              </a:cxnLst>
              <a:rect l="l" t="t" r="r" b="b"/>
              <a:pathLst>
                <a:path w="742278" h="796066">
                  <a:moveTo>
                    <a:pt x="688489" y="0"/>
                  </a:moveTo>
                  <a:lnTo>
                    <a:pt x="0" y="790687"/>
                  </a:lnTo>
                  <a:lnTo>
                    <a:pt x="742278" y="796066"/>
                  </a:lnTo>
                  <a:lnTo>
                    <a:pt x="688489"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22FCC333-D229-4439-0559-F3588D28E02E}"/>
                </a:ext>
              </a:extLst>
            </p:cNvPr>
            <p:cNvSpPr/>
            <p:nvPr/>
          </p:nvSpPr>
          <p:spPr>
            <a:xfrm>
              <a:off x="5615492" y="4857078"/>
              <a:ext cx="930536" cy="935915"/>
            </a:xfrm>
            <a:custGeom>
              <a:avLst/>
              <a:gdLst>
                <a:gd name="connsiteX0" fmla="*/ 930536 w 930536"/>
                <a:gd name="connsiteY0" fmla="*/ 0 h 935915"/>
                <a:gd name="connsiteX1" fmla="*/ 0 w 930536"/>
                <a:gd name="connsiteY1" fmla="*/ 5378 h 935915"/>
                <a:gd name="connsiteX2" fmla="*/ 279699 w 930536"/>
                <a:gd name="connsiteY2" fmla="*/ 935915 h 935915"/>
                <a:gd name="connsiteX3" fmla="*/ 790687 w 930536"/>
                <a:gd name="connsiteY3" fmla="*/ 666974 h 935915"/>
                <a:gd name="connsiteX4" fmla="*/ 930536 w 930536"/>
                <a:gd name="connsiteY4" fmla="*/ 0 h 9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36" h="935915">
                  <a:moveTo>
                    <a:pt x="930536" y="0"/>
                  </a:moveTo>
                  <a:lnTo>
                    <a:pt x="0" y="5378"/>
                  </a:lnTo>
                  <a:lnTo>
                    <a:pt x="279699" y="935915"/>
                  </a:lnTo>
                  <a:lnTo>
                    <a:pt x="790687" y="666974"/>
                  </a:lnTo>
                  <a:lnTo>
                    <a:pt x="930536"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DFA7407-0027-B01F-7038-FC6258908E19}"/>
                </a:ext>
              </a:extLst>
            </p:cNvPr>
            <p:cNvSpPr/>
            <p:nvPr/>
          </p:nvSpPr>
          <p:spPr>
            <a:xfrm>
              <a:off x="4717228" y="4980791"/>
              <a:ext cx="962810" cy="935915"/>
            </a:xfrm>
            <a:custGeom>
              <a:avLst/>
              <a:gdLst>
                <a:gd name="connsiteX0" fmla="*/ 710005 w 962810"/>
                <a:gd name="connsiteY0" fmla="*/ 0 h 935915"/>
                <a:gd name="connsiteX1" fmla="*/ 0 w 962810"/>
                <a:gd name="connsiteY1" fmla="*/ 505609 h 935915"/>
                <a:gd name="connsiteX2" fmla="*/ 376518 w 962810"/>
                <a:gd name="connsiteY2" fmla="*/ 935915 h 935915"/>
                <a:gd name="connsiteX3" fmla="*/ 785308 w 962810"/>
                <a:gd name="connsiteY3" fmla="*/ 909021 h 935915"/>
                <a:gd name="connsiteX4" fmla="*/ 962810 w 962810"/>
                <a:gd name="connsiteY4" fmla="*/ 860611 h 935915"/>
                <a:gd name="connsiteX5" fmla="*/ 710005 w 962810"/>
                <a:gd name="connsiteY5" fmla="*/ 0 h 93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810" h="935915">
                  <a:moveTo>
                    <a:pt x="710005" y="0"/>
                  </a:moveTo>
                  <a:lnTo>
                    <a:pt x="0" y="505609"/>
                  </a:lnTo>
                  <a:lnTo>
                    <a:pt x="376518" y="935915"/>
                  </a:lnTo>
                  <a:lnTo>
                    <a:pt x="785308" y="909021"/>
                  </a:lnTo>
                  <a:lnTo>
                    <a:pt x="962810" y="860611"/>
                  </a:lnTo>
                  <a:lnTo>
                    <a:pt x="71000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1CBDDC46-CAF0-33DC-EF45-EEF501A09CA2}"/>
                </a:ext>
              </a:extLst>
            </p:cNvPr>
            <p:cNvSpPr/>
            <p:nvPr/>
          </p:nvSpPr>
          <p:spPr>
            <a:xfrm>
              <a:off x="4211619" y="4566621"/>
              <a:ext cx="1113416" cy="736899"/>
            </a:xfrm>
            <a:custGeom>
              <a:avLst/>
              <a:gdLst>
                <a:gd name="connsiteX0" fmla="*/ 0 w 1113416"/>
                <a:gd name="connsiteY0" fmla="*/ 0 h 736899"/>
                <a:gd name="connsiteX1" fmla="*/ 398033 w 1113416"/>
                <a:gd name="connsiteY1" fmla="*/ 736899 h 736899"/>
                <a:gd name="connsiteX2" fmla="*/ 1113416 w 1113416"/>
                <a:gd name="connsiteY2" fmla="*/ 252805 h 736899"/>
                <a:gd name="connsiteX3" fmla="*/ 607807 w 1113416"/>
                <a:gd name="connsiteY3" fmla="*/ 177501 h 736899"/>
                <a:gd name="connsiteX4" fmla="*/ 0 w 1113416"/>
                <a:gd name="connsiteY4" fmla="*/ 0 h 73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416" h="736899">
                  <a:moveTo>
                    <a:pt x="0" y="0"/>
                  </a:moveTo>
                  <a:lnTo>
                    <a:pt x="398033" y="736899"/>
                  </a:lnTo>
                  <a:lnTo>
                    <a:pt x="1113416" y="252805"/>
                  </a:lnTo>
                  <a:lnTo>
                    <a:pt x="607807" y="177501"/>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040351E8-F8FB-38D1-6C8B-95EB589EBAD6}"/>
                </a:ext>
              </a:extLst>
            </p:cNvPr>
            <p:cNvSpPr/>
            <p:nvPr/>
          </p:nvSpPr>
          <p:spPr>
            <a:xfrm>
              <a:off x="2893807" y="4087906"/>
              <a:ext cx="968188" cy="1086522"/>
            </a:xfrm>
            <a:custGeom>
              <a:avLst/>
              <a:gdLst>
                <a:gd name="connsiteX0" fmla="*/ 177501 w 968188"/>
                <a:gd name="connsiteY0" fmla="*/ 0 h 1086522"/>
                <a:gd name="connsiteX1" fmla="*/ 0 w 968188"/>
                <a:gd name="connsiteY1" fmla="*/ 580913 h 1086522"/>
                <a:gd name="connsiteX2" fmla="*/ 285078 w 968188"/>
                <a:gd name="connsiteY2" fmla="*/ 984325 h 1086522"/>
                <a:gd name="connsiteX3" fmla="*/ 398033 w 968188"/>
                <a:gd name="connsiteY3" fmla="*/ 1086522 h 1086522"/>
                <a:gd name="connsiteX4" fmla="*/ 968188 w 968188"/>
                <a:gd name="connsiteY4" fmla="*/ 387275 h 1086522"/>
                <a:gd name="connsiteX5" fmla="*/ 570155 w 968188"/>
                <a:gd name="connsiteY5" fmla="*/ 204395 h 1086522"/>
                <a:gd name="connsiteX6" fmla="*/ 177501 w 968188"/>
                <a:gd name="connsiteY6" fmla="*/ 0 h 108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88" h="1086522">
                  <a:moveTo>
                    <a:pt x="177501" y="0"/>
                  </a:moveTo>
                  <a:lnTo>
                    <a:pt x="0" y="580913"/>
                  </a:lnTo>
                  <a:lnTo>
                    <a:pt x="285078" y="984325"/>
                  </a:lnTo>
                  <a:lnTo>
                    <a:pt x="398033" y="1086522"/>
                  </a:lnTo>
                  <a:lnTo>
                    <a:pt x="968188" y="387275"/>
                  </a:lnTo>
                  <a:lnTo>
                    <a:pt x="570155" y="204395"/>
                  </a:lnTo>
                  <a:lnTo>
                    <a:pt x="177501"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A8F4978E-18A0-0172-AB1F-FE61378E8211}"/>
                </a:ext>
              </a:extLst>
            </p:cNvPr>
            <p:cNvSpPr/>
            <p:nvPr/>
          </p:nvSpPr>
          <p:spPr>
            <a:xfrm>
              <a:off x="4130936" y="5556325"/>
              <a:ext cx="688490" cy="355002"/>
            </a:xfrm>
            <a:custGeom>
              <a:avLst/>
              <a:gdLst>
                <a:gd name="connsiteX0" fmla="*/ 403412 w 688490"/>
                <a:gd name="connsiteY0" fmla="*/ 0 h 355002"/>
                <a:gd name="connsiteX1" fmla="*/ 0 w 688490"/>
                <a:gd name="connsiteY1" fmla="*/ 199016 h 355002"/>
                <a:gd name="connsiteX2" fmla="*/ 322730 w 688490"/>
                <a:gd name="connsiteY2" fmla="*/ 295835 h 355002"/>
                <a:gd name="connsiteX3" fmla="*/ 688490 w 688490"/>
                <a:gd name="connsiteY3" fmla="*/ 355002 h 355002"/>
                <a:gd name="connsiteX4" fmla="*/ 403412 w 688490"/>
                <a:gd name="connsiteY4" fmla="*/ 0 h 35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90" h="355002">
                  <a:moveTo>
                    <a:pt x="403412" y="0"/>
                  </a:moveTo>
                  <a:lnTo>
                    <a:pt x="0" y="199016"/>
                  </a:lnTo>
                  <a:lnTo>
                    <a:pt x="322730" y="295835"/>
                  </a:lnTo>
                  <a:lnTo>
                    <a:pt x="688490" y="355002"/>
                  </a:lnTo>
                  <a:lnTo>
                    <a:pt x="403412"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D3CE13E2-0577-AF72-9524-E01B4905715F}"/>
                </a:ext>
              </a:extLst>
            </p:cNvPr>
            <p:cNvSpPr/>
            <p:nvPr/>
          </p:nvSpPr>
          <p:spPr>
            <a:xfrm>
              <a:off x="3442447" y="4598894"/>
              <a:ext cx="1000461" cy="1021977"/>
            </a:xfrm>
            <a:custGeom>
              <a:avLst/>
              <a:gdLst>
                <a:gd name="connsiteX0" fmla="*/ 575534 w 1000461"/>
                <a:gd name="connsiteY0" fmla="*/ 0 h 1021977"/>
                <a:gd name="connsiteX1" fmla="*/ 0 w 1000461"/>
                <a:gd name="connsiteY1" fmla="*/ 726141 h 1021977"/>
                <a:gd name="connsiteX2" fmla="*/ 333487 w 1000461"/>
                <a:gd name="connsiteY2" fmla="*/ 962810 h 1021977"/>
                <a:gd name="connsiteX3" fmla="*/ 419548 w 1000461"/>
                <a:gd name="connsiteY3" fmla="*/ 1021977 h 1021977"/>
                <a:gd name="connsiteX4" fmla="*/ 1000461 w 1000461"/>
                <a:gd name="connsiteY4" fmla="*/ 817581 h 1021977"/>
                <a:gd name="connsiteX5" fmla="*/ 769172 w 1000461"/>
                <a:gd name="connsiteY5" fmla="*/ 435685 h 1021977"/>
                <a:gd name="connsiteX6" fmla="*/ 575534 w 1000461"/>
                <a:gd name="connsiteY6" fmla="*/ 0 h 10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461" h="1021977">
                  <a:moveTo>
                    <a:pt x="575534" y="0"/>
                  </a:moveTo>
                  <a:lnTo>
                    <a:pt x="0" y="726141"/>
                  </a:lnTo>
                  <a:lnTo>
                    <a:pt x="333487" y="962810"/>
                  </a:lnTo>
                  <a:lnTo>
                    <a:pt x="419548" y="1021977"/>
                  </a:lnTo>
                  <a:lnTo>
                    <a:pt x="1000461" y="817581"/>
                  </a:lnTo>
                  <a:lnTo>
                    <a:pt x="769172" y="435685"/>
                  </a:lnTo>
                  <a:lnTo>
                    <a:pt x="575534"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9382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0">
          <p15:clr>
            <a:srgbClr val="FBAE40"/>
          </p15:clr>
        </p15:guide>
        <p15:guide id="4" orient="horz" pos="3929">
          <p15:clr>
            <a:srgbClr val="FBAE40"/>
          </p15:clr>
        </p15:guide>
        <p15:guide id="5" pos="7151">
          <p15:clr>
            <a:srgbClr val="FBAE40"/>
          </p15:clr>
        </p15:guide>
        <p15:guide id="6"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189175C-691D-A55A-A7FC-5CE3AF929DBA}"/>
              </a:ext>
            </a:extLst>
          </p:cNvPr>
          <p:cNvSpPr/>
          <p:nvPr userDrawn="1"/>
        </p:nvSpPr>
        <p:spPr>
          <a:xfrm flipV="1">
            <a:off x="11353800" y="0"/>
            <a:ext cx="837304" cy="3429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D4C4F6-3D77-5949-DE24-DAABB257DD78}"/>
              </a:ext>
            </a:extLst>
          </p:cNvPr>
          <p:cNvSpPr/>
          <p:nvPr userDrawn="1"/>
        </p:nvSpPr>
        <p:spPr>
          <a:xfrm>
            <a:off x="0" y="0"/>
            <a:ext cx="11352213" cy="34289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DAF91D-4AE2-0357-424B-41EA40438F27}"/>
              </a:ext>
            </a:extLst>
          </p:cNvPr>
          <p:cNvSpPr>
            <a:spLocks noGrp="1"/>
          </p:cNvSpPr>
          <p:nvPr>
            <p:ph type="title"/>
          </p:nvPr>
        </p:nvSpPr>
        <p:spPr>
          <a:xfrm>
            <a:off x="836612" y="1331984"/>
            <a:ext cx="10515600" cy="765031"/>
          </a:xfrm>
        </p:spPr>
        <p:txBody>
          <a:bodyPr>
            <a:normAutofit/>
          </a:bodyPr>
          <a:lstStyle>
            <a:lvl1pPr>
              <a:defRPr sz="48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8BB44DF-17E8-3722-3A48-693C9552F9FC}"/>
              </a:ext>
            </a:extLst>
          </p:cNvPr>
          <p:cNvSpPr>
            <a:spLocks noGrp="1"/>
          </p:cNvSpPr>
          <p:nvPr>
            <p:ph idx="1"/>
          </p:nvPr>
        </p:nvSpPr>
        <p:spPr>
          <a:xfrm>
            <a:off x="684087" y="3883631"/>
            <a:ext cx="10668125" cy="21803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0FBA1D1D-C4F7-1C1C-5DBA-EA038CB21264}"/>
              </a:ext>
            </a:extLst>
          </p:cNvPr>
          <p:cNvPicPr>
            <a:picLocks noChangeAspect="1"/>
          </p:cNvPicPr>
          <p:nvPr userDrawn="1"/>
        </p:nvPicPr>
        <p:blipFill>
          <a:blip r:embed="rId2"/>
          <a:stretch>
            <a:fillRect/>
          </a:stretch>
        </p:blipFill>
        <p:spPr>
          <a:xfrm>
            <a:off x="11353800" y="6215865"/>
            <a:ext cx="534600" cy="642135"/>
          </a:xfrm>
          <a:prstGeom prst="rect">
            <a:avLst/>
          </a:prstGeom>
        </p:spPr>
      </p:pic>
    </p:spTree>
    <p:extLst>
      <p:ext uri="{BB962C8B-B14F-4D97-AF65-F5344CB8AC3E}">
        <p14:creationId xmlns:p14="http://schemas.microsoft.com/office/powerpoint/2010/main" val="901301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0">
          <p15:clr>
            <a:srgbClr val="FBAE40"/>
          </p15:clr>
        </p15:guide>
        <p15:guide id="4" orient="horz" pos="3929">
          <p15:clr>
            <a:srgbClr val="FBAE40"/>
          </p15:clr>
        </p15:guide>
        <p15:guide id="5" pos="7151">
          <p15:clr>
            <a:srgbClr val="FBAE40"/>
          </p15:clr>
        </p15:guide>
        <p15:guide id="6"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2E40-BC5F-7885-D3A0-F7868C7DF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F7F9B3-C7AB-8D63-E469-6AC33806D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BBB2F-C37B-D3A7-F34C-656F9A04EE48}"/>
              </a:ext>
            </a:extLst>
          </p:cNvPr>
          <p:cNvSpPr>
            <a:spLocks noGrp="1"/>
          </p:cNvSpPr>
          <p:nvPr>
            <p:ph type="dt" sz="half" idx="10"/>
          </p:nvPr>
        </p:nvSpPr>
        <p:spPr/>
        <p:txBody>
          <a:bodyPr/>
          <a:lstStyle/>
          <a:p>
            <a:fld id="{A84E4B6F-2282-4944-936E-A34B2122F659}" type="datetimeFigureOut">
              <a:rPr lang="en-GB" smtClean="0"/>
              <a:t>22/10/2025</a:t>
            </a:fld>
            <a:endParaRPr lang="en-GB"/>
          </a:p>
        </p:txBody>
      </p:sp>
      <p:sp>
        <p:nvSpPr>
          <p:cNvPr id="5" name="Footer Placeholder 4">
            <a:extLst>
              <a:ext uri="{FF2B5EF4-FFF2-40B4-BE49-F238E27FC236}">
                <a16:creationId xmlns:a16="http://schemas.microsoft.com/office/drawing/2014/main" id="{EA065035-6961-B30D-5634-EA60F94425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C6EE1-7D9A-8B4D-8FC5-E03BDB64F6FB}"/>
              </a:ext>
            </a:extLst>
          </p:cNvPr>
          <p:cNvSpPr>
            <a:spLocks noGrp="1"/>
          </p:cNvSpPr>
          <p:nvPr>
            <p:ph type="sldNum" sz="quarter" idx="12"/>
          </p:nvPr>
        </p:nvSpPr>
        <p:spPr/>
        <p:txBody>
          <a:bodyPr/>
          <a:lstStyle/>
          <a:p>
            <a:fld id="{C54DE6B7-833F-44EF-B617-AB2E876B53AA}" type="slidenum">
              <a:rPr lang="en-GB" smtClean="0"/>
              <a:t>‹#›</a:t>
            </a:fld>
            <a:endParaRPr lang="en-GB"/>
          </a:p>
        </p:txBody>
      </p:sp>
    </p:spTree>
    <p:extLst>
      <p:ext uri="{BB962C8B-B14F-4D97-AF65-F5344CB8AC3E}">
        <p14:creationId xmlns:p14="http://schemas.microsoft.com/office/powerpoint/2010/main" val="368518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EF9A-7111-A960-993C-526D9B3473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6F8317-9E78-F5CE-A6E0-C02C43F85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810AFD-183D-DD8C-5A72-85DA13971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DE0878-A483-AAAC-B81E-86A31F1ADF61}"/>
              </a:ext>
            </a:extLst>
          </p:cNvPr>
          <p:cNvSpPr>
            <a:spLocks noGrp="1"/>
          </p:cNvSpPr>
          <p:nvPr>
            <p:ph type="dt" sz="half" idx="10"/>
          </p:nvPr>
        </p:nvSpPr>
        <p:spPr/>
        <p:txBody>
          <a:bodyPr/>
          <a:lstStyle/>
          <a:p>
            <a:fld id="{A84E4B6F-2282-4944-936E-A34B2122F659}" type="datetimeFigureOut">
              <a:rPr lang="en-GB" smtClean="0"/>
              <a:t>22/10/2025</a:t>
            </a:fld>
            <a:endParaRPr lang="en-GB"/>
          </a:p>
        </p:txBody>
      </p:sp>
      <p:sp>
        <p:nvSpPr>
          <p:cNvPr id="6" name="Footer Placeholder 5">
            <a:extLst>
              <a:ext uri="{FF2B5EF4-FFF2-40B4-BE49-F238E27FC236}">
                <a16:creationId xmlns:a16="http://schemas.microsoft.com/office/drawing/2014/main" id="{6715F2F7-540B-49E0-134A-13DE0B9C98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B981D3-7B54-0760-6F50-10F08E36E3C2}"/>
              </a:ext>
            </a:extLst>
          </p:cNvPr>
          <p:cNvSpPr>
            <a:spLocks noGrp="1"/>
          </p:cNvSpPr>
          <p:nvPr>
            <p:ph type="sldNum" sz="quarter" idx="12"/>
          </p:nvPr>
        </p:nvSpPr>
        <p:spPr/>
        <p:txBody>
          <a:bodyPr/>
          <a:lstStyle/>
          <a:p>
            <a:fld id="{C54DE6B7-833F-44EF-B617-AB2E876B53AA}" type="slidenum">
              <a:rPr lang="en-GB" smtClean="0"/>
              <a:t>‹#›</a:t>
            </a:fld>
            <a:endParaRPr lang="en-GB"/>
          </a:p>
        </p:txBody>
      </p:sp>
    </p:spTree>
    <p:extLst>
      <p:ext uri="{BB962C8B-B14F-4D97-AF65-F5344CB8AC3E}">
        <p14:creationId xmlns:p14="http://schemas.microsoft.com/office/powerpoint/2010/main" val="416763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DE29-8F1F-FDC4-5638-EFECD7AC03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22EF96-FD3F-9BDA-B656-14657A60D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73C3D-5D49-1F58-4EE8-8E4E84173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5E284C-D903-CCF5-D9A2-BCD99A9F6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42489-F4F0-3A96-45BD-E96EA58AD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5711A4-5DEC-0971-252B-D63B232A9475}"/>
              </a:ext>
            </a:extLst>
          </p:cNvPr>
          <p:cNvSpPr>
            <a:spLocks noGrp="1"/>
          </p:cNvSpPr>
          <p:nvPr>
            <p:ph type="dt" sz="half" idx="10"/>
          </p:nvPr>
        </p:nvSpPr>
        <p:spPr/>
        <p:txBody>
          <a:bodyPr/>
          <a:lstStyle/>
          <a:p>
            <a:fld id="{A84E4B6F-2282-4944-936E-A34B2122F659}" type="datetimeFigureOut">
              <a:rPr lang="en-GB" smtClean="0"/>
              <a:t>22/10/2025</a:t>
            </a:fld>
            <a:endParaRPr lang="en-GB"/>
          </a:p>
        </p:txBody>
      </p:sp>
      <p:sp>
        <p:nvSpPr>
          <p:cNvPr id="8" name="Footer Placeholder 7">
            <a:extLst>
              <a:ext uri="{FF2B5EF4-FFF2-40B4-BE49-F238E27FC236}">
                <a16:creationId xmlns:a16="http://schemas.microsoft.com/office/drawing/2014/main" id="{57FE2A21-7C87-8B6A-48C0-645E79C6E2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2DBD77-1BD7-E38A-9F76-72F1433C06E2}"/>
              </a:ext>
            </a:extLst>
          </p:cNvPr>
          <p:cNvSpPr>
            <a:spLocks noGrp="1"/>
          </p:cNvSpPr>
          <p:nvPr>
            <p:ph type="sldNum" sz="quarter" idx="12"/>
          </p:nvPr>
        </p:nvSpPr>
        <p:spPr/>
        <p:txBody>
          <a:bodyPr/>
          <a:lstStyle/>
          <a:p>
            <a:fld id="{C54DE6B7-833F-44EF-B617-AB2E876B53AA}" type="slidenum">
              <a:rPr lang="en-GB" smtClean="0"/>
              <a:t>‹#›</a:t>
            </a:fld>
            <a:endParaRPr lang="en-GB"/>
          </a:p>
        </p:txBody>
      </p:sp>
    </p:spTree>
    <p:extLst>
      <p:ext uri="{BB962C8B-B14F-4D97-AF65-F5344CB8AC3E}">
        <p14:creationId xmlns:p14="http://schemas.microsoft.com/office/powerpoint/2010/main" val="298582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23F1-768D-F20A-9189-8D1D9616F817}"/>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248BC6E2-0E0C-B0B0-7A7A-AAC7D99D0E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CCF10763-EA62-071F-F4B3-8D6C58DE38EC}"/>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D3089ED2-3E2A-0ABC-A70B-E1207B73308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9A54723C-AF3A-3D20-7902-52EF52BBE647}"/>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342541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29DE-CA4D-2C9C-B786-16643577B1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1853D7-8327-9912-BE67-D01608153A6F}"/>
              </a:ext>
            </a:extLst>
          </p:cNvPr>
          <p:cNvSpPr>
            <a:spLocks noGrp="1"/>
          </p:cNvSpPr>
          <p:nvPr>
            <p:ph type="dt" sz="half" idx="10"/>
          </p:nvPr>
        </p:nvSpPr>
        <p:spPr/>
        <p:txBody>
          <a:bodyPr/>
          <a:lstStyle/>
          <a:p>
            <a:fld id="{A84E4B6F-2282-4944-936E-A34B2122F659}" type="datetimeFigureOut">
              <a:rPr lang="en-GB" smtClean="0"/>
              <a:t>22/10/2025</a:t>
            </a:fld>
            <a:endParaRPr lang="en-GB"/>
          </a:p>
        </p:txBody>
      </p:sp>
      <p:sp>
        <p:nvSpPr>
          <p:cNvPr id="4" name="Footer Placeholder 3">
            <a:extLst>
              <a:ext uri="{FF2B5EF4-FFF2-40B4-BE49-F238E27FC236}">
                <a16:creationId xmlns:a16="http://schemas.microsoft.com/office/drawing/2014/main" id="{8986C21C-380B-0684-8DC3-853C69A3EF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138EFE-E704-AAA6-B516-5928674E8B6E}"/>
              </a:ext>
            </a:extLst>
          </p:cNvPr>
          <p:cNvSpPr>
            <a:spLocks noGrp="1"/>
          </p:cNvSpPr>
          <p:nvPr>
            <p:ph type="sldNum" sz="quarter" idx="12"/>
          </p:nvPr>
        </p:nvSpPr>
        <p:spPr/>
        <p:txBody>
          <a:bodyPr/>
          <a:lstStyle/>
          <a:p>
            <a:fld id="{C54DE6B7-833F-44EF-B617-AB2E876B53AA}" type="slidenum">
              <a:rPr lang="en-GB" smtClean="0"/>
              <a:t>‹#›</a:t>
            </a:fld>
            <a:endParaRPr lang="en-GB"/>
          </a:p>
        </p:txBody>
      </p:sp>
    </p:spTree>
    <p:extLst>
      <p:ext uri="{BB962C8B-B14F-4D97-AF65-F5344CB8AC3E}">
        <p14:creationId xmlns:p14="http://schemas.microsoft.com/office/powerpoint/2010/main" val="2994088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8044F-4FFF-71D7-84D9-07D4F906706F}"/>
              </a:ext>
            </a:extLst>
          </p:cNvPr>
          <p:cNvSpPr>
            <a:spLocks noGrp="1"/>
          </p:cNvSpPr>
          <p:nvPr>
            <p:ph type="dt" sz="half" idx="10"/>
          </p:nvPr>
        </p:nvSpPr>
        <p:spPr/>
        <p:txBody>
          <a:bodyPr/>
          <a:lstStyle/>
          <a:p>
            <a:fld id="{A84E4B6F-2282-4944-936E-A34B2122F659}" type="datetimeFigureOut">
              <a:rPr lang="en-GB" smtClean="0"/>
              <a:t>22/10/2025</a:t>
            </a:fld>
            <a:endParaRPr lang="en-GB"/>
          </a:p>
        </p:txBody>
      </p:sp>
      <p:sp>
        <p:nvSpPr>
          <p:cNvPr id="3" name="Footer Placeholder 2">
            <a:extLst>
              <a:ext uri="{FF2B5EF4-FFF2-40B4-BE49-F238E27FC236}">
                <a16:creationId xmlns:a16="http://schemas.microsoft.com/office/drawing/2014/main" id="{013DB389-870C-B12D-3460-DFE38D013F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AD0FC0-3255-E9AD-D43D-7E191C2CB014}"/>
              </a:ext>
            </a:extLst>
          </p:cNvPr>
          <p:cNvSpPr>
            <a:spLocks noGrp="1"/>
          </p:cNvSpPr>
          <p:nvPr>
            <p:ph type="sldNum" sz="quarter" idx="12"/>
          </p:nvPr>
        </p:nvSpPr>
        <p:spPr/>
        <p:txBody>
          <a:bodyPr/>
          <a:lstStyle/>
          <a:p>
            <a:fld id="{C54DE6B7-833F-44EF-B617-AB2E876B53AA}" type="slidenum">
              <a:rPr lang="en-GB" smtClean="0"/>
              <a:t>‹#›</a:t>
            </a:fld>
            <a:endParaRPr lang="en-GB"/>
          </a:p>
        </p:txBody>
      </p:sp>
    </p:spTree>
    <p:extLst>
      <p:ext uri="{BB962C8B-B14F-4D97-AF65-F5344CB8AC3E}">
        <p14:creationId xmlns:p14="http://schemas.microsoft.com/office/powerpoint/2010/main" val="633668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86E7-F258-E63D-5978-B25DCAB08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B793096D-0EFF-35D9-A1D2-7F2B13515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F3C74B-6BC3-E038-0283-7DF1EAD0E262}"/>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AA932AA6-A7E5-BCC9-8925-A1F38FAD210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473EB145-4EF1-28A3-B634-84BB47C09994}"/>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408381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243C-3599-ED86-1951-BF020028B261}"/>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263A3D41-EA8E-A369-6864-FA8E157AE6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id="{1E9D3988-6B74-6C05-C202-25C9D727F2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id="{9C04688C-CA63-CC8C-9847-4E112AE40204}"/>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6" name="Footer Placeholder 5">
            <a:extLst>
              <a:ext uri="{FF2B5EF4-FFF2-40B4-BE49-F238E27FC236}">
                <a16:creationId xmlns:a16="http://schemas.microsoft.com/office/drawing/2014/main" id="{006F521D-9B48-0078-210D-F82F8BA88DB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EBDDE23F-9C75-4BD3-8E14-B76A4D68A85F}"/>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366106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E453-8254-6819-E55D-F4249CD2C401}"/>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544BA0C6-472E-39FA-FDFE-60F62E2AB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D6E01F-B630-0783-288C-996F0FAC185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id="{0CFD1F98-B31F-3443-E4FC-E54013EA9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2AE9F3-A3C6-86B7-4CEA-BB2652EE26D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id="{EBC75AF4-8BB9-0644-2813-BDE13AFAD951}"/>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8" name="Footer Placeholder 7">
            <a:extLst>
              <a:ext uri="{FF2B5EF4-FFF2-40B4-BE49-F238E27FC236}">
                <a16:creationId xmlns:a16="http://schemas.microsoft.com/office/drawing/2014/main" id="{076FAF08-2006-5C3B-1157-CE69A4A3AE57}"/>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C0AC627F-581B-7893-9C0A-53F07168A473}"/>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12076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C24E-05A7-87EE-1924-C90DA80AFB34}"/>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id="{A76D7F33-A789-CCF9-9058-F226E75E143A}"/>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4" name="Footer Placeholder 3">
            <a:extLst>
              <a:ext uri="{FF2B5EF4-FFF2-40B4-BE49-F238E27FC236}">
                <a16:creationId xmlns:a16="http://schemas.microsoft.com/office/drawing/2014/main" id="{5D24A449-61AD-48E5-31F5-05449600B923}"/>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F60B44FD-3E95-1DD0-4DB8-F20342EB0B36}"/>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134473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BCDC4-82DE-CF75-C272-BB9FE88B718E}"/>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3" name="Footer Placeholder 2">
            <a:extLst>
              <a:ext uri="{FF2B5EF4-FFF2-40B4-BE49-F238E27FC236}">
                <a16:creationId xmlns:a16="http://schemas.microsoft.com/office/drawing/2014/main" id="{21B66CDE-C22B-F881-4A77-29858CF09E40}"/>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38762878-731D-1A6F-B998-828182871BAB}"/>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63662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6B1-BBFB-A40D-DC13-7598D33D7E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6BEAB3C9-9DE6-5632-D975-3F69F6A22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id="{527A6423-0353-B794-2E8C-3A8CEB8DD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FF081C-6101-D029-BADF-4FB1D00392E6}"/>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6" name="Footer Placeholder 5">
            <a:extLst>
              <a:ext uri="{FF2B5EF4-FFF2-40B4-BE49-F238E27FC236}">
                <a16:creationId xmlns:a16="http://schemas.microsoft.com/office/drawing/2014/main" id="{D2578BA2-A840-D87C-68F1-8264434A4F0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0FFD9019-F268-86CA-45D5-34DC17E4BD2F}"/>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265739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8E6B-C229-295E-73B9-A853789E87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id="{7019B5C1-EC4F-148A-FA5B-4CED9F58A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C5B70FEB-34D4-ED88-0F66-EC5C6D35F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EF5BCE-7407-45BF-18F5-745B525DE904}"/>
              </a:ext>
            </a:extLst>
          </p:cNvPr>
          <p:cNvSpPr>
            <a:spLocks noGrp="1"/>
          </p:cNvSpPr>
          <p:nvPr>
            <p:ph type="dt" sz="half" idx="10"/>
          </p:nvPr>
        </p:nvSpPr>
        <p:spPr/>
        <p:txBody>
          <a:bodyPr/>
          <a:lstStyle/>
          <a:p>
            <a:fld id="{A3D37BCA-B632-464F-8AE6-23794685C50A}" type="datetimeFigureOut">
              <a:rPr lang="es-ES_tradnl" smtClean="0"/>
              <a:t>22/10/2025</a:t>
            </a:fld>
            <a:endParaRPr lang="es-ES_tradnl"/>
          </a:p>
        </p:txBody>
      </p:sp>
      <p:sp>
        <p:nvSpPr>
          <p:cNvPr id="6" name="Footer Placeholder 5">
            <a:extLst>
              <a:ext uri="{FF2B5EF4-FFF2-40B4-BE49-F238E27FC236}">
                <a16:creationId xmlns:a16="http://schemas.microsoft.com/office/drawing/2014/main" id="{2054A705-8C5E-BDB8-40FC-A75F9334765B}"/>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33BF1CF9-4020-5B3A-89A8-6C8A16E8CB43}"/>
              </a:ext>
            </a:extLst>
          </p:cNvPr>
          <p:cNvSpPr>
            <a:spLocks noGrp="1"/>
          </p:cNvSpPr>
          <p:nvPr>
            <p:ph type="sldNum" sz="quarter" idx="12"/>
          </p:nvPr>
        </p:nvSpPr>
        <p:spPr/>
        <p:txBody>
          <a:body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86953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200BB-85FB-8CC9-1B71-0C50801E8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A5DA0589-0E8C-D831-0F8B-19BF82292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5FDACEDE-4457-8A16-500A-3EF38A0B1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37BCA-B632-464F-8AE6-23794685C50A}" type="datetimeFigureOut">
              <a:rPr lang="es-ES_tradnl" smtClean="0"/>
              <a:t>22/10/2025</a:t>
            </a:fld>
            <a:endParaRPr lang="es-ES_tradnl"/>
          </a:p>
        </p:txBody>
      </p:sp>
      <p:sp>
        <p:nvSpPr>
          <p:cNvPr id="5" name="Footer Placeholder 4">
            <a:extLst>
              <a:ext uri="{FF2B5EF4-FFF2-40B4-BE49-F238E27FC236}">
                <a16:creationId xmlns:a16="http://schemas.microsoft.com/office/drawing/2014/main" id="{6419A1B5-88F1-0E32-F374-05B03D08A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549081C7-DCA1-9A44-79DF-F755A8CE3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BB269-0886-B949-AEF0-68009E3BE907}" type="slidenum">
              <a:rPr lang="es-ES_tradnl" smtClean="0"/>
              <a:t>‹#›</a:t>
            </a:fld>
            <a:endParaRPr lang="es-ES_tradnl"/>
          </a:p>
        </p:txBody>
      </p:sp>
    </p:spTree>
    <p:extLst>
      <p:ext uri="{BB962C8B-B14F-4D97-AF65-F5344CB8AC3E}">
        <p14:creationId xmlns:p14="http://schemas.microsoft.com/office/powerpoint/2010/main" val="325863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27309-C22D-6361-041C-EA9EE242E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765CF0-772D-0D9D-F70E-A394399D5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718B3-5907-6682-78CA-0EE6137C4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E4B6F-2282-4944-936E-A34B2122F659}" type="datetimeFigureOut">
              <a:rPr lang="en-GB" smtClean="0"/>
              <a:t>22/10/2025</a:t>
            </a:fld>
            <a:endParaRPr lang="en-GB"/>
          </a:p>
        </p:txBody>
      </p:sp>
      <p:sp>
        <p:nvSpPr>
          <p:cNvPr id="5" name="Footer Placeholder 4">
            <a:extLst>
              <a:ext uri="{FF2B5EF4-FFF2-40B4-BE49-F238E27FC236}">
                <a16:creationId xmlns:a16="http://schemas.microsoft.com/office/drawing/2014/main" id="{0E5FE355-EDF2-5B25-0C71-4FF9A5363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B0D3F8-BB4D-667E-23B3-D8D6569F2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DE6B7-833F-44EF-B617-AB2E876B53AA}" type="slidenum">
              <a:rPr lang="en-GB" smtClean="0"/>
              <a:t>‹#›</a:t>
            </a:fld>
            <a:endParaRPr lang="en-GB"/>
          </a:p>
        </p:txBody>
      </p:sp>
    </p:spTree>
    <p:extLst>
      <p:ext uri="{BB962C8B-B14F-4D97-AF65-F5344CB8AC3E}">
        <p14:creationId xmlns:p14="http://schemas.microsoft.com/office/powerpoint/2010/main" val="4584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uffieldtrust.org.uk/research/building-a-resilient-social-care-system-in-england-what-lessons-can-be-learnt-from-covid-19"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jogh.org/2024/jogh-14-04101" TargetMode="External"/><Relationship Id="rId2" Type="http://schemas.openxmlformats.org/officeDocument/2006/relationships/hyperlink" Target="https://doi.org/10.1016/j.cacint.2021.100077"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uffieldtrust.org.uk/research/building-resilience-in-adult-social-care-learning-the-lessons-from-other-countries-experiences-of-covid-19" TargetMode="Externa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54.sv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3" Type="http://schemas.openxmlformats.org/officeDocument/2006/relationships/image" Target="../media/image15.svg"/><Relationship Id="rId39" Type="http://schemas.openxmlformats.org/officeDocument/2006/relationships/image" Target="../media/image42.png"/><Relationship Id="rId34" Type="http://schemas.openxmlformats.org/officeDocument/2006/relationships/customXml" Target="../ink/ink4.xml"/><Relationship Id="rId42" Type="http://schemas.openxmlformats.org/officeDocument/2006/relationships/customXml" Target="../ink/ink8.xml"/><Relationship Id="rId47" Type="http://schemas.openxmlformats.org/officeDocument/2006/relationships/image" Target="../media/image46.png"/><Relationship Id="rId50" Type="http://schemas.openxmlformats.org/officeDocument/2006/relationships/customXml" Target="../ink/ink12.xml"/><Relationship Id="rId55" Type="http://schemas.openxmlformats.org/officeDocument/2006/relationships/image" Target="../media/image50.png"/><Relationship Id="rId63" Type="http://schemas.openxmlformats.org/officeDocument/2006/relationships/image" Target="../media/image19.svg"/><Relationship Id="rId76" Type="http://schemas.openxmlformats.org/officeDocument/2006/relationships/image" Target="../media/image22.png"/><Relationship Id="rId7" Type="http://schemas.openxmlformats.org/officeDocument/2006/relationships/image" Target="../media/image9.svg"/><Relationship Id="rId71" Type="http://schemas.openxmlformats.org/officeDocument/2006/relationships/customXml" Target="../ink/ink17.xml"/><Relationship Id="rId2" Type="http://schemas.openxmlformats.org/officeDocument/2006/relationships/image" Target="../media/image4.png"/><Relationship Id="rId11" Type="http://schemas.openxmlformats.org/officeDocument/2006/relationships/image" Target="../media/image13.svg"/><Relationship Id="rId32" Type="http://schemas.openxmlformats.org/officeDocument/2006/relationships/customXml" Target="../ink/ink2.xml"/><Relationship Id="rId37" Type="http://schemas.openxmlformats.org/officeDocument/2006/relationships/image" Target="../media/image41.png"/><Relationship Id="rId40" Type="http://schemas.openxmlformats.org/officeDocument/2006/relationships/customXml" Target="../ink/ink7.xml"/><Relationship Id="rId45" Type="http://schemas.openxmlformats.org/officeDocument/2006/relationships/image" Target="../media/image45.png"/><Relationship Id="rId53" Type="http://schemas.openxmlformats.org/officeDocument/2006/relationships/image" Target="../media/image49.png"/><Relationship Id="rId66" Type="http://schemas.openxmlformats.org/officeDocument/2006/relationships/customXml" Target="../ink/ink16.xml"/><Relationship Id="rId74" Type="http://schemas.openxmlformats.org/officeDocument/2006/relationships/image" Target="../media/image300.png"/><Relationship Id="rId5" Type="http://schemas.openxmlformats.org/officeDocument/2006/relationships/image" Target="../media/image7.svg"/><Relationship Id="rId61" Type="http://schemas.openxmlformats.org/officeDocument/2006/relationships/image" Target="../media/image17.svg"/><Relationship Id="rId10" Type="http://schemas.openxmlformats.org/officeDocument/2006/relationships/image" Target="../media/image12.png"/><Relationship Id="rId31" Type="http://schemas.openxmlformats.org/officeDocument/2006/relationships/image" Target="../media/image680.png"/><Relationship Id="rId44" Type="http://schemas.openxmlformats.org/officeDocument/2006/relationships/customXml" Target="../ink/ink9.xml"/><Relationship Id="rId52" Type="http://schemas.openxmlformats.org/officeDocument/2006/relationships/customXml" Target="../ink/ink13.xml"/><Relationship Id="rId60" Type="http://schemas.openxmlformats.org/officeDocument/2006/relationships/image" Target="../media/image16.png"/><Relationship Id="rId65" Type="http://schemas.openxmlformats.org/officeDocument/2006/relationships/image" Target="../media/image21.svg"/><Relationship Id="rId78" Type="http://schemas.openxmlformats.org/officeDocument/2006/relationships/image" Target="../media/image24.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customXml" Target="../ink/ink1.xml"/><Relationship Id="rId35" Type="http://schemas.openxmlformats.org/officeDocument/2006/relationships/image" Target="../media/image40.png"/><Relationship Id="rId43" Type="http://schemas.openxmlformats.org/officeDocument/2006/relationships/image" Target="../media/image44.png"/><Relationship Id="rId48" Type="http://schemas.openxmlformats.org/officeDocument/2006/relationships/customXml" Target="../ink/ink11.xml"/><Relationship Id="rId56" Type="http://schemas.openxmlformats.org/officeDocument/2006/relationships/customXml" Target="../ink/ink15.xml"/><Relationship Id="rId64" Type="http://schemas.openxmlformats.org/officeDocument/2006/relationships/image" Target="../media/image20.png"/><Relationship Id="rId77" Type="http://schemas.openxmlformats.org/officeDocument/2006/relationships/image" Target="../media/image23.png"/><Relationship Id="rId8" Type="http://schemas.openxmlformats.org/officeDocument/2006/relationships/image" Target="../media/image10.png"/><Relationship Id="rId51" Type="http://schemas.openxmlformats.org/officeDocument/2006/relationships/image" Target="../media/image48.png"/><Relationship Id="rId3" Type="http://schemas.openxmlformats.org/officeDocument/2006/relationships/image" Target="../media/image5.svg"/><Relationship Id="rId12" Type="http://schemas.openxmlformats.org/officeDocument/2006/relationships/image" Target="../media/image14.png"/><Relationship Id="rId33" Type="http://schemas.openxmlformats.org/officeDocument/2006/relationships/customXml" Target="../ink/ink3.xml"/><Relationship Id="rId38" Type="http://schemas.openxmlformats.org/officeDocument/2006/relationships/customXml" Target="../ink/ink6.xml"/><Relationship Id="rId46" Type="http://schemas.openxmlformats.org/officeDocument/2006/relationships/customXml" Target="../ink/ink10.xml"/><Relationship Id="rId59" Type="http://schemas.openxmlformats.org/officeDocument/2006/relationships/image" Target="../media/image52.png"/><Relationship Id="rId41" Type="http://schemas.openxmlformats.org/officeDocument/2006/relationships/image" Target="../media/image43.png"/><Relationship Id="rId54" Type="http://schemas.openxmlformats.org/officeDocument/2006/relationships/customXml" Target="../ink/ink14.xml"/><Relationship Id="rId62" Type="http://schemas.openxmlformats.org/officeDocument/2006/relationships/image" Target="../media/image18.png"/><Relationship Id="rId70" Type="http://schemas.openxmlformats.org/officeDocument/2006/relationships/image" Target="../media/image290.png"/><Relationship Id="rId75"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png"/><Relationship Id="rId36" Type="http://schemas.openxmlformats.org/officeDocument/2006/relationships/customXml" Target="../ink/ink5.xml"/><Relationship Id="rId49" Type="http://schemas.openxmlformats.org/officeDocument/2006/relationships/image" Target="../media/image47.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ED546-B3D5-D878-FAB3-7ECECF0EDA2A}"/>
              </a:ext>
            </a:extLst>
          </p:cNvPr>
          <p:cNvSpPr>
            <a:spLocks noGrp="1"/>
          </p:cNvSpPr>
          <p:nvPr>
            <p:ph type="title"/>
          </p:nvPr>
        </p:nvSpPr>
        <p:spPr/>
        <p:txBody>
          <a:bodyPr>
            <a:normAutofit fontScale="90000"/>
          </a:bodyPr>
          <a:lstStyle/>
          <a:p>
            <a:r>
              <a:rPr lang="en-GB" dirty="0"/>
              <a:t>Long-term care and climate change: </a:t>
            </a:r>
            <a:br>
              <a:rPr lang="en-GB" dirty="0"/>
            </a:br>
            <a:r>
              <a:rPr lang="en-GB" dirty="0"/>
              <a:t>Preparing to respond to climate change, </a:t>
            </a:r>
            <a:br>
              <a:rPr lang="en-GB" dirty="0"/>
            </a:br>
            <a:r>
              <a:rPr lang="en-GB" dirty="0"/>
              <a:t>building on lessons from the COVID-19 pandemic</a:t>
            </a:r>
          </a:p>
        </p:txBody>
      </p:sp>
      <p:sp>
        <p:nvSpPr>
          <p:cNvPr id="6" name="Content Placeholder 5">
            <a:extLst>
              <a:ext uri="{FF2B5EF4-FFF2-40B4-BE49-F238E27FC236}">
                <a16:creationId xmlns:a16="http://schemas.microsoft.com/office/drawing/2014/main" id="{9EC4EB9E-5A2B-0864-B2FD-56552AB3780E}"/>
              </a:ext>
            </a:extLst>
          </p:cNvPr>
          <p:cNvSpPr>
            <a:spLocks noGrp="1"/>
          </p:cNvSpPr>
          <p:nvPr>
            <p:ph idx="1"/>
          </p:nvPr>
        </p:nvSpPr>
        <p:spPr/>
        <p:txBody>
          <a:bodyPr>
            <a:normAutofit fontScale="92500" lnSpcReduction="20000"/>
          </a:bodyPr>
          <a:lstStyle/>
          <a:p>
            <a:pPr marL="0" indent="0">
              <a:buNone/>
            </a:pPr>
            <a:r>
              <a:rPr lang="en-GB" dirty="0"/>
              <a:t>Adelina Comas-Herrera</a:t>
            </a:r>
          </a:p>
          <a:p>
            <a:pPr marL="0" indent="0">
              <a:buNone/>
            </a:pPr>
            <a:r>
              <a:rPr lang="en-GB" dirty="0"/>
              <a:t>Director, Global Observatory of Long-Term Care</a:t>
            </a:r>
          </a:p>
          <a:p>
            <a:pPr marL="0" indent="0">
              <a:buNone/>
            </a:pPr>
            <a:r>
              <a:rPr lang="en-GB" dirty="0"/>
              <a:t>Care Policy and Evaluation Centre</a:t>
            </a:r>
          </a:p>
          <a:p>
            <a:pPr marL="0" indent="0">
              <a:buNone/>
            </a:pPr>
            <a:r>
              <a:rPr lang="en-GB" dirty="0"/>
              <a:t>London School of Economics and Political Science</a:t>
            </a:r>
          </a:p>
          <a:p>
            <a:pPr marL="0" indent="0">
              <a:buNone/>
            </a:pPr>
            <a:r>
              <a:rPr lang="en-GB" dirty="0"/>
              <a:t>www.goltc.org</a:t>
            </a:r>
          </a:p>
          <a:p>
            <a:endParaRPr lang="en-GB" dirty="0"/>
          </a:p>
        </p:txBody>
      </p:sp>
      <p:pic>
        <p:nvPicPr>
          <p:cNvPr id="7" name="Picture 6">
            <a:extLst>
              <a:ext uri="{FF2B5EF4-FFF2-40B4-BE49-F238E27FC236}">
                <a16:creationId xmlns:a16="http://schemas.microsoft.com/office/drawing/2014/main" id="{7E5C4FD9-5DA8-F792-76AE-DFDBFDF69BAA}"/>
              </a:ext>
            </a:extLst>
          </p:cNvPr>
          <p:cNvPicPr>
            <a:picLocks noChangeAspect="1"/>
          </p:cNvPicPr>
          <p:nvPr/>
        </p:nvPicPr>
        <p:blipFill>
          <a:blip r:embed="rId2"/>
          <a:stretch>
            <a:fillRect/>
          </a:stretch>
        </p:blipFill>
        <p:spPr>
          <a:xfrm>
            <a:off x="0" y="6218823"/>
            <a:ext cx="1911772" cy="639177"/>
          </a:xfrm>
          <a:prstGeom prst="rect">
            <a:avLst/>
          </a:prstGeom>
        </p:spPr>
      </p:pic>
    </p:spTree>
    <p:extLst>
      <p:ext uri="{BB962C8B-B14F-4D97-AF65-F5344CB8AC3E}">
        <p14:creationId xmlns:p14="http://schemas.microsoft.com/office/powerpoint/2010/main" val="24366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1460-2D5C-CA10-4638-670136ED964B}"/>
              </a:ext>
            </a:extLst>
          </p:cNvPr>
          <p:cNvSpPr>
            <a:spLocks noGrp="1"/>
          </p:cNvSpPr>
          <p:nvPr>
            <p:ph type="title"/>
          </p:nvPr>
        </p:nvSpPr>
        <p:spPr/>
        <p:txBody>
          <a:bodyPr>
            <a:normAutofit fontScale="90000"/>
          </a:bodyPr>
          <a:lstStyle/>
          <a:p>
            <a:r>
              <a:rPr lang="en-GB" dirty="0"/>
              <a:t>Share of care home residents whose deaths were linked to Covid-19, compared to care home population </a:t>
            </a:r>
            <a:r>
              <a:rPr lang="en-GB" sz="2700" dirty="0"/>
              <a:t>(April 2022)</a:t>
            </a:r>
            <a:endParaRPr lang="en-GB" dirty="0"/>
          </a:p>
        </p:txBody>
      </p:sp>
      <p:pic>
        <p:nvPicPr>
          <p:cNvPr id="5" name="Content Placeholder 4" descr="Chart, bar chart&#10;&#10;Description automatically generated">
            <a:extLst>
              <a:ext uri="{FF2B5EF4-FFF2-40B4-BE49-F238E27FC236}">
                <a16:creationId xmlns:a16="http://schemas.microsoft.com/office/drawing/2014/main" id="{DF740EE2-BE16-1567-5D53-D97920DFE421}"/>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rcRect t="15568"/>
          <a:stretch/>
        </p:blipFill>
        <p:spPr>
          <a:xfrm>
            <a:off x="1038922" y="1437202"/>
            <a:ext cx="8545285" cy="5420798"/>
          </a:xfrm>
          <a:prstGeom prst="rect">
            <a:avLst/>
          </a:prstGeom>
        </p:spPr>
      </p:pic>
      <p:sp>
        <p:nvSpPr>
          <p:cNvPr id="7" name="TextBox 6">
            <a:extLst>
              <a:ext uri="{FF2B5EF4-FFF2-40B4-BE49-F238E27FC236}">
                <a16:creationId xmlns:a16="http://schemas.microsoft.com/office/drawing/2014/main" id="{0658B2D0-21D9-67DA-A411-744884B03AEA}"/>
              </a:ext>
            </a:extLst>
          </p:cNvPr>
          <p:cNvSpPr txBox="1"/>
          <p:nvPr/>
        </p:nvSpPr>
        <p:spPr>
          <a:xfrm>
            <a:off x="9416144" y="5248871"/>
            <a:ext cx="2547257" cy="938719"/>
          </a:xfrm>
          <a:prstGeom prst="rect">
            <a:avLst/>
          </a:prstGeom>
          <a:noFill/>
        </p:spPr>
        <p:txBody>
          <a:bodyPr wrap="square">
            <a:spAutoFit/>
          </a:bodyPr>
          <a:lstStyle/>
          <a:p>
            <a:pPr marL="0" indent="0">
              <a:buNone/>
            </a:pPr>
            <a:r>
              <a:rPr lang="en-US" sz="1100" dirty="0"/>
              <a:t>Source: https://ltccovid.org/2022/02/22/international-data-on-deaths-attributed-to-covid-19-among-people-living-in-care-homes/</a:t>
            </a:r>
          </a:p>
        </p:txBody>
      </p:sp>
    </p:spTree>
    <p:extLst>
      <p:ext uri="{BB962C8B-B14F-4D97-AF65-F5344CB8AC3E}">
        <p14:creationId xmlns:p14="http://schemas.microsoft.com/office/powerpoint/2010/main" val="306875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41AF-5386-A676-6EF8-D095C8D8E7B4}"/>
              </a:ext>
            </a:extLst>
          </p:cNvPr>
          <p:cNvSpPr>
            <a:spLocks noGrp="1"/>
          </p:cNvSpPr>
          <p:nvPr>
            <p:ph type="title"/>
          </p:nvPr>
        </p:nvSpPr>
        <p:spPr>
          <a:xfrm>
            <a:off x="838200" y="223611"/>
            <a:ext cx="10515600" cy="765031"/>
          </a:xfrm>
        </p:spPr>
        <p:txBody>
          <a:bodyPr>
            <a:noAutofit/>
          </a:bodyPr>
          <a:lstStyle/>
          <a:p>
            <a:r>
              <a:rPr lang="en-GB" sz="2800" dirty="0"/>
              <a:t>Total number of deaths linked to Covid-19 in the population living in the community, compared to deaths of care home residents (April 2022)</a:t>
            </a:r>
          </a:p>
        </p:txBody>
      </p:sp>
      <p:pic>
        <p:nvPicPr>
          <p:cNvPr id="5" name="Content Placeholder 5" descr="Chart, scatter chart">
            <a:extLst>
              <a:ext uri="{FF2B5EF4-FFF2-40B4-BE49-F238E27FC236}">
                <a16:creationId xmlns:a16="http://schemas.microsoft.com/office/drawing/2014/main" id="{8A287EE5-4ED4-5834-7CCA-23C1C2F5ABF6}"/>
              </a:ext>
            </a:extLst>
          </p:cNvPr>
          <p:cNvPicPr>
            <a:picLocks noChangeAspect="1"/>
          </p:cNvPicPr>
          <p:nvPr/>
        </p:nvPicPr>
        <p:blipFill>
          <a:blip r:embed="rId2" cstate="screen">
            <a:extLst>
              <a:ext uri="{28A0092B-C50C-407E-A947-70E740481C1C}">
                <a14:useLocalDpi xmlns:a14="http://schemas.microsoft.com/office/drawing/2010/main" val="0"/>
              </a:ext>
            </a:extLst>
          </a:blip>
          <a:srcRect t="11694"/>
          <a:stretch/>
        </p:blipFill>
        <p:spPr>
          <a:xfrm>
            <a:off x="838200" y="1217226"/>
            <a:ext cx="7650005" cy="5640774"/>
          </a:xfrm>
          <a:prstGeom prst="rect">
            <a:avLst/>
          </a:prstGeom>
        </p:spPr>
      </p:pic>
      <p:sp>
        <p:nvSpPr>
          <p:cNvPr id="6" name="TextBox 5">
            <a:extLst>
              <a:ext uri="{FF2B5EF4-FFF2-40B4-BE49-F238E27FC236}">
                <a16:creationId xmlns:a16="http://schemas.microsoft.com/office/drawing/2014/main" id="{64621B8A-6A14-19F2-72B1-D8565AD238AF}"/>
              </a:ext>
            </a:extLst>
          </p:cNvPr>
          <p:cNvSpPr txBox="1"/>
          <p:nvPr/>
        </p:nvSpPr>
        <p:spPr>
          <a:xfrm>
            <a:off x="9025469" y="5443718"/>
            <a:ext cx="3363974" cy="3415622"/>
          </a:xfrm>
          <a:prstGeom prst="rect">
            <a:avLst/>
          </a:prstGeom>
        </p:spPr>
        <p:txBody>
          <a:bodyPr vert="horz" lIns="91440" tIns="45720" rIns="91440" bIns="45720" rtlCol="0">
            <a:normAutofit/>
          </a:bodyPr>
          <a:lstStyle/>
          <a:p>
            <a:pPr defTabSz="914400">
              <a:spcBef>
                <a:spcPts val="1000"/>
              </a:spcBef>
              <a:buClr>
                <a:schemeClr val="accent2"/>
              </a:buClr>
            </a:pPr>
            <a:r>
              <a:rPr lang="en-US" sz="1100" dirty="0"/>
              <a:t>Source: https://ltccovid.org/2022/02/22/international-data-on-deaths-attributed-to-covid-19-among-people-living-in-care-homes/</a:t>
            </a:r>
          </a:p>
        </p:txBody>
      </p:sp>
    </p:spTree>
    <p:extLst>
      <p:ext uri="{BB962C8B-B14F-4D97-AF65-F5344CB8AC3E}">
        <p14:creationId xmlns:p14="http://schemas.microsoft.com/office/powerpoint/2010/main" val="17105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54A9-4D84-0E0D-E30A-ECBE6FD59E34}"/>
              </a:ext>
            </a:extLst>
          </p:cNvPr>
          <p:cNvSpPr>
            <a:spLocks noGrp="1"/>
          </p:cNvSpPr>
          <p:nvPr>
            <p:ph type="title"/>
          </p:nvPr>
        </p:nvSpPr>
        <p:spPr/>
        <p:txBody>
          <a:bodyPr>
            <a:normAutofit fontScale="90000"/>
          </a:bodyPr>
          <a:lstStyle/>
          <a:p>
            <a:r>
              <a:rPr lang="en-GB" dirty="0"/>
              <a:t>What have we learnt from international Covid-19 mortality data in care homes?</a:t>
            </a:r>
          </a:p>
        </p:txBody>
      </p:sp>
      <p:sp>
        <p:nvSpPr>
          <p:cNvPr id="3" name="Content Placeholder 2">
            <a:extLst>
              <a:ext uri="{FF2B5EF4-FFF2-40B4-BE49-F238E27FC236}">
                <a16:creationId xmlns:a16="http://schemas.microsoft.com/office/drawing/2014/main" id="{2BBE37A3-1913-714A-17E4-3CBF047ED9A6}"/>
              </a:ext>
            </a:extLst>
          </p:cNvPr>
          <p:cNvSpPr>
            <a:spLocks noGrp="1"/>
          </p:cNvSpPr>
          <p:nvPr>
            <p:ph idx="1"/>
          </p:nvPr>
        </p:nvSpPr>
        <p:spPr>
          <a:xfrm>
            <a:off x="684088" y="1712610"/>
            <a:ext cx="10669712" cy="4351338"/>
          </a:xfrm>
        </p:spPr>
        <p:txBody>
          <a:bodyPr>
            <a:normAutofit fontScale="92500"/>
          </a:bodyPr>
          <a:lstStyle/>
          <a:p>
            <a:r>
              <a:rPr lang="en-GB" dirty="0">
                <a:latin typeface="+mj-lt"/>
              </a:rPr>
              <a:t>Focussing on % of deaths that happens in care homes is only useful to show the scale of the problem</a:t>
            </a:r>
          </a:p>
          <a:p>
            <a:r>
              <a:rPr lang="en-GB" dirty="0">
                <a:latin typeface="+mj-lt"/>
              </a:rPr>
              <a:t>To compare impacts in countries, shares of total care homes residents who died offers a different perspective on the differences of impact of COVID-19 on care home residents</a:t>
            </a:r>
          </a:p>
          <a:p>
            <a:r>
              <a:rPr lang="en-GB" dirty="0">
                <a:latin typeface="+mj-lt"/>
              </a:rPr>
              <a:t>Mortality data does not convey the enormity of other impacts, for which there is increasing evidence</a:t>
            </a:r>
          </a:p>
          <a:p>
            <a:pPr lvl="1"/>
            <a:r>
              <a:rPr lang="en-GB" dirty="0">
                <a:latin typeface="+mj-lt"/>
              </a:rPr>
              <a:t>Impact on wellbeing, mental health, cognitive and behavioural symptoms</a:t>
            </a:r>
          </a:p>
          <a:p>
            <a:pPr lvl="1"/>
            <a:r>
              <a:rPr lang="en-GB" dirty="0">
                <a:latin typeface="+mj-lt"/>
              </a:rPr>
              <a:t>Increased prescription of anti-psychotics</a:t>
            </a:r>
          </a:p>
          <a:p>
            <a:pPr lvl="1"/>
            <a:r>
              <a:rPr lang="en-GB" dirty="0">
                <a:latin typeface="+mj-lt"/>
              </a:rPr>
              <a:t>Decreased access to diagnostic services and other care</a:t>
            </a:r>
          </a:p>
          <a:p>
            <a:pPr lvl="1"/>
            <a:r>
              <a:rPr lang="en-GB" dirty="0">
                <a:latin typeface="+mj-lt"/>
              </a:rPr>
              <a:t>Enormous impacts on unpaid and unpaid carers as well</a:t>
            </a:r>
          </a:p>
          <a:p>
            <a:endParaRPr lang="en-GB" dirty="0">
              <a:latin typeface="+mj-lt"/>
            </a:endParaRPr>
          </a:p>
        </p:txBody>
      </p:sp>
    </p:spTree>
    <p:extLst>
      <p:ext uri="{BB962C8B-B14F-4D97-AF65-F5344CB8AC3E}">
        <p14:creationId xmlns:p14="http://schemas.microsoft.com/office/powerpoint/2010/main" val="348320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2864-6AF2-6CA8-A968-93364B689D15}"/>
              </a:ext>
            </a:extLst>
          </p:cNvPr>
          <p:cNvSpPr>
            <a:spLocks noGrp="1"/>
          </p:cNvSpPr>
          <p:nvPr>
            <p:ph type="title"/>
          </p:nvPr>
        </p:nvSpPr>
        <p:spPr/>
        <p:txBody>
          <a:bodyPr>
            <a:normAutofit fontScale="90000"/>
          </a:bodyPr>
          <a:lstStyle/>
          <a:p>
            <a:r>
              <a:rPr lang="en-GB" dirty="0"/>
              <a:t>There were common structural challenges behind international responses to COVID-19 in LTC</a:t>
            </a:r>
          </a:p>
        </p:txBody>
      </p:sp>
      <p:graphicFrame>
        <p:nvGraphicFramePr>
          <p:cNvPr id="5" name="Content Placeholder 2">
            <a:extLst>
              <a:ext uri="{FF2B5EF4-FFF2-40B4-BE49-F238E27FC236}">
                <a16:creationId xmlns:a16="http://schemas.microsoft.com/office/drawing/2014/main" id="{EA7F38B6-2AF0-48BA-F6F7-F48ED33EE20F}"/>
              </a:ext>
            </a:extLst>
          </p:cNvPr>
          <p:cNvGraphicFramePr>
            <a:graphicFrameLocks noGrp="1"/>
          </p:cNvGraphicFramePr>
          <p:nvPr>
            <p:ph idx="1"/>
            <p:extLst>
              <p:ext uri="{D42A27DB-BD31-4B8C-83A1-F6EECF244321}">
                <p14:modId xmlns:p14="http://schemas.microsoft.com/office/powerpoint/2010/main" val="2179655653"/>
              </p:ext>
            </p:extLst>
          </p:nvPr>
        </p:nvGraphicFramePr>
        <p:xfrm>
          <a:off x="684212" y="1712913"/>
          <a:ext cx="10669587" cy="464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FD5477A-F8EF-5303-4675-0998679AA1FA}"/>
              </a:ext>
            </a:extLst>
          </p:cNvPr>
          <p:cNvSpPr txBox="1"/>
          <p:nvPr/>
        </p:nvSpPr>
        <p:spPr>
          <a:xfrm>
            <a:off x="684212" y="6357257"/>
            <a:ext cx="6096000" cy="276999"/>
          </a:xfrm>
          <a:prstGeom prst="rect">
            <a:avLst/>
          </a:prstGeom>
          <a:noFill/>
        </p:spPr>
        <p:txBody>
          <a:bodyPr wrap="square">
            <a:spAutoFit/>
          </a:bodyPr>
          <a:lstStyle/>
          <a:p>
            <a:r>
              <a:rPr lang="en-GB" sz="1200" dirty="0"/>
              <a:t>https://ltccovid.org/international-living-report-covid-ltc/</a:t>
            </a:r>
          </a:p>
        </p:txBody>
      </p:sp>
    </p:spTree>
    <p:extLst>
      <p:ext uri="{BB962C8B-B14F-4D97-AF65-F5344CB8AC3E}">
        <p14:creationId xmlns:p14="http://schemas.microsoft.com/office/powerpoint/2010/main" val="300254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6BE2-3DE5-26C6-3650-D7A16BD44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76CFE-4667-7E72-9043-C7E31BB89AD4}"/>
              </a:ext>
            </a:extLst>
          </p:cNvPr>
          <p:cNvSpPr>
            <a:spLocks noGrp="1"/>
          </p:cNvSpPr>
          <p:nvPr>
            <p:ph type="title"/>
          </p:nvPr>
        </p:nvSpPr>
        <p:spPr/>
        <p:txBody>
          <a:bodyPr>
            <a:normAutofit fontScale="90000"/>
          </a:bodyPr>
          <a:lstStyle/>
          <a:p>
            <a:r>
              <a:rPr lang="en-GB" dirty="0"/>
              <a:t>Social Care in England and the Covid pandemic</a:t>
            </a:r>
          </a:p>
        </p:txBody>
      </p:sp>
      <p:sp>
        <p:nvSpPr>
          <p:cNvPr id="3" name="Content Placeholder 2">
            <a:extLst>
              <a:ext uri="{FF2B5EF4-FFF2-40B4-BE49-F238E27FC236}">
                <a16:creationId xmlns:a16="http://schemas.microsoft.com/office/drawing/2014/main" id="{C68E2ED7-FE58-0F1B-AEE3-EF4574DABB10}"/>
              </a:ext>
            </a:extLst>
          </p:cNvPr>
          <p:cNvSpPr>
            <a:spLocks noGrp="1"/>
          </p:cNvSpPr>
          <p:nvPr>
            <p:ph idx="1"/>
          </p:nvPr>
        </p:nvSpPr>
        <p:spPr>
          <a:xfrm>
            <a:off x="684087" y="4452257"/>
            <a:ext cx="10668125" cy="1611690"/>
          </a:xfrm>
        </p:spPr>
        <p:txBody>
          <a:bodyPr>
            <a:normAutofit/>
          </a:bodyPr>
          <a:lstStyle/>
          <a:p>
            <a:pPr marL="0" indent="0">
              <a:buNone/>
            </a:pPr>
            <a:r>
              <a:rPr lang="en-GB" sz="2000" dirty="0">
                <a:latin typeface="+mj-lt"/>
              </a:rPr>
              <a:t>Curry N, Oung C, Hemmings N, Comas-Herrera A and Byrd W (2023) </a:t>
            </a:r>
            <a:r>
              <a:rPr lang="en-GB" sz="2000" i="1" dirty="0">
                <a:latin typeface="+mj-lt"/>
              </a:rPr>
              <a:t>Building a resilient social care system in England: What lessons can be learnt from Covid-19? </a:t>
            </a:r>
            <a:r>
              <a:rPr lang="en-GB" sz="2000" dirty="0">
                <a:latin typeface="+mj-lt"/>
              </a:rPr>
              <a:t>Research report, Nuffield Trust and Care Policy and Evaluation Centre.</a:t>
            </a:r>
          </a:p>
          <a:p>
            <a:pPr marL="0" indent="0">
              <a:buNone/>
            </a:pPr>
            <a:r>
              <a:rPr lang="en-GB" sz="2000" dirty="0">
                <a:latin typeface="+mj-lt"/>
                <a:hlinkClick r:id="rId2"/>
              </a:rPr>
              <a:t>https://www.nuffieldtrust.org.uk/research/building-a-resilient-social-care-system-in-england-what-lessons-can-be-learnt-from-covid-19</a:t>
            </a:r>
            <a:r>
              <a:rPr lang="en-GB" sz="2000" dirty="0">
                <a:latin typeface="+mj-lt"/>
              </a:rPr>
              <a:t> </a:t>
            </a:r>
          </a:p>
        </p:txBody>
      </p:sp>
    </p:spTree>
    <p:extLst>
      <p:ext uri="{BB962C8B-B14F-4D97-AF65-F5344CB8AC3E}">
        <p14:creationId xmlns:p14="http://schemas.microsoft.com/office/powerpoint/2010/main" val="65093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C973-2F05-E93A-4325-C2EC0466D0C0}"/>
              </a:ext>
            </a:extLst>
          </p:cNvPr>
          <p:cNvSpPr>
            <a:spLocks noGrp="1"/>
          </p:cNvSpPr>
          <p:nvPr>
            <p:ph type="title"/>
          </p:nvPr>
        </p:nvSpPr>
        <p:spPr/>
        <p:txBody>
          <a:bodyPr/>
          <a:lstStyle/>
          <a:p>
            <a:r>
              <a:rPr lang="en-GB" dirty="0"/>
              <a:t>Underlying structural CHALLENGES</a:t>
            </a:r>
          </a:p>
        </p:txBody>
      </p:sp>
      <p:sp>
        <p:nvSpPr>
          <p:cNvPr id="5" name="Text Placeholder 4">
            <a:extLst>
              <a:ext uri="{FF2B5EF4-FFF2-40B4-BE49-F238E27FC236}">
                <a16:creationId xmlns:a16="http://schemas.microsoft.com/office/drawing/2014/main" id="{E20BE4F6-AE09-2F8F-594E-E6452DA5E5A8}"/>
              </a:ext>
            </a:extLst>
          </p:cNvPr>
          <p:cNvSpPr>
            <a:spLocks noGrp="1"/>
          </p:cNvSpPr>
          <p:nvPr>
            <p:ph idx="1"/>
          </p:nvPr>
        </p:nvSpPr>
        <p:spPr>
          <a:xfrm>
            <a:off x="684213" y="1712913"/>
            <a:ext cx="5257800" cy="4351337"/>
          </a:xfrm>
        </p:spPr>
        <p:txBody>
          <a:bodyPr>
            <a:normAutofit fontScale="70000" lnSpcReduction="20000"/>
          </a:bodyPr>
          <a:lstStyle/>
          <a:p>
            <a:pPr marL="0" indent="0">
              <a:buNone/>
            </a:pPr>
            <a:r>
              <a:rPr lang="en-GB" sz="3200" dirty="0">
                <a:latin typeface="+mj-lt"/>
              </a:rPr>
              <a:t>Covid highlighted &amp; exacerbated underlying structural challenges:</a:t>
            </a:r>
          </a:p>
          <a:p>
            <a:pPr marL="0" indent="0">
              <a:buNone/>
            </a:pPr>
            <a:endParaRPr lang="en-GB" sz="3200" dirty="0">
              <a:latin typeface="+mj-lt"/>
            </a:endParaRPr>
          </a:p>
          <a:p>
            <a:pPr lvl="2"/>
            <a:r>
              <a:rPr lang="en-GB" sz="3200" dirty="0">
                <a:latin typeface="+mj-lt"/>
              </a:rPr>
              <a:t>Cuts to social care spending over time</a:t>
            </a:r>
          </a:p>
          <a:p>
            <a:pPr lvl="2"/>
            <a:r>
              <a:rPr lang="en-GB" sz="3200" dirty="0">
                <a:latin typeface="+mj-lt"/>
              </a:rPr>
              <a:t>High levels of unmet need</a:t>
            </a:r>
          </a:p>
          <a:p>
            <a:pPr lvl="2"/>
            <a:r>
              <a:rPr lang="en-GB" sz="3200" dirty="0">
                <a:latin typeface="+mj-lt"/>
              </a:rPr>
              <a:t>Limited investment &amp; innovation</a:t>
            </a:r>
          </a:p>
          <a:p>
            <a:pPr lvl="2"/>
            <a:r>
              <a:rPr lang="en-GB" sz="3200" dirty="0">
                <a:latin typeface="+mj-lt"/>
              </a:rPr>
              <a:t>Fragile provider market</a:t>
            </a:r>
          </a:p>
          <a:p>
            <a:pPr lvl="2"/>
            <a:r>
              <a:rPr lang="en-GB" sz="3200" dirty="0">
                <a:latin typeface="+mj-lt"/>
              </a:rPr>
              <a:t>Workforce shortages, terms &amp; conditions, and training</a:t>
            </a:r>
          </a:p>
          <a:p>
            <a:pPr lvl="2"/>
            <a:r>
              <a:rPr lang="en-GB" sz="3200" dirty="0">
                <a:latin typeface="+mj-lt"/>
              </a:rPr>
              <a:t>Limited and variable integration between health &amp; social care</a:t>
            </a:r>
          </a:p>
          <a:p>
            <a:pPr lvl="2"/>
            <a:r>
              <a:rPr lang="en-GB" sz="3200" dirty="0">
                <a:latin typeface="+mj-lt"/>
              </a:rPr>
              <a:t>Limited reliable data on the sector </a:t>
            </a:r>
          </a:p>
          <a:p>
            <a:pPr marL="457189" indent="-457189"/>
            <a:endParaRPr lang="en-GB" dirty="0">
              <a:latin typeface="+mj-lt"/>
            </a:endParaRPr>
          </a:p>
        </p:txBody>
      </p:sp>
      <p:sp>
        <p:nvSpPr>
          <p:cNvPr id="6" name="Speech Bubble: Rectangle 5">
            <a:extLst>
              <a:ext uri="{FF2B5EF4-FFF2-40B4-BE49-F238E27FC236}">
                <a16:creationId xmlns:a16="http://schemas.microsoft.com/office/drawing/2014/main" id="{480AE992-31EF-58EF-BADE-55F9099AC050}"/>
              </a:ext>
            </a:extLst>
          </p:cNvPr>
          <p:cNvSpPr/>
          <p:nvPr/>
        </p:nvSpPr>
        <p:spPr>
          <a:xfrm>
            <a:off x="7330729" y="1594642"/>
            <a:ext cx="3829741" cy="1790875"/>
          </a:xfrm>
          <a:prstGeom prst="wedgeRectCallout">
            <a:avLst>
              <a:gd name="adj1" fmla="val -644"/>
              <a:gd name="adj2" fmla="val 6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accent6"/>
                </a:solidFill>
              </a:rPr>
              <a:t>“those breakdowns were absolutely fundamentally there before that and yet nobody was taking responsibility for it… the crisis was precipitated by that”  </a:t>
            </a:r>
          </a:p>
        </p:txBody>
      </p:sp>
      <p:sp>
        <p:nvSpPr>
          <p:cNvPr id="7" name="Speech Bubble: Rectangle 6">
            <a:extLst>
              <a:ext uri="{FF2B5EF4-FFF2-40B4-BE49-F238E27FC236}">
                <a16:creationId xmlns:a16="http://schemas.microsoft.com/office/drawing/2014/main" id="{1DFC920F-0D8C-55E8-4D4C-DBE6718839E8}"/>
              </a:ext>
            </a:extLst>
          </p:cNvPr>
          <p:cNvSpPr/>
          <p:nvPr/>
        </p:nvSpPr>
        <p:spPr>
          <a:xfrm>
            <a:off x="6254561" y="3759181"/>
            <a:ext cx="2781658" cy="1987062"/>
          </a:xfrm>
          <a:prstGeom prst="wedgeRectCallout">
            <a:avLst>
              <a:gd name="adj1" fmla="val -51804"/>
              <a:gd name="adj2" fmla="val 6614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“I think if you were designing a structure which was fit for pandemic response you would not have designed the social care sector that you had”</a:t>
            </a:r>
          </a:p>
        </p:txBody>
      </p:sp>
      <p:sp>
        <p:nvSpPr>
          <p:cNvPr id="8" name="Speech Bubble: Rectangle 7">
            <a:extLst>
              <a:ext uri="{FF2B5EF4-FFF2-40B4-BE49-F238E27FC236}">
                <a16:creationId xmlns:a16="http://schemas.microsoft.com/office/drawing/2014/main" id="{4BAEB8E8-307D-E9FB-9980-437110B99153}"/>
              </a:ext>
            </a:extLst>
          </p:cNvPr>
          <p:cNvSpPr/>
          <p:nvPr/>
        </p:nvSpPr>
        <p:spPr>
          <a:xfrm>
            <a:off x="9245600" y="3766880"/>
            <a:ext cx="2658533" cy="1987062"/>
          </a:xfrm>
          <a:prstGeom prst="wedgeRectCallout">
            <a:avLst>
              <a:gd name="adj1" fmla="val 42507"/>
              <a:gd name="adj2" fmla="val 6103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t>“could we have predicted where the weaknesses would have been in any crisis…probably,  because they were pre-existing”</a:t>
            </a:r>
          </a:p>
        </p:txBody>
      </p:sp>
      <p:grpSp>
        <p:nvGrpSpPr>
          <p:cNvPr id="9" name="Group 8">
            <a:extLst>
              <a:ext uri="{FF2B5EF4-FFF2-40B4-BE49-F238E27FC236}">
                <a16:creationId xmlns:a16="http://schemas.microsoft.com/office/drawing/2014/main" id="{62151342-7DB7-4AB1-D2A2-C254B5B3980F}"/>
              </a:ext>
            </a:extLst>
          </p:cNvPr>
          <p:cNvGrpSpPr/>
          <p:nvPr/>
        </p:nvGrpSpPr>
        <p:grpSpPr>
          <a:xfrm>
            <a:off x="190006" y="6135305"/>
            <a:ext cx="12001994" cy="788647"/>
            <a:chOff x="547012" y="6132088"/>
            <a:chExt cx="11549089" cy="844538"/>
          </a:xfrm>
        </p:grpSpPr>
        <p:pic>
          <p:nvPicPr>
            <p:cNvPr id="10" name="Picture 9">
              <a:extLst>
                <a:ext uri="{FF2B5EF4-FFF2-40B4-BE49-F238E27FC236}">
                  <a16:creationId xmlns:a16="http://schemas.microsoft.com/office/drawing/2014/main" id="{D29791A5-B8B8-B0C2-9F44-084B9CA660F6}"/>
                </a:ext>
              </a:extLst>
            </p:cNvPr>
            <p:cNvPicPr>
              <a:picLocks noChangeAspect="1"/>
            </p:cNvPicPr>
            <p:nvPr/>
          </p:nvPicPr>
          <p:blipFill>
            <a:blip r:embed="rId2"/>
            <a:stretch>
              <a:fillRect/>
            </a:stretch>
          </p:blipFill>
          <p:spPr>
            <a:xfrm>
              <a:off x="547012" y="6135305"/>
              <a:ext cx="10178770" cy="841321"/>
            </a:xfrm>
            <a:prstGeom prst="rect">
              <a:avLst/>
            </a:prstGeom>
          </p:spPr>
        </p:pic>
        <p:pic>
          <p:nvPicPr>
            <p:cNvPr id="11" name="Picture 10">
              <a:extLst>
                <a:ext uri="{FF2B5EF4-FFF2-40B4-BE49-F238E27FC236}">
                  <a16:creationId xmlns:a16="http://schemas.microsoft.com/office/drawing/2014/main" id="{18DA08C7-336E-02F4-369E-5195591126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25782" y="6132088"/>
              <a:ext cx="1370319" cy="7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288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B83A-526C-883F-B33B-FD3875D004C9}"/>
              </a:ext>
            </a:extLst>
          </p:cNvPr>
          <p:cNvSpPr>
            <a:spLocks noGrp="1"/>
          </p:cNvSpPr>
          <p:nvPr>
            <p:ph type="title"/>
          </p:nvPr>
        </p:nvSpPr>
        <p:spPr/>
        <p:txBody>
          <a:bodyPr/>
          <a:lstStyle/>
          <a:p>
            <a:r>
              <a:rPr lang="en-GB" dirty="0"/>
              <a:t>Covid response</a:t>
            </a:r>
          </a:p>
        </p:txBody>
      </p:sp>
      <p:sp>
        <p:nvSpPr>
          <p:cNvPr id="3" name="Content Placeholder 2">
            <a:extLst>
              <a:ext uri="{FF2B5EF4-FFF2-40B4-BE49-F238E27FC236}">
                <a16:creationId xmlns:a16="http://schemas.microsoft.com/office/drawing/2014/main" id="{0D564AF1-28B1-BB1F-69FE-543CE46F6504}"/>
              </a:ext>
            </a:extLst>
          </p:cNvPr>
          <p:cNvSpPr>
            <a:spLocks noGrp="1"/>
          </p:cNvSpPr>
          <p:nvPr>
            <p:ph idx="1"/>
          </p:nvPr>
        </p:nvSpPr>
        <p:spPr>
          <a:xfrm>
            <a:off x="684088" y="1595984"/>
            <a:ext cx="5257800" cy="4896890"/>
          </a:xfrm>
        </p:spPr>
        <p:txBody>
          <a:bodyPr>
            <a:normAutofit fontScale="85000" lnSpcReduction="10000"/>
          </a:bodyPr>
          <a:lstStyle/>
          <a:p>
            <a:pPr marL="0" indent="0">
              <a:buNone/>
            </a:pPr>
            <a:r>
              <a:rPr lang="en-GB" dirty="0">
                <a:latin typeface="+mj-lt"/>
              </a:rPr>
              <a:t>Documents &amp; interviews point to:</a:t>
            </a:r>
          </a:p>
          <a:p>
            <a:pPr marL="457189" indent="-457189">
              <a:spcBef>
                <a:spcPts val="600"/>
              </a:spcBef>
            </a:pPr>
            <a:r>
              <a:rPr lang="en-GB" dirty="0">
                <a:latin typeface="+mj-lt"/>
              </a:rPr>
              <a:t>National response: action plan published 15 April</a:t>
            </a:r>
          </a:p>
          <a:p>
            <a:pPr marL="457189" indent="-457189">
              <a:spcBef>
                <a:spcPts val="600"/>
              </a:spcBef>
            </a:pPr>
            <a:r>
              <a:rPr lang="en-GB" dirty="0">
                <a:latin typeface="+mj-lt"/>
              </a:rPr>
              <a:t>Low visibility: adjunct to the NHS with too little consideration of the fragility &amp; complexity of the sector</a:t>
            </a:r>
          </a:p>
          <a:p>
            <a:pPr marL="457189" indent="-457189">
              <a:spcBef>
                <a:spcPts val="600"/>
              </a:spcBef>
            </a:pPr>
            <a:r>
              <a:rPr lang="en-GB" dirty="0">
                <a:latin typeface="+mj-lt"/>
              </a:rPr>
              <a:t>Limited of coordination re PPE &amp; testing at first</a:t>
            </a:r>
          </a:p>
          <a:p>
            <a:pPr marL="457189" indent="-457189">
              <a:spcBef>
                <a:spcPts val="600"/>
              </a:spcBef>
            </a:pPr>
            <a:r>
              <a:rPr lang="en-GB" dirty="0">
                <a:latin typeface="+mj-lt"/>
              </a:rPr>
              <a:t>Stretched capacity and operational knowledge of social care among key decisionmakers in central government</a:t>
            </a:r>
          </a:p>
          <a:p>
            <a:pPr marL="457189" indent="-457189">
              <a:spcBef>
                <a:spcPts val="600"/>
              </a:spcBef>
            </a:pPr>
            <a:r>
              <a:rPr lang="en-GB" dirty="0">
                <a:latin typeface="+mj-lt"/>
              </a:rPr>
              <a:t>Complex accountability &amp; communications mechanisms </a:t>
            </a:r>
          </a:p>
          <a:p>
            <a:pPr marL="0" indent="0">
              <a:buNone/>
            </a:pPr>
            <a:endParaRPr lang="en-GB" dirty="0">
              <a:latin typeface="+mj-lt"/>
            </a:endParaRPr>
          </a:p>
        </p:txBody>
      </p:sp>
      <p:pic>
        <p:nvPicPr>
          <p:cNvPr id="6" name="Picture 5">
            <a:extLst>
              <a:ext uri="{FF2B5EF4-FFF2-40B4-BE49-F238E27FC236}">
                <a16:creationId xmlns:a16="http://schemas.microsoft.com/office/drawing/2014/main" id="{11E4264F-B74F-E809-17E3-64B5AF7ABDEE}"/>
              </a:ext>
            </a:extLst>
          </p:cNvPr>
          <p:cNvPicPr>
            <a:picLocks noChangeAspect="1"/>
          </p:cNvPicPr>
          <p:nvPr/>
        </p:nvPicPr>
        <p:blipFill>
          <a:blip r:embed="rId2"/>
          <a:stretch>
            <a:fillRect/>
          </a:stretch>
        </p:blipFill>
        <p:spPr>
          <a:xfrm>
            <a:off x="6415535" y="1428872"/>
            <a:ext cx="4310246" cy="2292295"/>
          </a:xfrm>
          <a:prstGeom prst="rect">
            <a:avLst/>
          </a:prstGeom>
        </p:spPr>
      </p:pic>
      <p:sp>
        <p:nvSpPr>
          <p:cNvPr id="7" name="Speech Bubble: Rectangle 6">
            <a:extLst>
              <a:ext uri="{FF2B5EF4-FFF2-40B4-BE49-F238E27FC236}">
                <a16:creationId xmlns:a16="http://schemas.microsoft.com/office/drawing/2014/main" id="{40569DD4-BD75-0B9E-3143-A00E1C3381B5}"/>
              </a:ext>
            </a:extLst>
          </p:cNvPr>
          <p:cNvSpPr/>
          <p:nvPr/>
        </p:nvSpPr>
        <p:spPr>
          <a:xfrm>
            <a:off x="6211232" y="4230858"/>
            <a:ext cx="2812776" cy="1987062"/>
          </a:xfrm>
          <a:prstGeom prst="wedgeRectCallout">
            <a:avLst>
              <a:gd name="adj1" fmla="val -35082"/>
              <a:gd name="adj2" fmla="val 6846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solidFill>
                  <a:schemeClr val="accent6"/>
                </a:solidFill>
              </a:rPr>
              <a:t>“it is very rarely clear in social care who is responsible for what bit… even where the accountability was clear, it still might not have been right”</a:t>
            </a:r>
          </a:p>
        </p:txBody>
      </p:sp>
      <p:sp>
        <p:nvSpPr>
          <p:cNvPr id="8" name="Speech Bubble: Rectangle 7">
            <a:extLst>
              <a:ext uri="{FF2B5EF4-FFF2-40B4-BE49-F238E27FC236}">
                <a16:creationId xmlns:a16="http://schemas.microsoft.com/office/drawing/2014/main" id="{769C26E8-05DA-81D2-58D6-48EF5E541299}"/>
              </a:ext>
            </a:extLst>
          </p:cNvPr>
          <p:cNvSpPr/>
          <p:nvPr/>
        </p:nvSpPr>
        <p:spPr>
          <a:xfrm>
            <a:off x="9319394" y="3721167"/>
            <a:ext cx="2812775" cy="2292295"/>
          </a:xfrm>
          <a:prstGeom prst="wedgeRectCallout">
            <a:avLst>
              <a:gd name="adj1" fmla="val 42507"/>
              <a:gd name="adj2" fmla="val 6103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“There was a lot of ambition to get testing in place for social care… but we weren’t able to make headway, because… a wave was already washing through the system”</a:t>
            </a:r>
          </a:p>
        </p:txBody>
      </p:sp>
      <p:grpSp>
        <p:nvGrpSpPr>
          <p:cNvPr id="9" name="Group 8">
            <a:extLst>
              <a:ext uri="{FF2B5EF4-FFF2-40B4-BE49-F238E27FC236}">
                <a16:creationId xmlns:a16="http://schemas.microsoft.com/office/drawing/2014/main" id="{D6B179A6-B57E-B73C-62D3-FF7BB33A20D1}"/>
              </a:ext>
            </a:extLst>
          </p:cNvPr>
          <p:cNvGrpSpPr/>
          <p:nvPr/>
        </p:nvGrpSpPr>
        <p:grpSpPr>
          <a:xfrm>
            <a:off x="547012" y="6132088"/>
            <a:ext cx="11549089" cy="844538"/>
            <a:chOff x="547012" y="6132088"/>
            <a:chExt cx="11549089" cy="844538"/>
          </a:xfrm>
        </p:grpSpPr>
        <p:pic>
          <p:nvPicPr>
            <p:cNvPr id="10" name="Picture 9">
              <a:extLst>
                <a:ext uri="{FF2B5EF4-FFF2-40B4-BE49-F238E27FC236}">
                  <a16:creationId xmlns:a16="http://schemas.microsoft.com/office/drawing/2014/main" id="{00BE42D1-0D6F-871F-2E4A-3AC5697E5164}"/>
                </a:ext>
              </a:extLst>
            </p:cNvPr>
            <p:cNvPicPr>
              <a:picLocks noChangeAspect="1"/>
            </p:cNvPicPr>
            <p:nvPr/>
          </p:nvPicPr>
          <p:blipFill>
            <a:blip r:embed="rId3"/>
            <a:stretch>
              <a:fillRect/>
            </a:stretch>
          </p:blipFill>
          <p:spPr>
            <a:xfrm>
              <a:off x="547012" y="6135305"/>
              <a:ext cx="10178770" cy="841321"/>
            </a:xfrm>
            <a:prstGeom prst="rect">
              <a:avLst/>
            </a:prstGeom>
          </p:spPr>
        </p:pic>
        <p:pic>
          <p:nvPicPr>
            <p:cNvPr id="11" name="Picture 10">
              <a:extLst>
                <a:ext uri="{FF2B5EF4-FFF2-40B4-BE49-F238E27FC236}">
                  <a16:creationId xmlns:a16="http://schemas.microsoft.com/office/drawing/2014/main" id="{86242E4A-79F9-B2CE-C414-E67921C491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5782" y="6132088"/>
              <a:ext cx="1370319" cy="7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522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3582-335D-7CC4-7F5E-8FECA829EA45}"/>
              </a:ext>
            </a:extLst>
          </p:cNvPr>
          <p:cNvSpPr>
            <a:spLocks noGrp="1"/>
          </p:cNvSpPr>
          <p:nvPr>
            <p:ph type="title"/>
          </p:nvPr>
        </p:nvSpPr>
        <p:spPr/>
        <p:txBody>
          <a:bodyPr/>
          <a:lstStyle/>
          <a:p>
            <a:r>
              <a:rPr lang="en-GB" dirty="0"/>
              <a:t>Preparedness</a:t>
            </a:r>
          </a:p>
        </p:txBody>
      </p:sp>
      <p:sp>
        <p:nvSpPr>
          <p:cNvPr id="5" name="Text Placeholder 2">
            <a:extLst>
              <a:ext uri="{FF2B5EF4-FFF2-40B4-BE49-F238E27FC236}">
                <a16:creationId xmlns:a16="http://schemas.microsoft.com/office/drawing/2014/main" id="{FBB29469-C9C2-0868-3EC9-063A58DB86D7}"/>
              </a:ext>
            </a:extLst>
          </p:cNvPr>
          <p:cNvSpPr>
            <a:spLocks noGrp="1"/>
          </p:cNvSpPr>
          <p:nvPr>
            <p:ph idx="1"/>
          </p:nvPr>
        </p:nvSpPr>
        <p:spPr>
          <a:xfrm>
            <a:off x="206829" y="1712913"/>
            <a:ext cx="5735184" cy="4779961"/>
          </a:xfrm>
        </p:spPr>
        <p:txBody>
          <a:bodyPr>
            <a:normAutofit fontScale="92500" lnSpcReduction="20000"/>
          </a:bodyPr>
          <a:lstStyle/>
          <a:p>
            <a:pPr marL="0" indent="0">
              <a:buNone/>
            </a:pPr>
            <a:r>
              <a:rPr lang="en-GB" sz="2200" dirty="0">
                <a:latin typeface="+mj-lt"/>
              </a:rPr>
              <a:t>Missed opportunities for better preparedness in wave one:</a:t>
            </a:r>
          </a:p>
          <a:p>
            <a:pPr lvl="2"/>
            <a:r>
              <a:rPr lang="en-GB" sz="2200" dirty="0">
                <a:latin typeface="+mj-lt"/>
              </a:rPr>
              <a:t>Learning from China in the early stages re population groups most affected</a:t>
            </a:r>
          </a:p>
          <a:p>
            <a:pPr lvl="2"/>
            <a:r>
              <a:rPr lang="en-GB" sz="2200" dirty="0">
                <a:latin typeface="+mj-lt"/>
              </a:rPr>
              <a:t>Experiences of care homes in Italy, Spain &amp; USA</a:t>
            </a:r>
          </a:p>
          <a:p>
            <a:pPr lvl="2"/>
            <a:r>
              <a:rPr lang="en-GB" sz="2200" dirty="0">
                <a:latin typeface="+mj-lt"/>
              </a:rPr>
              <a:t>Exercise Cygnus (2016) </a:t>
            </a:r>
          </a:p>
          <a:p>
            <a:pPr marL="0" indent="0">
              <a:buNone/>
            </a:pPr>
            <a:r>
              <a:rPr lang="en-GB" sz="2200" dirty="0">
                <a:latin typeface="+mj-lt"/>
              </a:rPr>
              <a:t>Some lessons learnt &amp; implemented in wave 2:</a:t>
            </a:r>
          </a:p>
          <a:p>
            <a:pPr lvl="2"/>
            <a:r>
              <a:rPr lang="en-GB" dirty="0">
                <a:latin typeface="+mj-lt"/>
              </a:rPr>
              <a:t>Taskforce recommendations</a:t>
            </a:r>
          </a:p>
          <a:p>
            <a:pPr lvl="2"/>
            <a:r>
              <a:rPr lang="en-GB" dirty="0">
                <a:latin typeface="+mj-lt"/>
              </a:rPr>
              <a:t>Winter plan &amp; specific proactive financial support to the sector</a:t>
            </a:r>
          </a:p>
          <a:p>
            <a:pPr lvl="2"/>
            <a:r>
              <a:rPr lang="en-GB" dirty="0">
                <a:latin typeface="+mj-lt"/>
              </a:rPr>
              <a:t>Testing speed &amp; spread accelerated</a:t>
            </a:r>
          </a:p>
          <a:p>
            <a:pPr lvl="2"/>
            <a:r>
              <a:rPr lang="en-GB" dirty="0">
                <a:latin typeface="+mj-lt"/>
              </a:rPr>
              <a:t>Vaccine roll out</a:t>
            </a:r>
          </a:p>
          <a:p>
            <a:pPr lvl="2"/>
            <a:r>
              <a:rPr lang="en-GB" dirty="0">
                <a:latin typeface="+mj-lt"/>
              </a:rPr>
              <a:t>Capacity at the centre expanded</a:t>
            </a:r>
          </a:p>
          <a:p>
            <a:pPr lvl="2"/>
            <a:r>
              <a:rPr lang="en-GB" dirty="0">
                <a:latin typeface="+mj-lt"/>
              </a:rPr>
              <a:t>Positives to embed around use of technology &amp; willingness to gather &amp; share data</a:t>
            </a:r>
          </a:p>
        </p:txBody>
      </p:sp>
      <p:sp>
        <p:nvSpPr>
          <p:cNvPr id="6" name="Speech Bubble: Rectangle 5">
            <a:extLst>
              <a:ext uri="{FF2B5EF4-FFF2-40B4-BE49-F238E27FC236}">
                <a16:creationId xmlns:a16="http://schemas.microsoft.com/office/drawing/2014/main" id="{EB01987B-2B4E-D82A-4570-27880305409B}"/>
              </a:ext>
            </a:extLst>
          </p:cNvPr>
          <p:cNvSpPr/>
          <p:nvPr/>
        </p:nvSpPr>
        <p:spPr>
          <a:xfrm>
            <a:off x="6545050" y="1712913"/>
            <a:ext cx="4945944" cy="2022380"/>
          </a:xfrm>
          <a:prstGeom prst="wedgeRectCallout">
            <a:avLst>
              <a:gd name="adj1" fmla="val -46695"/>
              <a:gd name="adj2" fmla="val 6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i="1">
                <a:solidFill>
                  <a:schemeClr val="accent6"/>
                </a:solidFill>
              </a:rPr>
              <a:t>“I think the networks were better, the communications were better, things were being co-produced with the sector at an earlier date… but it still felt quite short-term, quite reactive rather than feeling very planned and we knew what was coming, when”</a:t>
            </a:r>
          </a:p>
        </p:txBody>
      </p:sp>
      <p:sp>
        <p:nvSpPr>
          <p:cNvPr id="7" name="Speech Bubble: Rectangle 6">
            <a:extLst>
              <a:ext uri="{FF2B5EF4-FFF2-40B4-BE49-F238E27FC236}">
                <a16:creationId xmlns:a16="http://schemas.microsoft.com/office/drawing/2014/main" id="{95F80689-C069-0FE4-FB63-9C51FD163E15}"/>
              </a:ext>
            </a:extLst>
          </p:cNvPr>
          <p:cNvSpPr/>
          <p:nvPr/>
        </p:nvSpPr>
        <p:spPr>
          <a:xfrm>
            <a:off x="8307319" y="3969714"/>
            <a:ext cx="3565864" cy="1817290"/>
          </a:xfrm>
          <a:prstGeom prst="wedgeRectCallout">
            <a:avLst>
              <a:gd name="adj1" fmla="val 42507"/>
              <a:gd name="adj2" fmla="val 6103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i="1"/>
              <a:t>“we’ve had a huge social experiment over the last year, which is to share with one another the names of vulnerable people… we never knew them, and now we know them, so there’s potential for a prevention approach”</a:t>
            </a:r>
          </a:p>
        </p:txBody>
      </p:sp>
      <p:grpSp>
        <p:nvGrpSpPr>
          <p:cNvPr id="8" name="Group 7">
            <a:extLst>
              <a:ext uri="{FF2B5EF4-FFF2-40B4-BE49-F238E27FC236}">
                <a16:creationId xmlns:a16="http://schemas.microsoft.com/office/drawing/2014/main" id="{76E25963-E3C9-6949-F00B-EBD7A3E1500A}"/>
              </a:ext>
            </a:extLst>
          </p:cNvPr>
          <p:cNvGrpSpPr/>
          <p:nvPr/>
        </p:nvGrpSpPr>
        <p:grpSpPr>
          <a:xfrm>
            <a:off x="547012" y="6132088"/>
            <a:ext cx="11549089" cy="844538"/>
            <a:chOff x="547012" y="6132088"/>
            <a:chExt cx="11549089" cy="844538"/>
          </a:xfrm>
        </p:grpSpPr>
        <p:pic>
          <p:nvPicPr>
            <p:cNvPr id="9" name="Picture 8">
              <a:extLst>
                <a:ext uri="{FF2B5EF4-FFF2-40B4-BE49-F238E27FC236}">
                  <a16:creationId xmlns:a16="http://schemas.microsoft.com/office/drawing/2014/main" id="{B3A3B2BE-B9FC-E554-F2A3-3A08A86C96A1}"/>
                </a:ext>
              </a:extLst>
            </p:cNvPr>
            <p:cNvPicPr>
              <a:picLocks noChangeAspect="1"/>
            </p:cNvPicPr>
            <p:nvPr/>
          </p:nvPicPr>
          <p:blipFill>
            <a:blip r:embed="rId2"/>
            <a:stretch>
              <a:fillRect/>
            </a:stretch>
          </p:blipFill>
          <p:spPr>
            <a:xfrm>
              <a:off x="547012" y="6135305"/>
              <a:ext cx="10178770" cy="841321"/>
            </a:xfrm>
            <a:prstGeom prst="rect">
              <a:avLst/>
            </a:prstGeom>
          </p:spPr>
        </p:pic>
        <p:pic>
          <p:nvPicPr>
            <p:cNvPr id="10" name="Picture 9">
              <a:extLst>
                <a:ext uri="{FF2B5EF4-FFF2-40B4-BE49-F238E27FC236}">
                  <a16:creationId xmlns:a16="http://schemas.microsoft.com/office/drawing/2014/main" id="{29DB1D72-C025-AC5C-7826-653CA0789E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25782" y="6132088"/>
              <a:ext cx="1370319" cy="7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574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3FE1-F2AD-9F5A-0F0F-8C072506B55F}"/>
              </a:ext>
            </a:extLst>
          </p:cNvPr>
          <p:cNvSpPr>
            <a:spLocks noGrp="1"/>
          </p:cNvSpPr>
          <p:nvPr>
            <p:ph type="title"/>
          </p:nvPr>
        </p:nvSpPr>
        <p:spPr/>
        <p:txBody>
          <a:bodyPr/>
          <a:lstStyle/>
          <a:p>
            <a:r>
              <a:rPr lang="en-GB" dirty="0"/>
              <a:t>Some potential positives overall?</a:t>
            </a:r>
          </a:p>
        </p:txBody>
      </p:sp>
      <p:sp>
        <p:nvSpPr>
          <p:cNvPr id="3" name="Content Placeholder 2">
            <a:extLst>
              <a:ext uri="{FF2B5EF4-FFF2-40B4-BE49-F238E27FC236}">
                <a16:creationId xmlns:a16="http://schemas.microsoft.com/office/drawing/2014/main" id="{BEE5639B-BCFF-E159-019D-5C948D2F42A8}"/>
              </a:ext>
            </a:extLst>
          </p:cNvPr>
          <p:cNvSpPr>
            <a:spLocks noGrp="1"/>
          </p:cNvSpPr>
          <p:nvPr>
            <p:ph idx="1"/>
          </p:nvPr>
        </p:nvSpPr>
        <p:spPr>
          <a:xfrm>
            <a:off x="424543" y="1712610"/>
            <a:ext cx="10929257" cy="4351338"/>
          </a:xfrm>
        </p:spPr>
        <p:txBody>
          <a:bodyPr>
            <a:normAutofit fontScale="92500" lnSpcReduction="10000"/>
          </a:bodyPr>
          <a:lstStyle/>
          <a:p>
            <a:r>
              <a:rPr lang="en-GB" dirty="0">
                <a:latin typeface="+mj-lt"/>
              </a:rPr>
              <a:t>Increased public and political awareness about Long-Term Care (at least initially)</a:t>
            </a:r>
          </a:p>
          <a:p>
            <a:r>
              <a:rPr lang="en-GB" dirty="0">
                <a:latin typeface="+mj-lt"/>
              </a:rPr>
              <a:t>Improvements in data and information systems</a:t>
            </a:r>
          </a:p>
          <a:p>
            <a:r>
              <a:rPr lang="en-GB" dirty="0">
                <a:latin typeface="+mj-lt"/>
              </a:rPr>
              <a:t>Good examples of how well-established care coordination mechanisms worked</a:t>
            </a:r>
          </a:p>
          <a:p>
            <a:r>
              <a:rPr lang="en-GB" dirty="0">
                <a:latin typeface="+mj-lt"/>
              </a:rPr>
              <a:t>Some innovative care approaches (Care ecosystems, smaller care homes) worked better</a:t>
            </a:r>
          </a:p>
          <a:p>
            <a:r>
              <a:rPr lang="en-GB" dirty="0">
                <a:latin typeface="+mj-lt"/>
              </a:rPr>
              <a:t>Increased uses of technology</a:t>
            </a:r>
          </a:p>
          <a:p>
            <a:r>
              <a:rPr lang="en-GB" dirty="0">
                <a:latin typeface="+mj-lt"/>
              </a:rPr>
              <a:t>Increased research focus on LTC: learning beyond COVID</a:t>
            </a:r>
          </a:p>
          <a:p>
            <a:r>
              <a:rPr lang="en-GB" dirty="0">
                <a:latin typeface="+mj-lt"/>
              </a:rPr>
              <a:t>International lesson sharing</a:t>
            </a:r>
          </a:p>
          <a:p>
            <a:endParaRPr lang="en-GB" dirty="0">
              <a:latin typeface="+mj-lt"/>
            </a:endParaRPr>
          </a:p>
        </p:txBody>
      </p:sp>
    </p:spTree>
    <p:extLst>
      <p:ext uri="{BB962C8B-B14F-4D97-AF65-F5344CB8AC3E}">
        <p14:creationId xmlns:p14="http://schemas.microsoft.com/office/powerpoint/2010/main" val="36897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F5EC7-BDCB-8786-7875-7409FD20AD02}"/>
              </a:ext>
            </a:extLst>
          </p:cNvPr>
          <p:cNvSpPr>
            <a:spLocks noGrp="1"/>
          </p:cNvSpPr>
          <p:nvPr>
            <p:ph type="title"/>
          </p:nvPr>
        </p:nvSpPr>
        <p:spPr/>
        <p:txBody>
          <a:bodyPr/>
          <a:lstStyle/>
          <a:p>
            <a:r>
              <a:rPr lang="en-GB" dirty="0"/>
              <a:t>Long-Term Care and Climate Change</a:t>
            </a:r>
          </a:p>
        </p:txBody>
      </p:sp>
      <p:sp>
        <p:nvSpPr>
          <p:cNvPr id="6" name="Content Placeholder 5">
            <a:extLst>
              <a:ext uri="{FF2B5EF4-FFF2-40B4-BE49-F238E27FC236}">
                <a16:creationId xmlns:a16="http://schemas.microsoft.com/office/drawing/2014/main" id="{BCB19AB6-411E-7A5C-E1E6-368D51837D30}"/>
              </a:ext>
            </a:extLst>
          </p:cNvPr>
          <p:cNvSpPr>
            <a:spLocks noGrp="1"/>
          </p:cNvSpPr>
          <p:nvPr>
            <p:ph idx="1"/>
          </p:nvPr>
        </p:nvSpPr>
        <p:spPr/>
        <p:txBody>
          <a:bodyPr>
            <a:normAutofit fontScale="85000" lnSpcReduction="20000"/>
          </a:bodyPr>
          <a:lstStyle/>
          <a:p>
            <a:pPr>
              <a:lnSpc>
                <a:spcPct val="110000"/>
              </a:lnSpc>
              <a:buFontTx/>
              <a:buChar char="-"/>
            </a:pPr>
            <a:r>
              <a:rPr lang="en-GB" dirty="0">
                <a:latin typeface="Roboto" panose="02000000000000000000" pitchFamily="2" charset="0"/>
                <a:ea typeface="Roboto" panose="02000000000000000000" pitchFamily="2" charset="0"/>
                <a:cs typeface="Roboto" panose="02000000000000000000" pitchFamily="2" charset="0"/>
              </a:rPr>
              <a:t>Older adults and people with chronic illnesses and disabilities face increased exposures to climate-related hazards</a:t>
            </a:r>
          </a:p>
          <a:p>
            <a:pPr>
              <a:lnSpc>
                <a:spcPct val="110000"/>
              </a:lnSpc>
              <a:buFontTx/>
              <a:buChar char="-"/>
            </a:pPr>
            <a:r>
              <a:rPr lang="en-GB" dirty="0">
                <a:latin typeface="Roboto" panose="02000000000000000000" pitchFamily="2" charset="0"/>
                <a:ea typeface="Roboto" panose="02000000000000000000" pitchFamily="2" charset="0"/>
                <a:cs typeface="Roboto" panose="02000000000000000000" pitchFamily="2" charset="0"/>
              </a:rPr>
              <a:t> Climate change intersects with other ongoing crises:</a:t>
            </a:r>
          </a:p>
          <a:p>
            <a:pPr lvl="1">
              <a:lnSpc>
                <a:spcPct val="110000"/>
              </a:lnSpc>
            </a:pPr>
            <a:r>
              <a:rPr lang="en-GB" sz="2000" dirty="0">
                <a:latin typeface="Roboto" panose="02000000000000000000" pitchFamily="2" charset="0"/>
                <a:ea typeface="Roboto" panose="02000000000000000000" pitchFamily="2" charset="0"/>
                <a:cs typeface="Roboto" panose="02000000000000000000" pitchFamily="2" charset="0"/>
              </a:rPr>
              <a:t>Rise in prevalence of multimorbidity</a:t>
            </a:r>
          </a:p>
          <a:p>
            <a:pPr lvl="1">
              <a:lnSpc>
                <a:spcPct val="110000"/>
              </a:lnSpc>
            </a:pPr>
            <a:r>
              <a:rPr lang="en-GB" sz="2000" dirty="0">
                <a:latin typeface="Roboto" panose="02000000000000000000" pitchFamily="2" charset="0"/>
                <a:ea typeface="Roboto" panose="02000000000000000000" pitchFamily="2" charset="0"/>
                <a:cs typeface="Roboto" panose="02000000000000000000" pitchFamily="2" charset="0"/>
              </a:rPr>
              <a:t>Rising social inequality</a:t>
            </a:r>
          </a:p>
          <a:p>
            <a:pPr lvl="1">
              <a:lnSpc>
                <a:spcPct val="110000"/>
              </a:lnSpc>
            </a:pPr>
            <a:r>
              <a:rPr lang="en-GB" sz="2000" dirty="0">
                <a:latin typeface="Roboto" panose="02000000000000000000" pitchFamily="2" charset="0"/>
                <a:ea typeface="Roboto" panose="02000000000000000000" pitchFamily="2" charset="0"/>
                <a:cs typeface="Roboto" panose="02000000000000000000" pitchFamily="2" charset="0"/>
              </a:rPr>
              <a:t>Chronic underinvestment in care systems</a:t>
            </a:r>
          </a:p>
          <a:p>
            <a:endParaRPr lang="en-GB" dirty="0"/>
          </a:p>
        </p:txBody>
      </p:sp>
    </p:spTree>
    <p:extLst>
      <p:ext uri="{BB962C8B-B14F-4D97-AF65-F5344CB8AC3E}">
        <p14:creationId xmlns:p14="http://schemas.microsoft.com/office/powerpoint/2010/main" val="90312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14D8-6F10-DA49-44F3-C948F7DB38F0}"/>
              </a:ext>
            </a:extLst>
          </p:cNvPr>
          <p:cNvSpPr>
            <a:spLocks noGrp="1"/>
          </p:cNvSpPr>
          <p:nvPr>
            <p:ph type="title"/>
          </p:nvPr>
        </p:nvSpPr>
        <p:spPr/>
        <p:txBody>
          <a:bodyPr/>
          <a:lstStyle/>
          <a:p>
            <a:r>
              <a:rPr lang="en-GB" dirty="0"/>
              <a:t>What is Long-Term Care?</a:t>
            </a:r>
          </a:p>
        </p:txBody>
      </p:sp>
      <p:sp>
        <p:nvSpPr>
          <p:cNvPr id="3" name="Content Placeholder 2">
            <a:extLst>
              <a:ext uri="{FF2B5EF4-FFF2-40B4-BE49-F238E27FC236}">
                <a16:creationId xmlns:a16="http://schemas.microsoft.com/office/drawing/2014/main" id="{EA1BFBCC-4836-D1BA-56C4-E39CAB0EFAD8}"/>
              </a:ext>
            </a:extLst>
          </p:cNvPr>
          <p:cNvSpPr>
            <a:spLocks noGrp="1"/>
          </p:cNvSpPr>
          <p:nvPr>
            <p:ph idx="1"/>
          </p:nvPr>
        </p:nvSpPr>
        <p:spPr>
          <a:xfrm>
            <a:off x="559545" y="2333096"/>
            <a:ext cx="10669712" cy="4351338"/>
          </a:xfrm>
        </p:spPr>
        <p:txBody>
          <a:bodyPr/>
          <a:lstStyle/>
          <a:p>
            <a:pPr marL="0" indent="0">
              <a:buNone/>
            </a:pPr>
            <a:r>
              <a:rPr lang="en-GB" dirty="0"/>
              <a:t>The activities carried out by others to ensure that people with, or at risk, of a significant loss of intrinsic capacity can maintain a level of functional ability consistent with their basic rights, fundamental freedoms and human dignity</a:t>
            </a:r>
          </a:p>
          <a:p>
            <a:pPr marL="0" indent="0">
              <a:buNone/>
            </a:pPr>
            <a:endParaRPr lang="en-GB" dirty="0"/>
          </a:p>
        </p:txBody>
      </p:sp>
      <p:sp>
        <p:nvSpPr>
          <p:cNvPr id="5" name="TextBox 4">
            <a:extLst>
              <a:ext uri="{FF2B5EF4-FFF2-40B4-BE49-F238E27FC236}">
                <a16:creationId xmlns:a16="http://schemas.microsoft.com/office/drawing/2014/main" id="{81D6C921-EC4C-667E-3E34-297D90EEFE44}"/>
              </a:ext>
            </a:extLst>
          </p:cNvPr>
          <p:cNvSpPr txBox="1">
            <a:spLocks noChangeArrowheads="1"/>
          </p:cNvSpPr>
          <p:nvPr/>
        </p:nvSpPr>
        <p:spPr bwMode="auto">
          <a:xfrm>
            <a:off x="5341939" y="5346701"/>
            <a:ext cx="6290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WHO (2015) </a:t>
            </a:r>
            <a:r>
              <a:rPr lang="en-US" altLang="en-US" sz="1800" i="1" dirty="0"/>
              <a:t>World Report on Ageing and Health</a:t>
            </a:r>
            <a:r>
              <a:rPr lang="en-US" altLang="en-US" sz="1800" dirty="0"/>
              <a:t>. WHO, Geneva</a:t>
            </a:r>
            <a:endParaRPr lang="en-GB" altLang="en-US" sz="1800" dirty="0"/>
          </a:p>
        </p:txBody>
      </p:sp>
      <p:pic>
        <p:nvPicPr>
          <p:cNvPr id="6" name="Picture 5">
            <a:extLst>
              <a:ext uri="{FF2B5EF4-FFF2-40B4-BE49-F238E27FC236}">
                <a16:creationId xmlns:a16="http://schemas.microsoft.com/office/drawing/2014/main" id="{287BDF1B-FFC7-505F-3BE1-9D1BE2AB2E57}"/>
              </a:ext>
            </a:extLst>
          </p:cNvPr>
          <p:cNvPicPr>
            <a:picLocks noChangeAspect="1"/>
          </p:cNvPicPr>
          <p:nvPr/>
        </p:nvPicPr>
        <p:blipFill>
          <a:blip r:embed="rId2"/>
          <a:stretch>
            <a:fillRect/>
          </a:stretch>
        </p:blipFill>
        <p:spPr>
          <a:xfrm>
            <a:off x="0" y="6218823"/>
            <a:ext cx="1911772" cy="639177"/>
          </a:xfrm>
          <a:prstGeom prst="rect">
            <a:avLst/>
          </a:prstGeom>
        </p:spPr>
      </p:pic>
    </p:spTree>
    <p:extLst>
      <p:ext uri="{BB962C8B-B14F-4D97-AF65-F5344CB8AC3E}">
        <p14:creationId xmlns:p14="http://schemas.microsoft.com/office/powerpoint/2010/main" val="59672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8EA3E-2982-10C5-A350-3B2AC9AB38C9}"/>
              </a:ext>
            </a:extLst>
          </p:cNvPr>
          <p:cNvSpPr>
            <a:spLocks noGrp="1"/>
          </p:cNvSpPr>
          <p:nvPr>
            <p:ph type="body" sz="quarter" idx="10"/>
          </p:nvPr>
        </p:nvSpPr>
        <p:spPr>
          <a:xfrm>
            <a:off x="148453" y="1584809"/>
            <a:ext cx="7815942" cy="4056320"/>
          </a:xfrm>
        </p:spPr>
        <p:txBody>
          <a:bodyPr>
            <a:normAutofit/>
          </a:bodyPr>
          <a:lstStyle/>
          <a:p>
            <a:pPr algn="ctr"/>
            <a:r>
              <a:rPr lang="en-GB" sz="4000" dirty="0"/>
              <a:t>In collaboration with</a:t>
            </a:r>
          </a:p>
        </p:txBody>
      </p:sp>
      <p:sp>
        <p:nvSpPr>
          <p:cNvPr id="3" name="Text Placeholder 2">
            <a:extLst>
              <a:ext uri="{FF2B5EF4-FFF2-40B4-BE49-F238E27FC236}">
                <a16:creationId xmlns:a16="http://schemas.microsoft.com/office/drawing/2014/main" id="{1B0DCE0F-0CD2-EDD3-7323-DF02594D9F6A}"/>
              </a:ext>
            </a:extLst>
          </p:cNvPr>
          <p:cNvSpPr>
            <a:spLocks noGrp="1"/>
          </p:cNvSpPr>
          <p:nvPr>
            <p:ph type="body" sz="quarter" idx="11"/>
          </p:nvPr>
        </p:nvSpPr>
        <p:spPr>
          <a:xfrm>
            <a:off x="541608" y="2754086"/>
            <a:ext cx="7422787" cy="3409207"/>
          </a:xfrm>
        </p:spPr>
        <p:txBody>
          <a:bodyPr>
            <a:normAutofit/>
          </a:bodyPr>
          <a:lstStyle/>
          <a:p>
            <a:pPr algn="ctr"/>
            <a:r>
              <a:rPr lang="en-GB" sz="2800" dirty="0"/>
              <a:t>Andrea Schmidt, Klara Lorenz-Dant, Liat Ayalon and David Palomera</a:t>
            </a:r>
          </a:p>
        </p:txBody>
      </p:sp>
      <p:pic>
        <p:nvPicPr>
          <p:cNvPr id="4" name="Picture 9">
            <a:extLst>
              <a:ext uri="{FF2B5EF4-FFF2-40B4-BE49-F238E27FC236}">
                <a16:creationId xmlns:a16="http://schemas.microsoft.com/office/drawing/2014/main" id="{6795F104-F496-D4E5-81D5-EB4E47C87A3E}"/>
              </a:ext>
            </a:extLst>
          </p:cNvPr>
          <p:cNvPicPr>
            <a:picLocks noChangeAspect="1"/>
          </p:cNvPicPr>
          <p:nvPr/>
        </p:nvPicPr>
        <p:blipFill>
          <a:blip r:embed="rId2"/>
          <a:stretch>
            <a:fillRect/>
          </a:stretch>
        </p:blipFill>
        <p:spPr>
          <a:xfrm>
            <a:off x="8622260" y="5791567"/>
            <a:ext cx="3189692" cy="1066433"/>
          </a:xfrm>
          <a:prstGeom prst="rect">
            <a:avLst/>
          </a:prstGeom>
        </p:spPr>
      </p:pic>
      <p:pic>
        <p:nvPicPr>
          <p:cNvPr id="1026" name="Picture 2">
            <a:extLst>
              <a:ext uri="{FF2B5EF4-FFF2-40B4-BE49-F238E27FC236}">
                <a16:creationId xmlns:a16="http://schemas.microsoft.com/office/drawing/2014/main" id="{31E5C225-2226-76ED-8EED-5083E6DCC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260" y="4594320"/>
            <a:ext cx="3028132" cy="1127843"/>
          </a:xfrm>
          <a:prstGeom prst="rect">
            <a:avLst/>
          </a:prstGeom>
          <a:noFill/>
          <a:extLst>
            <a:ext uri="{909E8E84-426E-40DD-AFC4-6F175D3DCCD1}">
              <a14:hiddenFill xmlns:a14="http://schemas.microsoft.com/office/drawing/2010/main">
                <a:solidFill>
                  <a:srgbClr val="FFFFFF"/>
                </a:solidFill>
              </a14:hiddenFill>
            </a:ext>
          </a:extLst>
        </p:spPr>
      </p:pic>
      <p:pic>
        <p:nvPicPr>
          <p:cNvPr id="6" name="Imatge 5" descr="Imatge que conté text, Font, captura de pantalla, blanc&#10;&#10;Pot ser que el contingut generat amb IA no sigui correcte.">
            <a:extLst>
              <a:ext uri="{FF2B5EF4-FFF2-40B4-BE49-F238E27FC236}">
                <a16:creationId xmlns:a16="http://schemas.microsoft.com/office/drawing/2014/main" id="{B452527A-45A9-D4DE-C0AB-CCABE5648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178" y="162127"/>
            <a:ext cx="3451602" cy="1122534"/>
          </a:xfrm>
          <a:prstGeom prst="rect">
            <a:avLst/>
          </a:prstGeom>
        </p:spPr>
      </p:pic>
      <p:pic>
        <p:nvPicPr>
          <p:cNvPr id="5" name="Grafik 3" descr="Ein Bild, das Text, Schrift, Logo, Grafiken enthält.&#10;&#10;KI-generierte Inhalte können fehlerhaft sein.">
            <a:extLst>
              <a:ext uri="{FF2B5EF4-FFF2-40B4-BE49-F238E27FC236}">
                <a16:creationId xmlns:a16="http://schemas.microsoft.com/office/drawing/2014/main" id="{2635D998-E465-4B6D-17C9-08919A3EB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7474" y="2650122"/>
            <a:ext cx="3640692" cy="962847"/>
          </a:xfrm>
          <a:prstGeom prst="rect">
            <a:avLst/>
          </a:prstGeom>
        </p:spPr>
      </p:pic>
      <p:pic>
        <p:nvPicPr>
          <p:cNvPr id="7" name="Picture 4" descr="Ein Bild, das Schrift, Text, Logo, Grafiken enthält.&#10;&#10;KI-generierte Inhalte können fehlerhaft sein.">
            <a:extLst>
              <a:ext uri="{FF2B5EF4-FFF2-40B4-BE49-F238E27FC236}">
                <a16:creationId xmlns:a16="http://schemas.microsoft.com/office/drawing/2014/main" id="{D8755A56-D9CD-143B-5182-54BF6F0CC9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2178" y="3489678"/>
            <a:ext cx="3108897" cy="1122535"/>
          </a:xfrm>
          <a:prstGeom prst="rect">
            <a:avLst/>
          </a:prstGeom>
          <a:noFill/>
          <a:extLst>
            <a:ext uri="{909E8E84-426E-40DD-AFC4-6F175D3DCCD1}">
              <a14:hiddenFill xmlns:a14="http://schemas.microsoft.com/office/drawing/2010/main">
                <a:solidFill>
                  <a:srgbClr val="FFFFFF"/>
                </a:solidFill>
              </a14:hiddenFill>
            </a:ext>
          </a:extLst>
        </p:spPr>
      </p:pic>
      <p:pic>
        <p:nvPicPr>
          <p:cNvPr id="9" name="Imatge 8" descr="Imatge que conté text, Font, logotip, Gràfics&#10;&#10;Pot ser que el contingut generat amb IA no sigui correcte.">
            <a:extLst>
              <a:ext uri="{FF2B5EF4-FFF2-40B4-BE49-F238E27FC236}">
                <a16:creationId xmlns:a16="http://schemas.microsoft.com/office/drawing/2014/main" id="{F95C33D1-19C4-9FEB-F456-65809D1752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1877" y="1389446"/>
            <a:ext cx="3108897" cy="1260676"/>
          </a:xfrm>
          <a:prstGeom prst="rect">
            <a:avLst/>
          </a:prstGeom>
        </p:spPr>
      </p:pic>
    </p:spTree>
    <p:extLst>
      <p:ext uri="{BB962C8B-B14F-4D97-AF65-F5344CB8AC3E}">
        <p14:creationId xmlns:p14="http://schemas.microsoft.com/office/powerpoint/2010/main" val="229129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a:xfrm>
            <a:off x="348343" y="136526"/>
            <a:ext cx="10515600" cy="765031"/>
          </a:xfrm>
        </p:spPr>
        <p:txBody>
          <a:bodyPr/>
          <a:lstStyle/>
          <a:p>
            <a:r>
              <a:rPr lang="en-GB" dirty="0"/>
              <a:t>We ask:</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684087" y="1719944"/>
            <a:ext cx="6369855" cy="4344004"/>
          </a:xfrm>
        </p:spPr>
        <p:txBody>
          <a:bodyPr>
            <a:normAutofit/>
          </a:bodyPr>
          <a:lstStyle/>
          <a:p>
            <a:pPr>
              <a:lnSpc>
                <a:spcPct val="110000"/>
              </a:lnSpc>
            </a:pPr>
            <a:r>
              <a:rPr lang="en-GB" dirty="0">
                <a:latin typeface="Roboto" panose="02000000000000000000" pitchFamily="2" charset="0"/>
                <a:ea typeface="Roboto" panose="02000000000000000000" pitchFamily="2" charset="0"/>
                <a:cs typeface="Roboto" panose="02000000000000000000" pitchFamily="2" charset="0"/>
              </a:rPr>
              <a:t>What are the parallels between the climate crisis and the Covid-19 pandemic?</a:t>
            </a:r>
          </a:p>
          <a:p>
            <a:pPr>
              <a:lnSpc>
                <a:spcPct val="110000"/>
              </a:lnSpc>
            </a:pPr>
            <a:r>
              <a:rPr lang="en-GB" dirty="0">
                <a:latin typeface="Roboto" panose="02000000000000000000" pitchFamily="2" charset="0"/>
                <a:ea typeface="Roboto" panose="02000000000000000000" pitchFamily="2" charset="0"/>
                <a:cs typeface="Roboto" panose="02000000000000000000" pitchFamily="2" charset="0"/>
              </a:rPr>
              <a:t>Can lessons learnt from the pandemic inform climate adaptation strategies to ensure future responses are preventative and just?</a:t>
            </a:r>
          </a:p>
          <a:p>
            <a:pPr marL="0" indent="0">
              <a:buNone/>
            </a:pPr>
            <a:endParaRPr lang="en-GB" dirty="0"/>
          </a:p>
        </p:txBody>
      </p:sp>
    </p:spTree>
    <p:extLst>
      <p:ext uri="{BB962C8B-B14F-4D97-AF65-F5344CB8AC3E}">
        <p14:creationId xmlns:p14="http://schemas.microsoft.com/office/powerpoint/2010/main" val="274769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9DA6-DAD0-11D0-271E-E8721ADD576F}"/>
              </a:ext>
            </a:extLst>
          </p:cNvPr>
          <p:cNvSpPr>
            <a:spLocks noGrp="1"/>
          </p:cNvSpPr>
          <p:nvPr>
            <p:ph type="title"/>
          </p:nvPr>
        </p:nvSpPr>
        <p:spPr/>
        <p:txBody>
          <a:bodyPr>
            <a:normAutofit fontScale="90000"/>
          </a:bodyPr>
          <a:lstStyle/>
          <a:p>
            <a:r>
              <a:rPr lang="en-GB" dirty="0"/>
              <a:t>Climate related hazards and exposure pathways relevant to people who use LTC services</a:t>
            </a:r>
          </a:p>
        </p:txBody>
      </p:sp>
      <p:sp>
        <p:nvSpPr>
          <p:cNvPr id="3" name="Content Placeholder 2">
            <a:extLst>
              <a:ext uri="{FF2B5EF4-FFF2-40B4-BE49-F238E27FC236}">
                <a16:creationId xmlns:a16="http://schemas.microsoft.com/office/drawing/2014/main" id="{8C0D81D2-A47E-8B7A-E801-5EBA3C6C82ED}"/>
              </a:ext>
            </a:extLst>
          </p:cNvPr>
          <p:cNvSpPr>
            <a:spLocks noGrp="1"/>
          </p:cNvSpPr>
          <p:nvPr>
            <p:ph idx="1"/>
          </p:nvPr>
        </p:nvSpPr>
        <p:spPr>
          <a:xfrm>
            <a:off x="684088" y="1712610"/>
            <a:ext cx="10669712" cy="4351338"/>
          </a:xfrm>
        </p:spPr>
        <p:txBody>
          <a:bodyPr>
            <a:normAutofit lnSpcReduction="10000"/>
          </a:bodyPr>
          <a:lstStyle/>
          <a:p>
            <a:r>
              <a:rPr lang="en-GB" dirty="0"/>
              <a:t>Extreme temperatures</a:t>
            </a:r>
          </a:p>
          <a:p>
            <a:r>
              <a:rPr lang="en-GB" dirty="0"/>
              <a:t>Wildfires</a:t>
            </a:r>
          </a:p>
          <a:p>
            <a:r>
              <a:rPr lang="en-GB" dirty="0"/>
              <a:t>Droughts</a:t>
            </a:r>
          </a:p>
          <a:p>
            <a:r>
              <a:rPr lang="en-GB" dirty="0"/>
              <a:t>Flooding</a:t>
            </a:r>
          </a:p>
          <a:p>
            <a:r>
              <a:rPr lang="en-GB" dirty="0"/>
              <a:t>Storms and sea level rise</a:t>
            </a:r>
          </a:p>
          <a:p>
            <a:r>
              <a:rPr lang="en-GB" dirty="0"/>
              <a:t>Air quality</a:t>
            </a:r>
          </a:p>
          <a:p>
            <a:r>
              <a:rPr lang="en-GB" dirty="0"/>
              <a:t>Climate-sensitive infectious diseases</a:t>
            </a:r>
          </a:p>
          <a:p>
            <a:r>
              <a:rPr lang="en-GB" dirty="0"/>
              <a:t>Food and water insecurities</a:t>
            </a:r>
          </a:p>
          <a:p>
            <a:r>
              <a:rPr lang="en-GB" dirty="0"/>
              <a:t>Migration and relocation</a:t>
            </a:r>
          </a:p>
        </p:txBody>
      </p:sp>
      <p:sp>
        <p:nvSpPr>
          <p:cNvPr id="6" name="TextBox 5">
            <a:extLst>
              <a:ext uri="{FF2B5EF4-FFF2-40B4-BE49-F238E27FC236}">
                <a16:creationId xmlns:a16="http://schemas.microsoft.com/office/drawing/2014/main" id="{55762BFE-E50D-99E3-CA1C-11025CDDA30F}"/>
              </a:ext>
            </a:extLst>
          </p:cNvPr>
          <p:cNvSpPr txBox="1"/>
          <p:nvPr/>
        </p:nvSpPr>
        <p:spPr>
          <a:xfrm>
            <a:off x="684088" y="6308208"/>
            <a:ext cx="6096000" cy="369332"/>
          </a:xfrm>
          <a:prstGeom prst="rect">
            <a:avLst/>
          </a:prstGeom>
          <a:noFill/>
        </p:spPr>
        <p:txBody>
          <a:bodyPr wrap="square">
            <a:spAutoFit/>
          </a:bodyPr>
          <a:lstStyle/>
          <a:p>
            <a:r>
              <a:rPr lang="en-GB" dirty="0"/>
              <a:t>Prina et al. 2024 https://jogh.org/2024/jogh-14-04101</a:t>
            </a:r>
          </a:p>
        </p:txBody>
      </p:sp>
    </p:spTree>
    <p:extLst>
      <p:ext uri="{BB962C8B-B14F-4D97-AF65-F5344CB8AC3E}">
        <p14:creationId xmlns:p14="http://schemas.microsoft.com/office/powerpoint/2010/main" val="307927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EEF8-2F7D-3900-2A8C-1830BE529104}"/>
              </a:ext>
            </a:extLst>
          </p:cNvPr>
          <p:cNvSpPr>
            <a:spLocks noGrp="1"/>
          </p:cNvSpPr>
          <p:nvPr>
            <p:ph type="title"/>
          </p:nvPr>
        </p:nvSpPr>
        <p:spPr/>
        <p:txBody>
          <a:bodyPr>
            <a:normAutofit/>
          </a:bodyPr>
          <a:lstStyle/>
          <a:p>
            <a:r>
              <a:rPr lang="en-GB" sz="4000" dirty="0"/>
              <a:t>Vulnerability</a:t>
            </a:r>
          </a:p>
        </p:txBody>
      </p:sp>
      <p:sp>
        <p:nvSpPr>
          <p:cNvPr id="5" name="Content Placeholder 4">
            <a:extLst>
              <a:ext uri="{FF2B5EF4-FFF2-40B4-BE49-F238E27FC236}">
                <a16:creationId xmlns:a16="http://schemas.microsoft.com/office/drawing/2014/main" id="{6D8AEDEE-33E0-76AB-DF39-FAA84BEE2F7F}"/>
              </a:ext>
            </a:extLst>
          </p:cNvPr>
          <p:cNvSpPr>
            <a:spLocks noGrp="1"/>
          </p:cNvSpPr>
          <p:nvPr>
            <p:ph idx="1"/>
          </p:nvPr>
        </p:nvSpPr>
        <p:spPr>
          <a:xfrm>
            <a:off x="684088" y="1712610"/>
            <a:ext cx="10669712" cy="4351338"/>
          </a:xfrm>
        </p:spPr>
        <p:txBody>
          <a:bodyPr/>
          <a:lstStyle/>
          <a:p>
            <a:r>
              <a:rPr lang="en-GB" dirty="0"/>
              <a:t>Defined as the </a:t>
            </a:r>
            <a:r>
              <a:rPr lang="en-GB" b="1" dirty="0"/>
              <a:t>susceptibility to change or harm</a:t>
            </a:r>
          </a:p>
          <a:p>
            <a:pPr lvl="1"/>
            <a:r>
              <a:rPr lang="en-GB" dirty="0"/>
              <a:t>In relation to climate change: function of exposure, sensitivity and adaptive capacity</a:t>
            </a:r>
          </a:p>
          <a:p>
            <a:pPr lvl="1"/>
            <a:r>
              <a:rPr lang="en-GB" b="1" dirty="0"/>
              <a:t>Exposure</a:t>
            </a:r>
            <a:r>
              <a:rPr lang="en-GB" dirty="0"/>
              <a:t> is a measurement of the extent, duration, or frequency of stress on a system; it is essential to understanding a population’s vulnerability to climate change</a:t>
            </a:r>
          </a:p>
          <a:p>
            <a:pPr lvl="1"/>
            <a:r>
              <a:rPr lang="en-GB" b="1" dirty="0"/>
              <a:t>Sensitivity</a:t>
            </a:r>
            <a:r>
              <a:rPr lang="en-GB" dirty="0"/>
              <a:t> is defined as the degree to which a system or species is affected, either adversely or beneficially, by climate variability or change</a:t>
            </a:r>
          </a:p>
          <a:p>
            <a:pPr lvl="1"/>
            <a:r>
              <a:rPr lang="en-GB" b="1" dirty="0"/>
              <a:t>Adaptive capacity </a:t>
            </a:r>
            <a:r>
              <a:rPr lang="en-GB" dirty="0"/>
              <a:t>is the ability of a system (or population) to cope with actual or expected stress</a:t>
            </a:r>
          </a:p>
        </p:txBody>
      </p:sp>
      <p:sp>
        <p:nvSpPr>
          <p:cNvPr id="7" name="TextBox 6">
            <a:extLst>
              <a:ext uri="{FF2B5EF4-FFF2-40B4-BE49-F238E27FC236}">
                <a16:creationId xmlns:a16="http://schemas.microsoft.com/office/drawing/2014/main" id="{7672B193-99AA-2215-8757-983482EB1E44}"/>
              </a:ext>
            </a:extLst>
          </p:cNvPr>
          <p:cNvSpPr txBox="1"/>
          <p:nvPr/>
        </p:nvSpPr>
        <p:spPr>
          <a:xfrm>
            <a:off x="2002971" y="6150429"/>
            <a:ext cx="8523515" cy="369332"/>
          </a:xfrm>
          <a:prstGeom prst="rect">
            <a:avLst/>
          </a:prstGeom>
          <a:noFill/>
        </p:spPr>
        <p:txBody>
          <a:bodyPr wrap="square" rtlCol="0">
            <a:spAutoFit/>
          </a:bodyPr>
          <a:lstStyle/>
          <a:p>
            <a:r>
              <a:rPr lang="en-GB" dirty="0" err="1"/>
              <a:t>Wollschlaeger</a:t>
            </a:r>
            <a:r>
              <a:rPr lang="en-GB" dirty="0"/>
              <a:t> et al., 2022 https://doi.org/10.1016/j.cacint.2021.100077</a:t>
            </a:r>
          </a:p>
        </p:txBody>
      </p:sp>
    </p:spTree>
    <p:extLst>
      <p:ext uri="{BB962C8B-B14F-4D97-AF65-F5344CB8AC3E}">
        <p14:creationId xmlns:p14="http://schemas.microsoft.com/office/powerpoint/2010/main" val="97275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EBA3-E651-A9D3-9DEC-C4B3A5DDF7EC}"/>
              </a:ext>
            </a:extLst>
          </p:cNvPr>
          <p:cNvSpPr>
            <a:spLocks noGrp="1"/>
          </p:cNvSpPr>
          <p:nvPr>
            <p:ph type="title"/>
          </p:nvPr>
        </p:nvSpPr>
        <p:spPr/>
        <p:txBody>
          <a:bodyPr/>
          <a:lstStyle/>
          <a:p>
            <a:r>
              <a:rPr lang="en-GB" dirty="0"/>
              <a:t>Exposure</a:t>
            </a:r>
          </a:p>
        </p:txBody>
      </p:sp>
      <p:sp>
        <p:nvSpPr>
          <p:cNvPr id="3" name="Content Placeholder 2">
            <a:extLst>
              <a:ext uri="{FF2B5EF4-FFF2-40B4-BE49-F238E27FC236}">
                <a16:creationId xmlns:a16="http://schemas.microsoft.com/office/drawing/2014/main" id="{ADD025F9-5992-F260-1AC8-14906069E513}"/>
              </a:ext>
            </a:extLst>
          </p:cNvPr>
          <p:cNvSpPr>
            <a:spLocks noGrp="1"/>
          </p:cNvSpPr>
          <p:nvPr>
            <p:ph idx="1"/>
          </p:nvPr>
        </p:nvSpPr>
        <p:spPr>
          <a:xfrm>
            <a:off x="684088" y="1712610"/>
            <a:ext cx="10669712" cy="4351338"/>
          </a:xfrm>
        </p:spPr>
        <p:txBody>
          <a:bodyPr>
            <a:normAutofit/>
          </a:bodyPr>
          <a:lstStyle/>
          <a:p>
            <a:r>
              <a:rPr lang="en-GB" dirty="0"/>
              <a:t>Built environment: quality and location of the buildings in which older people live (own homes or care facilities)</a:t>
            </a:r>
          </a:p>
          <a:p>
            <a:pPr lvl="1"/>
            <a:r>
              <a:rPr lang="en-GB" dirty="0"/>
              <a:t>Thermal properties of buildings: care needs associated with poverty, means more likely to live in poor quality housing, also outdated buildings frequently used as care homes</a:t>
            </a:r>
          </a:p>
          <a:p>
            <a:pPr lvl="1"/>
            <a:r>
              <a:rPr lang="en-GB" dirty="0"/>
              <a:t>People with disabilities more likely to live in ground floors: higher flooding risk</a:t>
            </a:r>
          </a:p>
          <a:p>
            <a:endParaRPr lang="en-GB" dirty="0"/>
          </a:p>
          <a:p>
            <a:r>
              <a:rPr lang="en-GB" dirty="0"/>
              <a:t>Personal care requires close proximity, increased exposure to infectious diseases</a:t>
            </a:r>
          </a:p>
        </p:txBody>
      </p:sp>
    </p:spTree>
    <p:extLst>
      <p:ext uri="{BB962C8B-B14F-4D97-AF65-F5344CB8AC3E}">
        <p14:creationId xmlns:p14="http://schemas.microsoft.com/office/powerpoint/2010/main" val="363232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755E-8932-4A76-4C11-02910FD26464}"/>
              </a:ext>
            </a:extLst>
          </p:cNvPr>
          <p:cNvSpPr>
            <a:spLocks noGrp="1"/>
          </p:cNvSpPr>
          <p:nvPr>
            <p:ph type="title"/>
          </p:nvPr>
        </p:nvSpPr>
        <p:spPr/>
        <p:txBody>
          <a:bodyPr/>
          <a:lstStyle/>
          <a:p>
            <a:r>
              <a:rPr lang="en-GB" dirty="0"/>
              <a:t>Sensitivity</a:t>
            </a:r>
          </a:p>
        </p:txBody>
      </p:sp>
      <p:sp>
        <p:nvSpPr>
          <p:cNvPr id="3" name="Content Placeholder 2">
            <a:extLst>
              <a:ext uri="{FF2B5EF4-FFF2-40B4-BE49-F238E27FC236}">
                <a16:creationId xmlns:a16="http://schemas.microsoft.com/office/drawing/2014/main" id="{E6AA73E4-3D85-4DE7-5F0A-A086BBA3B098}"/>
              </a:ext>
            </a:extLst>
          </p:cNvPr>
          <p:cNvSpPr>
            <a:spLocks noGrp="1"/>
          </p:cNvSpPr>
          <p:nvPr>
            <p:ph idx="1"/>
          </p:nvPr>
        </p:nvSpPr>
        <p:spPr>
          <a:xfrm>
            <a:off x="684088" y="1712610"/>
            <a:ext cx="10669712" cy="4351338"/>
          </a:xfrm>
        </p:spPr>
        <p:txBody>
          <a:bodyPr>
            <a:normAutofit/>
          </a:bodyPr>
          <a:lstStyle/>
          <a:p>
            <a:pPr>
              <a:lnSpc>
                <a:spcPct val="110000"/>
              </a:lnSpc>
            </a:pPr>
            <a:r>
              <a:rPr lang="en-GB" dirty="0">
                <a:latin typeface="Roboto" panose="02000000000000000000" pitchFamily="2" charset="0"/>
                <a:ea typeface="Roboto" panose="02000000000000000000" pitchFamily="2" charset="0"/>
                <a:cs typeface="Roboto" panose="02000000000000000000" pitchFamily="2" charset="0"/>
              </a:rPr>
              <a:t>Growing evidence showing that older adults and people with disabilities have higher sensitivity to extreme temperatures, compromised immune systems, pre-existing medical conditions, functional, cognitive impairments</a:t>
            </a:r>
          </a:p>
          <a:p>
            <a:pPr lvl="1">
              <a:lnSpc>
                <a:spcPct val="110000"/>
              </a:lnSpc>
            </a:pPr>
            <a:r>
              <a:rPr lang="en-GB" dirty="0">
                <a:latin typeface="Roboto" panose="02000000000000000000" pitchFamily="2" charset="0"/>
                <a:ea typeface="Roboto" panose="02000000000000000000" pitchFamily="2" charset="0"/>
                <a:cs typeface="Roboto" panose="02000000000000000000" pitchFamily="2" charset="0"/>
              </a:rPr>
              <a:t>E.g. Nursing Home in British Columbia: 97% of residents had chronic conditions, including some that exacerbate with increased heat (hypertension, dementia)</a:t>
            </a:r>
          </a:p>
        </p:txBody>
      </p:sp>
      <p:sp>
        <p:nvSpPr>
          <p:cNvPr id="5" name="TextBox 4">
            <a:extLst>
              <a:ext uri="{FF2B5EF4-FFF2-40B4-BE49-F238E27FC236}">
                <a16:creationId xmlns:a16="http://schemas.microsoft.com/office/drawing/2014/main" id="{2AF01AED-C221-F54A-DB02-391AE7FD075D}"/>
              </a:ext>
            </a:extLst>
          </p:cNvPr>
          <p:cNvSpPr txBox="1"/>
          <p:nvPr/>
        </p:nvSpPr>
        <p:spPr>
          <a:xfrm>
            <a:off x="2002971" y="6150429"/>
            <a:ext cx="8523515" cy="646331"/>
          </a:xfrm>
          <a:prstGeom prst="rect">
            <a:avLst/>
          </a:prstGeom>
          <a:noFill/>
        </p:spPr>
        <p:txBody>
          <a:bodyPr wrap="square" rtlCol="0">
            <a:spAutoFit/>
          </a:bodyPr>
          <a:lstStyle/>
          <a:p>
            <a:r>
              <a:rPr lang="en-GB" dirty="0" err="1"/>
              <a:t>Wollschlaeger</a:t>
            </a:r>
            <a:r>
              <a:rPr lang="en-GB" dirty="0"/>
              <a:t> et al., 2022 </a:t>
            </a:r>
            <a:r>
              <a:rPr lang="en-GB" dirty="0">
                <a:hlinkClick r:id="rId2"/>
              </a:rPr>
              <a:t>https://doi.org/10.1016/j.cacint.2021.100077</a:t>
            </a:r>
            <a:endParaRPr lang="en-GB" dirty="0"/>
          </a:p>
          <a:p>
            <a:r>
              <a:rPr lang="en-GB" dirty="0"/>
              <a:t>Prina et al., 2024 </a:t>
            </a:r>
            <a:r>
              <a:rPr lang="en-GB" dirty="0">
                <a:hlinkClick r:id="rId3"/>
              </a:rPr>
              <a:t>https://jogh.org/2024/jogh-14-04101</a:t>
            </a:r>
            <a:r>
              <a:rPr lang="en-GB" dirty="0"/>
              <a:t> </a:t>
            </a:r>
          </a:p>
        </p:txBody>
      </p:sp>
    </p:spTree>
    <p:extLst>
      <p:ext uri="{BB962C8B-B14F-4D97-AF65-F5344CB8AC3E}">
        <p14:creationId xmlns:p14="http://schemas.microsoft.com/office/powerpoint/2010/main" val="169859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FDBF-0273-2A51-7048-71ECA9DE1027}"/>
              </a:ext>
            </a:extLst>
          </p:cNvPr>
          <p:cNvSpPr>
            <a:spLocks noGrp="1"/>
          </p:cNvSpPr>
          <p:nvPr>
            <p:ph type="title"/>
          </p:nvPr>
        </p:nvSpPr>
        <p:spPr/>
        <p:txBody>
          <a:bodyPr/>
          <a:lstStyle/>
          <a:p>
            <a:r>
              <a:rPr lang="en-GB" dirty="0"/>
              <a:t>Adaptive capacity</a:t>
            </a:r>
          </a:p>
        </p:txBody>
      </p:sp>
      <p:sp>
        <p:nvSpPr>
          <p:cNvPr id="3" name="Content Placeholder 2">
            <a:extLst>
              <a:ext uri="{FF2B5EF4-FFF2-40B4-BE49-F238E27FC236}">
                <a16:creationId xmlns:a16="http://schemas.microsoft.com/office/drawing/2014/main" id="{0E3390B7-153C-5D2B-D604-CECE2C34ACC3}"/>
              </a:ext>
            </a:extLst>
          </p:cNvPr>
          <p:cNvSpPr>
            <a:spLocks noGrp="1"/>
          </p:cNvSpPr>
          <p:nvPr>
            <p:ph idx="1"/>
          </p:nvPr>
        </p:nvSpPr>
        <p:spPr>
          <a:xfrm>
            <a:off x="684088" y="1712609"/>
            <a:ext cx="10669712" cy="4938561"/>
          </a:xfrm>
        </p:spPr>
        <p:txBody>
          <a:bodyPr>
            <a:normAutofit fontScale="62500" lnSpcReduction="20000"/>
          </a:bodyPr>
          <a:lstStyle/>
          <a:p>
            <a:pPr marL="0" indent="0">
              <a:spcAft>
                <a:spcPts val="600"/>
              </a:spcAft>
              <a:buNone/>
            </a:pPr>
            <a:r>
              <a:rPr lang="en-GB" sz="2600" dirty="0">
                <a:latin typeface="Roboto" panose="02000000000000000000" pitchFamily="2" charset="0"/>
                <a:ea typeface="Roboto" panose="02000000000000000000" pitchFamily="2" charset="0"/>
                <a:cs typeface="Roboto" panose="02000000000000000000" pitchFamily="2" charset="0"/>
              </a:rPr>
              <a:t>Needing care and support puts people at greater risk in extreme climate events and epidemics:</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Strongest risk factors for dying in a heat wave are being confined to a bed and living alone</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During evacuations, people living in LTC facilities are most likely to die</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Dependence on others to get out of harm’s way due to physical and cognitive impairments</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Need for physical contact for most personal care makes distancing impossible, making “distancing measures” unviable</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Ageism and ableism may de-prioritise those most vulnerable from the emergency response</a:t>
            </a:r>
          </a:p>
          <a:p>
            <a:pPr marL="0" indent="0">
              <a:spcAft>
                <a:spcPts val="600"/>
              </a:spcAft>
              <a:buNone/>
            </a:pPr>
            <a:endParaRPr lang="en-GB" sz="2600" dirty="0">
              <a:latin typeface="Roboto" panose="02000000000000000000" pitchFamily="2" charset="0"/>
              <a:ea typeface="Roboto" panose="02000000000000000000" pitchFamily="2" charset="0"/>
              <a:cs typeface="Roboto" panose="02000000000000000000" pitchFamily="2" charset="0"/>
            </a:endParaRPr>
          </a:p>
          <a:p>
            <a:pPr marL="0" indent="0">
              <a:spcAft>
                <a:spcPts val="600"/>
              </a:spcAft>
              <a:buNone/>
            </a:pPr>
            <a:r>
              <a:rPr lang="en-GB" sz="2600" i="1" dirty="0">
                <a:latin typeface="Roboto" panose="02000000000000000000" pitchFamily="2" charset="0"/>
                <a:ea typeface="Roboto" panose="02000000000000000000" pitchFamily="2" charset="0"/>
                <a:cs typeface="Roboto" panose="02000000000000000000" pitchFamily="2" charset="0"/>
              </a:rPr>
              <a:t>Valencia 2024 floods: </a:t>
            </a:r>
          </a:p>
          <a:p>
            <a:pPr>
              <a:spcAft>
                <a:spcPts val="600"/>
              </a:spcAft>
            </a:pPr>
            <a:r>
              <a:rPr lang="en-GB" sz="2600" b="1" dirty="0">
                <a:latin typeface="Roboto" panose="02000000000000000000" pitchFamily="2" charset="0"/>
                <a:ea typeface="Roboto" panose="02000000000000000000" pitchFamily="2" charset="0"/>
                <a:cs typeface="Roboto" panose="02000000000000000000" pitchFamily="2" charset="0"/>
              </a:rPr>
              <a:t>Nearly half </a:t>
            </a:r>
            <a:r>
              <a:rPr lang="en-GB" sz="2600" dirty="0">
                <a:latin typeface="Roboto" panose="02000000000000000000" pitchFamily="2" charset="0"/>
                <a:ea typeface="Roboto" panose="02000000000000000000" pitchFamily="2" charset="0"/>
                <a:cs typeface="Roboto" panose="02000000000000000000" pitchFamily="2" charset="0"/>
              </a:rPr>
              <a:t>(104 out of 216) of all the people who died were </a:t>
            </a:r>
            <a:r>
              <a:rPr lang="en-GB" sz="2600" b="1" dirty="0">
                <a:latin typeface="Roboto" panose="02000000000000000000" pitchFamily="2" charset="0"/>
                <a:ea typeface="Roboto" panose="02000000000000000000" pitchFamily="2" charset="0"/>
                <a:cs typeface="Roboto" panose="02000000000000000000" pitchFamily="2" charset="0"/>
              </a:rPr>
              <a:t>aged 70 </a:t>
            </a:r>
            <a:r>
              <a:rPr lang="en-GB" sz="2600" dirty="0">
                <a:latin typeface="Roboto" panose="02000000000000000000" pitchFamily="2" charset="0"/>
                <a:ea typeface="Roboto" panose="02000000000000000000" pitchFamily="2" charset="0"/>
                <a:cs typeface="Roboto" panose="02000000000000000000" pitchFamily="2" charset="0"/>
              </a:rPr>
              <a:t>and over (they represented </a:t>
            </a:r>
            <a:r>
              <a:rPr lang="en-GB" sz="2600" b="1" dirty="0">
                <a:latin typeface="Roboto" panose="02000000000000000000" pitchFamily="2" charset="0"/>
                <a:ea typeface="Roboto" panose="02000000000000000000" pitchFamily="2" charset="0"/>
                <a:cs typeface="Roboto" panose="02000000000000000000" pitchFamily="2" charset="0"/>
              </a:rPr>
              <a:t>15% of the population</a:t>
            </a:r>
            <a:r>
              <a:rPr lang="en-GB" sz="2600" dirty="0">
                <a:latin typeface="Roboto" panose="02000000000000000000" pitchFamily="2" charset="0"/>
                <a:ea typeface="Roboto" panose="02000000000000000000" pitchFamily="2" charset="0"/>
                <a:cs typeface="Roboto" panose="02000000000000000000" pitchFamily="2" charset="0"/>
              </a:rPr>
              <a:t>), partly attributed to older people who have mobility problems living on the ground floor </a:t>
            </a:r>
          </a:p>
          <a:p>
            <a:pPr marL="0" indent="0">
              <a:spcAft>
                <a:spcPts val="600"/>
              </a:spcAft>
              <a:buNone/>
            </a:pPr>
            <a:r>
              <a:rPr lang="en-GB" sz="2600" i="1" dirty="0">
                <a:latin typeface="Roboto" panose="02000000000000000000" pitchFamily="2" charset="0"/>
                <a:ea typeface="Roboto" panose="02000000000000000000" pitchFamily="2" charset="0"/>
                <a:cs typeface="Roboto" panose="02000000000000000000" pitchFamily="2" charset="0"/>
              </a:rPr>
              <a:t>Japan:</a:t>
            </a:r>
          </a:p>
          <a:p>
            <a:pPr>
              <a:spcAft>
                <a:spcPts val="600"/>
              </a:spcAft>
            </a:pPr>
            <a:r>
              <a:rPr lang="en-GB" sz="2600" dirty="0">
                <a:latin typeface="Roboto" panose="02000000000000000000" pitchFamily="2" charset="0"/>
                <a:ea typeface="Roboto" panose="02000000000000000000" pitchFamily="2" charset="0"/>
                <a:cs typeface="Roboto" panose="02000000000000000000" pitchFamily="2" charset="0"/>
              </a:rPr>
              <a:t>6 months after flooding, people receiving LTC at home 3 times more likely to have moved to a nursing home, compared to people with similar characteristics not affected by the flooding (</a:t>
            </a:r>
            <a:r>
              <a:rPr lang="en-GB" sz="2600" dirty="0" err="1">
                <a:latin typeface="Roboto" panose="02000000000000000000" pitchFamily="2" charset="0"/>
                <a:ea typeface="Roboto" panose="02000000000000000000" pitchFamily="2" charset="0"/>
                <a:cs typeface="Roboto" panose="02000000000000000000" pitchFamily="2" charset="0"/>
              </a:rPr>
              <a:t>Miyamori</a:t>
            </a:r>
            <a:r>
              <a:rPr lang="en-GB" sz="2600" dirty="0">
                <a:latin typeface="Roboto" panose="02000000000000000000" pitchFamily="2" charset="0"/>
                <a:ea typeface="Roboto" panose="02000000000000000000" pitchFamily="2" charset="0"/>
                <a:cs typeface="Roboto" panose="02000000000000000000" pitchFamily="2" charset="0"/>
              </a:rPr>
              <a:t> et al., 2023).</a:t>
            </a:r>
          </a:p>
          <a:p>
            <a:pPr lvl="1"/>
            <a:endParaRPr lang="en-GB" sz="2000" dirty="0">
              <a:latin typeface="Roboto" panose="02000000000000000000" pitchFamily="2" charset="0"/>
              <a:ea typeface="Roboto" panose="02000000000000000000" pitchFamily="2" charset="0"/>
              <a:cs typeface="Roboto" panose="02000000000000000000" pitchFamily="2" charset="0"/>
            </a:endParaRPr>
          </a:p>
          <a:p>
            <a:endParaRPr lang="en-GB" dirty="0"/>
          </a:p>
        </p:txBody>
      </p:sp>
    </p:spTree>
    <p:extLst>
      <p:ext uri="{BB962C8B-B14F-4D97-AF65-F5344CB8AC3E}">
        <p14:creationId xmlns:p14="http://schemas.microsoft.com/office/powerpoint/2010/main" val="202407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4F2C0-41E4-1D73-8FED-7D90379E906B}"/>
              </a:ext>
            </a:extLst>
          </p:cNvPr>
          <p:cNvSpPr>
            <a:spLocks noGrp="1"/>
          </p:cNvSpPr>
          <p:nvPr>
            <p:ph type="title"/>
          </p:nvPr>
        </p:nvSpPr>
        <p:spPr/>
        <p:txBody>
          <a:bodyPr/>
          <a:lstStyle/>
          <a:p>
            <a:r>
              <a:rPr lang="en-GB" dirty="0"/>
              <a:t>Building resilient care systems</a:t>
            </a:r>
          </a:p>
        </p:txBody>
      </p:sp>
      <p:sp>
        <p:nvSpPr>
          <p:cNvPr id="6" name="Content Placeholder 5">
            <a:extLst>
              <a:ext uri="{FF2B5EF4-FFF2-40B4-BE49-F238E27FC236}">
                <a16:creationId xmlns:a16="http://schemas.microsoft.com/office/drawing/2014/main" id="{595D034A-EDB1-A9BF-052B-13718BA98D8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78394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p:txBody>
          <a:bodyPr>
            <a:normAutofit/>
          </a:bodyPr>
          <a:lstStyle/>
          <a:p>
            <a:r>
              <a:rPr lang="en-GB" dirty="0"/>
              <a:t>Care services need to be resilient in crisis</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684088" y="1712610"/>
            <a:ext cx="10669712" cy="4351338"/>
          </a:xfrm>
        </p:spPr>
        <p:txBody>
          <a:bodyPr>
            <a:normAutofit/>
          </a:bodyPr>
          <a:lstStyle/>
          <a:p>
            <a:pPr marL="0" indent="0">
              <a:buNone/>
            </a:pPr>
            <a:r>
              <a:rPr lang="en-GB" sz="2000" dirty="0">
                <a:latin typeface="Roboto" panose="02000000000000000000" pitchFamily="2" charset="0"/>
                <a:ea typeface="Roboto" panose="02000000000000000000" pitchFamily="2" charset="0"/>
                <a:cs typeface="Roboto" panose="02000000000000000000" pitchFamily="2" charset="0"/>
              </a:rPr>
              <a:t>Climate change highlights vulnerabilities within LTC systems in the face of extreme weather events:</a:t>
            </a:r>
          </a:p>
          <a:p>
            <a:r>
              <a:rPr lang="en-GB" sz="2000" dirty="0">
                <a:latin typeface="Roboto" panose="02000000000000000000" pitchFamily="2" charset="0"/>
                <a:ea typeface="Roboto" panose="02000000000000000000" pitchFamily="2" charset="0"/>
                <a:cs typeface="Roboto" panose="02000000000000000000" pitchFamily="2" charset="0"/>
              </a:rPr>
              <a:t>Importance of home/community-based care to ensure safety and wellbeing of people who are socially isolated or who need care and support.</a:t>
            </a:r>
          </a:p>
          <a:p>
            <a:r>
              <a:rPr lang="en-GB" sz="2000" dirty="0">
                <a:latin typeface="Roboto" panose="02000000000000000000" pitchFamily="2" charset="0"/>
                <a:ea typeface="Roboto" panose="02000000000000000000" pitchFamily="2" charset="0"/>
                <a:cs typeface="Roboto" panose="02000000000000000000" pitchFamily="2" charset="0"/>
              </a:rPr>
              <a:t>Ensure there is enough workforce and is well-trained to respond</a:t>
            </a:r>
          </a:p>
          <a:p>
            <a:r>
              <a:rPr lang="en-GB" sz="2000" dirty="0">
                <a:latin typeface="Roboto" panose="02000000000000000000" pitchFamily="2" charset="0"/>
                <a:ea typeface="Roboto" panose="02000000000000000000" pitchFamily="2" charset="0"/>
                <a:cs typeface="Roboto" panose="02000000000000000000" pitchFamily="2" charset="0"/>
              </a:rPr>
              <a:t>Ensuring buildings are adequate in terms of quality and location (both private homes and residential care facilities) and built/retrofitted to be climate resilient and designed to facilitate quality of life</a:t>
            </a:r>
          </a:p>
          <a:p>
            <a:r>
              <a:rPr lang="en-GB" sz="2000" dirty="0">
                <a:latin typeface="Roboto" panose="02000000000000000000" pitchFamily="2" charset="0"/>
                <a:ea typeface="Roboto" panose="02000000000000000000" pitchFamily="2" charset="0"/>
                <a:cs typeface="Roboto" panose="02000000000000000000" pitchFamily="2" charset="0"/>
              </a:rPr>
              <a:t>Information systems to support real-time risk assessment and prioritisation in emergencies, need to cover formal and “informal” care systems</a:t>
            </a:r>
          </a:p>
          <a:p>
            <a:r>
              <a:rPr lang="en-GB" sz="2000" dirty="0">
                <a:latin typeface="Roboto" panose="02000000000000000000" pitchFamily="2" charset="0"/>
                <a:ea typeface="Roboto" panose="02000000000000000000" pitchFamily="2" charset="0"/>
                <a:cs typeface="Roboto" panose="02000000000000000000" pitchFamily="2" charset="0"/>
              </a:rPr>
              <a:t>Assessment of longer-term impacts of crises on people with care needs</a:t>
            </a:r>
          </a:p>
          <a:p>
            <a:endParaRPr lang="en-GB"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181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6281-E218-E454-F775-46C8B8942E33}"/>
              </a:ext>
            </a:extLst>
          </p:cNvPr>
          <p:cNvSpPr>
            <a:spLocks noGrp="1"/>
          </p:cNvSpPr>
          <p:nvPr>
            <p:ph type="title"/>
          </p:nvPr>
        </p:nvSpPr>
        <p:spPr/>
        <p:txBody>
          <a:bodyPr/>
          <a:lstStyle/>
          <a:p>
            <a:r>
              <a:rPr lang="en-GB" dirty="0"/>
              <a:t>Buildings and facilities: lessons from Covid</a:t>
            </a:r>
          </a:p>
        </p:txBody>
      </p:sp>
      <p:sp>
        <p:nvSpPr>
          <p:cNvPr id="5" name="Content Placeholder 2">
            <a:extLst>
              <a:ext uri="{FF2B5EF4-FFF2-40B4-BE49-F238E27FC236}">
                <a16:creationId xmlns:a16="http://schemas.microsoft.com/office/drawing/2014/main" id="{64100392-C936-CE48-A757-BBD10E8469FA}"/>
              </a:ext>
            </a:extLst>
          </p:cNvPr>
          <p:cNvSpPr>
            <a:spLocks noGrp="1"/>
          </p:cNvSpPr>
          <p:nvPr>
            <p:ph idx="1"/>
          </p:nvPr>
        </p:nvSpPr>
        <p:spPr>
          <a:xfrm>
            <a:off x="684213" y="1712913"/>
            <a:ext cx="10669587" cy="4351337"/>
          </a:xfrm>
        </p:spPr>
        <p:txBody>
          <a:bodyPr>
            <a:normAutofit fontScale="62500" lnSpcReduction="20000"/>
          </a:bodyPr>
          <a:lstStyle/>
          <a:p>
            <a:pPr marL="0" indent="0">
              <a:buNone/>
            </a:pPr>
            <a:r>
              <a:rPr lang="en-GB" b="1" i="1" dirty="0">
                <a:solidFill>
                  <a:srgbClr val="002060"/>
                </a:solidFill>
                <a:latin typeface="+mj-lt"/>
              </a:rPr>
              <a:t>Regulatory measures and investment can bring about high standards in social care facilities. This can promote choice and wellbeing and strengthen resilience to infectious outbreaks. </a:t>
            </a:r>
          </a:p>
          <a:p>
            <a:pPr marL="0" indent="0">
              <a:buNone/>
            </a:pPr>
            <a:r>
              <a:rPr lang="en-GB" dirty="0">
                <a:solidFill>
                  <a:srgbClr val="002060"/>
                </a:solidFill>
                <a:latin typeface="+mj-lt"/>
              </a:rPr>
              <a:t>Examples:</a:t>
            </a:r>
          </a:p>
          <a:p>
            <a:pPr marL="0" indent="0">
              <a:buNone/>
            </a:pPr>
            <a:r>
              <a:rPr lang="en-GB" b="1" dirty="0">
                <a:solidFill>
                  <a:srgbClr val="002060"/>
                </a:solidFill>
                <a:latin typeface="+mj-lt"/>
              </a:rPr>
              <a:t>Denmark</a:t>
            </a:r>
            <a:r>
              <a:rPr lang="en-GB" dirty="0">
                <a:solidFill>
                  <a:srgbClr val="002060"/>
                </a:solidFill>
                <a:latin typeface="+mj-lt"/>
              </a:rPr>
              <a:t>: since 1984 it is illegal to construct multiple bed care homes. All new build care homes are private rooms with personal space (bathroom, kitchenette, living space, often also outdoor space). People who live there pay rent and the care system pays for the care services and those who want to live with their spouse must be given accommodation suitable for two people.</a:t>
            </a:r>
          </a:p>
          <a:p>
            <a:pPr marL="0" indent="0">
              <a:buNone/>
            </a:pPr>
            <a:r>
              <a:rPr lang="en-GB" dirty="0">
                <a:solidFill>
                  <a:srgbClr val="002060"/>
                </a:solidFill>
                <a:latin typeface="+mj-lt"/>
              </a:rPr>
              <a:t>During the pandemic this care home design facilitated the implementation of IPC measures, e.g. easier to implement isolation and </a:t>
            </a:r>
            <a:r>
              <a:rPr lang="en-GB" dirty="0" err="1">
                <a:solidFill>
                  <a:srgbClr val="002060"/>
                </a:solidFill>
                <a:latin typeface="+mj-lt"/>
              </a:rPr>
              <a:t>cohorting</a:t>
            </a:r>
            <a:r>
              <a:rPr lang="en-GB" dirty="0">
                <a:solidFill>
                  <a:srgbClr val="002060"/>
                </a:solidFill>
                <a:latin typeface="+mj-lt"/>
              </a:rPr>
              <a:t> (particularly where there was an outdoor entrance), and to maintain family contacts.</a:t>
            </a:r>
          </a:p>
          <a:p>
            <a:pPr marL="0" indent="0">
              <a:buNone/>
            </a:pPr>
            <a:endParaRPr lang="en-GB" dirty="0">
              <a:solidFill>
                <a:srgbClr val="002060"/>
              </a:solidFill>
              <a:latin typeface="+mj-lt"/>
            </a:endParaRPr>
          </a:p>
          <a:p>
            <a:pPr marL="0" indent="0">
              <a:buNone/>
            </a:pPr>
            <a:r>
              <a:rPr lang="en-GB" b="1" dirty="0">
                <a:solidFill>
                  <a:srgbClr val="002060"/>
                </a:solidFill>
                <a:latin typeface="+mj-lt"/>
              </a:rPr>
              <a:t>Japan:</a:t>
            </a:r>
            <a:r>
              <a:rPr lang="en-GB" dirty="0">
                <a:solidFill>
                  <a:srgbClr val="002060"/>
                </a:solidFill>
                <a:latin typeface="+mj-lt"/>
              </a:rPr>
              <a:t> moving towards single use rooms with toilets and showers, and outside access (via veranda). Outside access supports emergency preparedness e.g. for earthquakes.</a:t>
            </a:r>
          </a:p>
          <a:p>
            <a:pPr marL="0" indent="0">
              <a:buNone/>
            </a:pPr>
            <a:endParaRPr lang="en-GB" dirty="0">
              <a:solidFill>
                <a:srgbClr val="002060"/>
              </a:solidFill>
              <a:latin typeface="+mj-lt"/>
            </a:endParaRPr>
          </a:p>
          <a:p>
            <a:pPr marL="0" indent="0">
              <a:buNone/>
            </a:pPr>
            <a:r>
              <a:rPr lang="en-GB" b="1" dirty="0">
                <a:solidFill>
                  <a:srgbClr val="002060"/>
                </a:solidFill>
                <a:latin typeface="+mj-lt"/>
              </a:rPr>
              <a:t>French reforms </a:t>
            </a:r>
            <a:r>
              <a:rPr lang="en-GB" dirty="0">
                <a:solidFill>
                  <a:srgbClr val="002060"/>
                </a:solidFill>
                <a:latin typeface="+mj-lt"/>
              </a:rPr>
              <a:t>introduced in Summer 2020 included €1.5 billion euros over 4 years to transform residential and nursing home models, with an additional €125 million to improve building stock.</a:t>
            </a:r>
          </a:p>
          <a:p>
            <a:pPr marL="0" indent="0">
              <a:buNone/>
            </a:pPr>
            <a:endParaRPr lang="en-GB" dirty="0">
              <a:latin typeface="+mj-lt"/>
            </a:endParaRPr>
          </a:p>
          <a:p>
            <a:pPr marL="0" indent="0">
              <a:buNone/>
            </a:pPr>
            <a:endParaRPr lang="en-GB" dirty="0">
              <a:latin typeface="+mj-lt"/>
            </a:endParaRPr>
          </a:p>
        </p:txBody>
      </p:sp>
      <p:sp>
        <p:nvSpPr>
          <p:cNvPr id="6" name="TextBox 5">
            <a:extLst>
              <a:ext uri="{FF2B5EF4-FFF2-40B4-BE49-F238E27FC236}">
                <a16:creationId xmlns:a16="http://schemas.microsoft.com/office/drawing/2014/main" id="{39D962B4-1471-BA6D-5307-1E1BC4EF4109}"/>
              </a:ext>
            </a:extLst>
          </p:cNvPr>
          <p:cNvSpPr txBox="1"/>
          <p:nvPr/>
        </p:nvSpPr>
        <p:spPr>
          <a:xfrm>
            <a:off x="684213" y="6064250"/>
            <a:ext cx="10560730" cy="577081"/>
          </a:xfrm>
          <a:prstGeom prst="rect">
            <a:avLst/>
          </a:prstGeom>
          <a:noFill/>
        </p:spPr>
        <p:txBody>
          <a:bodyPr wrap="square" rtlCol="0">
            <a:spAutoFit/>
          </a:bodyPr>
          <a:lstStyle/>
          <a:p>
            <a:r>
              <a:rPr lang="en-GB" sz="1050" dirty="0"/>
              <a:t>Curry N, Oung C, Comas-Herrera A and Marczak J (2025) </a:t>
            </a:r>
            <a:r>
              <a:rPr lang="en-GB" sz="1050" i="1" dirty="0"/>
              <a:t>Building resilience in adult social care: Learning the lessons from other countries’ experiences of Covid-19.</a:t>
            </a:r>
            <a:r>
              <a:rPr lang="en-GB" sz="1050" dirty="0"/>
              <a:t> Research summary, Nuffield Trust and LSE Care Policy and Evaluation Centre. </a:t>
            </a:r>
            <a:r>
              <a:rPr lang="en-GB" sz="1050" dirty="0">
                <a:hlinkClick r:id="rId2"/>
              </a:rPr>
              <a:t>https://www.nuffieldtrust.org.uk/research/building-resilience-in-adult-social-care-learning-the-lessons-from-other-countries-experiences-of-covid-19</a:t>
            </a:r>
            <a:r>
              <a:rPr lang="en-GB" sz="1050" dirty="0"/>
              <a:t> </a:t>
            </a:r>
          </a:p>
        </p:txBody>
      </p:sp>
      <p:pic>
        <p:nvPicPr>
          <p:cNvPr id="7" name="Picture 6">
            <a:extLst>
              <a:ext uri="{FF2B5EF4-FFF2-40B4-BE49-F238E27FC236}">
                <a16:creationId xmlns:a16="http://schemas.microsoft.com/office/drawing/2014/main" id="{CBD7FD06-A81E-87D6-A425-C9F6A6EC7D7E}"/>
              </a:ext>
            </a:extLst>
          </p:cNvPr>
          <p:cNvPicPr>
            <a:picLocks noChangeAspect="1"/>
          </p:cNvPicPr>
          <p:nvPr/>
        </p:nvPicPr>
        <p:blipFill>
          <a:blip r:embed="rId3"/>
          <a:stretch>
            <a:fillRect/>
          </a:stretch>
        </p:blipFill>
        <p:spPr>
          <a:xfrm>
            <a:off x="259716" y="2596531"/>
            <a:ext cx="424497" cy="320840"/>
          </a:xfrm>
          <a:prstGeom prst="rect">
            <a:avLst/>
          </a:prstGeom>
        </p:spPr>
      </p:pic>
      <p:pic>
        <p:nvPicPr>
          <p:cNvPr id="8" name="Picture 7">
            <a:extLst>
              <a:ext uri="{FF2B5EF4-FFF2-40B4-BE49-F238E27FC236}">
                <a16:creationId xmlns:a16="http://schemas.microsoft.com/office/drawing/2014/main" id="{4B034B16-0D9D-9B75-ECB3-6A91FE734204}"/>
              </a:ext>
            </a:extLst>
          </p:cNvPr>
          <p:cNvPicPr>
            <a:picLocks noChangeAspect="1"/>
          </p:cNvPicPr>
          <p:nvPr/>
        </p:nvPicPr>
        <p:blipFill>
          <a:blip r:embed="rId4"/>
          <a:stretch>
            <a:fillRect/>
          </a:stretch>
        </p:blipFill>
        <p:spPr>
          <a:xfrm>
            <a:off x="202077" y="4503402"/>
            <a:ext cx="482136" cy="320839"/>
          </a:xfrm>
          <a:prstGeom prst="rect">
            <a:avLst/>
          </a:prstGeom>
        </p:spPr>
      </p:pic>
      <p:pic>
        <p:nvPicPr>
          <p:cNvPr id="9" name="Picture 8">
            <a:extLst>
              <a:ext uri="{FF2B5EF4-FFF2-40B4-BE49-F238E27FC236}">
                <a16:creationId xmlns:a16="http://schemas.microsoft.com/office/drawing/2014/main" id="{0EDABA13-069C-E294-8E06-A1CE057F4A52}"/>
              </a:ext>
            </a:extLst>
          </p:cNvPr>
          <p:cNvPicPr>
            <a:picLocks noChangeAspect="1"/>
          </p:cNvPicPr>
          <p:nvPr/>
        </p:nvPicPr>
        <p:blipFill>
          <a:blip r:embed="rId5"/>
          <a:stretch>
            <a:fillRect/>
          </a:stretch>
        </p:blipFill>
        <p:spPr>
          <a:xfrm>
            <a:off x="204985" y="5317389"/>
            <a:ext cx="479228" cy="320840"/>
          </a:xfrm>
          <a:prstGeom prst="rect">
            <a:avLst/>
          </a:prstGeom>
        </p:spPr>
      </p:pic>
    </p:spTree>
    <p:extLst>
      <p:ext uri="{BB962C8B-B14F-4D97-AF65-F5344CB8AC3E}">
        <p14:creationId xmlns:p14="http://schemas.microsoft.com/office/powerpoint/2010/main" val="274256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B505-AB4C-81A8-ADB4-5376DCF5F006}"/>
              </a:ext>
            </a:extLst>
          </p:cNvPr>
          <p:cNvSpPr>
            <a:spLocks noGrp="1"/>
          </p:cNvSpPr>
          <p:nvPr>
            <p:ph type="title"/>
          </p:nvPr>
        </p:nvSpPr>
        <p:spPr/>
        <p:txBody>
          <a:bodyPr/>
          <a:lstStyle/>
          <a:p>
            <a:r>
              <a:rPr lang="en-GB" dirty="0"/>
              <a:t>What does LTC involve in practice?</a:t>
            </a:r>
          </a:p>
        </p:txBody>
      </p:sp>
      <p:graphicFrame>
        <p:nvGraphicFramePr>
          <p:cNvPr id="38" name="Content Placeholder 2">
            <a:extLst>
              <a:ext uri="{FF2B5EF4-FFF2-40B4-BE49-F238E27FC236}">
                <a16:creationId xmlns:a16="http://schemas.microsoft.com/office/drawing/2014/main" id="{81522C4D-B693-6171-810A-EDC630E3784D}"/>
              </a:ext>
            </a:extLst>
          </p:cNvPr>
          <p:cNvGraphicFramePr>
            <a:graphicFrameLocks/>
          </p:cNvGraphicFramePr>
          <p:nvPr>
            <p:extLst>
              <p:ext uri="{D42A27DB-BD31-4B8C-83A1-F6EECF244321}">
                <p14:modId xmlns:p14="http://schemas.microsoft.com/office/powerpoint/2010/main" val="47783983"/>
              </p:ext>
            </p:extLst>
          </p:nvPr>
        </p:nvGraphicFramePr>
        <p:xfrm>
          <a:off x="965200" y="1632858"/>
          <a:ext cx="10261600" cy="4571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02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0FC1-CE3A-C509-AD87-C023BF970E3C}"/>
              </a:ext>
            </a:extLst>
          </p:cNvPr>
          <p:cNvSpPr>
            <a:spLocks noGrp="1"/>
          </p:cNvSpPr>
          <p:nvPr>
            <p:ph type="title"/>
          </p:nvPr>
        </p:nvSpPr>
        <p:spPr/>
        <p:txBody>
          <a:bodyPr/>
          <a:lstStyle/>
          <a:p>
            <a:r>
              <a:rPr lang="en-GB" dirty="0"/>
              <a:t>Buildings and facilities: developments in Japan</a:t>
            </a:r>
          </a:p>
        </p:txBody>
      </p:sp>
      <p:pic>
        <p:nvPicPr>
          <p:cNvPr id="5" name="Picture 4">
            <a:extLst>
              <a:ext uri="{FF2B5EF4-FFF2-40B4-BE49-F238E27FC236}">
                <a16:creationId xmlns:a16="http://schemas.microsoft.com/office/drawing/2014/main" id="{F41D4B76-986E-5999-36B5-D540B2CEA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50" y="2581605"/>
            <a:ext cx="5288291" cy="2948599"/>
          </a:xfrm>
          <a:prstGeom prst="rect">
            <a:avLst/>
          </a:prstGeom>
        </p:spPr>
      </p:pic>
      <p:pic>
        <p:nvPicPr>
          <p:cNvPr id="6" name="Picture 5">
            <a:extLst>
              <a:ext uri="{FF2B5EF4-FFF2-40B4-BE49-F238E27FC236}">
                <a16:creationId xmlns:a16="http://schemas.microsoft.com/office/drawing/2014/main" id="{2D893FA1-FBAC-0AA2-511C-F0C5473FF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81605"/>
            <a:ext cx="5781854" cy="2998081"/>
          </a:xfrm>
          <a:prstGeom prst="rect">
            <a:avLst/>
          </a:prstGeom>
        </p:spPr>
      </p:pic>
    </p:spTree>
    <p:extLst>
      <p:ext uri="{BB962C8B-B14F-4D97-AF65-F5344CB8AC3E}">
        <p14:creationId xmlns:p14="http://schemas.microsoft.com/office/powerpoint/2010/main" val="98339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9078-7711-5439-FB9E-C956AFC5FE43}"/>
              </a:ext>
            </a:extLst>
          </p:cNvPr>
          <p:cNvSpPr>
            <a:spLocks noGrp="1"/>
          </p:cNvSpPr>
          <p:nvPr>
            <p:ph type="title"/>
          </p:nvPr>
        </p:nvSpPr>
        <p:spPr>
          <a:xfrm>
            <a:off x="531812" y="2453212"/>
            <a:ext cx="10515600" cy="765031"/>
          </a:xfrm>
        </p:spPr>
        <p:txBody>
          <a:bodyPr>
            <a:normAutofit/>
          </a:bodyPr>
          <a:lstStyle/>
          <a:p>
            <a:r>
              <a:rPr lang="es-ES_tradnl" dirty="0" err="1"/>
              <a:t>Conclusions</a:t>
            </a:r>
            <a:endParaRPr lang="es-ES_tradnl" dirty="0"/>
          </a:p>
        </p:txBody>
      </p:sp>
      <p:sp>
        <p:nvSpPr>
          <p:cNvPr id="4" name="Content Placeholder 2">
            <a:extLst>
              <a:ext uri="{FF2B5EF4-FFF2-40B4-BE49-F238E27FC236}">
                <a16:creationId xmlns:a16="http://schemas.microsoft.com/office/drawing/2014/main" id="{5BF36BD7-652C-42A8-0D0D-D0D2C195AA3C}"/>
              </a:ext>
            </a:extLst>
          </p:cNvPr>
          <p:cNvSpPr>
            <a:spLocks noGrp="1"/>
          </p:cNvSpPr>
          <p:nvPr>
            <p:ph idx="1"/>
          </p:nvPr>
        </p:nvSpPr>
        <p:spPr/>
        <p:txBody>
          <a:bodyPr anchor="ctr">
            <a:normAutofit/>
          </a:bodyPr>
          <a:lstStyle/>
          <a:p>
            <a:pPr marL="0" indent="0">
              <a:spcBef>
                <a:spcPts val="0"/>
              </a:spcBef>
              <a:spcAft>
                <a:spcPts val="800"/>
              </a:spcAft>
              <a:buNone/>
            </a:pPr>
            <a:endParaRPr lang="en-GB" sz="2000" dirty="0">
              <a:latin typeface="Calibri" panose="020F0502020204030204" pitchFamily="34" charset="0"/>
            </a:endParaRPr>
          </a:p>
          <a:p>
            <a:pPr marL="0" indent="0">
              <a:spcBef>
                <a:spcPts val="0"/>
              </a:spcBef>
              <a:spcAft>
                <a:spcPts val="800"/>
              </a:spcAft>
              <a:buNone/>
            </a:pPr>
            <a:endParaRPr lang="en-GB" sz="2000" dirty="0">
              <a:latin typeface="Calibri" panose="020F0502020204030204" pitchFamily="34" charset="0"/>
            </a:endParaRPr>
          </a:p>
        </p:txBody>
      </p:sp>
    </p:spTree>
    <p:extLst>
      <p:ext uri="{BB962C8B-B14F-4D97-AF65-F5344CB8AC3E}">
        <p14:creationId xmlns:p14="http://schemas.microsoft.com/office/powerpoint/2010/main" val="1990203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a:xfrm>
            <a:off x="838200" y="376012"/>
            <a:ext cx="10515600" cy="765031"/>
          </a:xfrm>
        </p:spPr>
        <p:txBody>
          <a:bodyPr/>
          <a:lstStyle/>
          <a:p>
            <a:r>
              <a:rPr lang="en-GB" dirty="0"/>
              <a:t>1. Stronger LTC systems</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760288" y="2155371"/>
            <a:ext cx="6565798" cy="4572000"/>
          </a:xfrm>
        </p:spPr>
        <p:txBody>
          <a:bodyPr>
            <a:normAutofit/>
          </a:bodyPr>
          <a:lstStyle/>
          <a:p>
            <a:pPr marL="0" indent="0">
              <a:buNone/>
            </a:pPr>
            <a:r>
              <a:rPr lang="en-GB" dirty="0">
                <a:latin typeface="Roboto" panose="02000000000000000000" pitchFamily="2" charset="0"/>
                <a:ea typeface="Roboto" panose="02000000000000000000" pitchFamily="2" charset="0"/>
                <a:cs typeface="Roboto" panose="02000000000000000000" pitchFamily="2" charset="0"/>
              </a:rPr>
              <a:t>Contrasting the impact of climate change with the learning from Covid-19 highlights importance of addressing systemic vulnerability of LTC</a:t>
            </a:r>
          </a:p>
          <a:p>
            <a:pPr marL="0" indent="0">
              <a:buNone/>
            </a:pPr>
            <a:endParaRPr lang="en-GB" dirty="0">
              <a:latin typeface="Roboto" panose="02000000000000000000" pitchFamily="2" charset="0"/>
              <a:ea typeface="Roboto" panose="02000000000000000000" pitchFamily="2" charset="0"/>
              <a:cs typeface="Roboto" panose="02000000000000000000" pitchFamily="2" charset="0"/>
            </a:endParaRPr>
          </a:p>
          <a:p>
            <a:pPr marL="0" indent="0">
              <a:buNone/>
            </a:pPr>
            <a:r>
              <a:rPr lang="en-GB" i="1" dirty="0">
                <a:latin typeface="Roboto" panose="02000000000000000000" pitchFamily="2" charset="0"/>
                <a:ea typeface="Roboto" panose="02000000000000000000" pitchFamily="2" charset="0"/>
                <a:cs typeface="Roboto" panose="02000000000000000000" pitchFamily="2" charset="0"/>
              </a:rPr>
              <a:t>Hopeful signs</a:t>
            </a:r>
            <a:r>
              <a:rPr lang="en-GB" dirty="0">
                <a:latin typeface="Roboto" panose="02000000000000000000" pitchFamily="2" charset="0"/>
                <a:ea typeface="Roboto" panose="02000000000000000000" pitchFamily="2" charset="0"/>
                <a:cs typeface="Roboto" panose="02000000000000000000" pitchFamily="2" charset="0"/>
              </a:rPr>
              <a:t>: the European Care Strategy, updated care plans in Japan, Korea, policy developments in China</a:t>
            </a:r>
          </a:p>
        </p:txBody>
      </p:sp>
    </p:spTree>
    <p:extLst>
      <p:ext uri="{BB962C8B-B14F-4D97-AF65-F5344CB8AC3E}">
        <p14:creationId xmlns:p14="http://schemas.microsoft.com/office/powerpoint/2010/main" val="296513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a:xfrm>
            <a:off x="326571" y="201840"/>
            <a:ext cx="10515600" cy="765031"/>
          </a:xfrm>
        </p:spPr>
        <p:txBody>
          <a:bodyPr/>
          <a:lstStyle/>
          <a:p>
            <a:r>
              <a:rPr lang="en-GB" dirty="0"/>
              <a:t>2. Addressing ageism and ableism</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185057" y="1719942"/>
            <a:ext cx="7609115" cy="4844143"/>
          </a:xfrm>
        </p:spPr>
        <p:txBody>
          <a:bodyPr>
            <a:normAutofit/>
          </a:bodyPr>
          <a:lstStyle/>
          <a:p>
            <a:r>
              <a:rPr lang="en-GB" dirty="0">
                <a:latin typeface="Roboto" panose="02000000000000000000" pitchFamily="2" charset="0"/>
                <a:ea typeface="Roboto" panose="02000000000000000000" pitchFamily="2" charset="0"/>
                <a:cs typeface="Roboto" panose="02000000000000000000" pitchFamily="2" charset="0"/>
              </a:rPr>
              <a:t>Discourses that blame older people for climate change may impact their ability to take an active role</a:t>
            </a:r>
          </a:p>
          <a:p>
            <a:pPr marL="0" indent="0">
              <a:buNone/>
            </a:pPr>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Equating people who draw on care with weakness may also exclude them from an active role in preparedness, response and recovery phases in emergencies</a:t>
            </a:r>
          </a:p>
          <a:p>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5241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a:xfrm>
            <a:off x="838200" y="365126"/>
            <a:ext cx="6041571" cy="765031"/>
          </a:xfrm>
        </p:spPr>
        <p:txBody>
          <a:bodyPr>
            <a:normAutofit fontScale="90000"/>
          </a:bodyPr>
          <a:lstStyle/>
          <a:p>
            <a:pPr algn="ctr"/>
            <a:r>
              <a:rPr lang="en-GB" dirty="0"/>
              <a:t>3. It is essential to recognise </a:t>
            </a:r>
            <a:br>
              <a:rPr lang="en-GB" dirty="0"/>
            </a:br>
            <a:r>
              <a:rPr lang="en-GB" dirty="0"/>
              <a:t>the LTC workforce</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653142" y="2275114"/>
            <a:ext cx="6814458" cy="4582886"/>
          </a:xfrm>
        </p:spPr>
        <p:txBody>
          <a:bodyPr>
            <a:normAutofit/>
          </a:bodyPr>
          <a:lstStyle/>
          <a:p>
            <a:r>
              <a:rPr lang="en-GB" sz="2400" dirty="0">
                <a:latin typeface="Roboto" panose="02000000000000000000" pitchFamily="2" charset="0"/>
                <a:ea typeface="Roboto" panose="02000000000000000000" pitchFamily="2" charset="0"/>
                <a:cs typeface="Roboto" panose="02000000000000000000" pitchFamily="2" charset="0"/>
              </a:rPr>
              <a:t>They need to play a key role in preparedness, response and recovery phase in emergencies</a:t>
            </a:r>
          </a:p>
          <a:p>
            <a:r>
              <a:rPr lang="en-GB" sz="2400" dirty="0">
                <a:latin typeface="Roboto" panose="02000000000000000000" pitchFamily="2" charset="0"/>
                <a:ea typeface="Roboto" panose="02000000000000000000" pitchFamily="2" charset="0"/>
                <a:cs typeface="Roboto" panose="02000000000000000000" pitchFamily="2" charset="0"/>
              </a:rPr>
              <a:t>They need to be identified as key workers in emergencies</a:t>
            </a:r>
          </a:p>
          <a:p>
            <a:r>
              <a:rPr lang="en-GB" sz="2400" dirty="0">
                <a:latin typeface="Roboto" panose="02000000000000000000" pitchFamily="2" charset="0"/>
                <a:ea typeface="Roboto" panose="02000000000000000000" pitchFamily="2" charset="0"/>
                <a:cs typeface="Roboto" panose="02000000000000000000" pitchFamily="2" charset="0"/>
              </a:rPr>
              <a:t>Addressing poor working conditions is essential to ensure that workforce shortages are not exacerbated in a crisis</a:t>
            </a:r>
          </a:p>
          <a:p>
            <a:endParaRPr lang="en-GB"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i="1" dirty="0">
                <a:latin typeface="Roboto" panose="02000000000000000000" pitchFamily="2" charset="0"/>
                <a:ea typeface="Roboto" panose="02000000000000000000" pitchFamily="2" charset="0"/>
                <a:cs typeface="Roboto" panose="02000000000000000000" pitchFamily="2" charset="0"/>
              </a:rPr>
              <a:t>Not so hopeful sign</a:t>
            </a:r>
            <a:r>
              <a:rPr lang="en-GB" sz="2400" dirty="0">
                <a:latin typeface="Roboto" panose="02000000000000000000" pitchFamily="2" charset="0"/>
                <a:ea typeface="Roboto" panose="02000000000000000000" pitchFamily="2" charset="0"/>
                <a:cs typeface="Roboto" panose="02000000000000000000" pitchFamily="2" charset="0"/>
              </a:rPr>
              <a:t>: almost all developed countries are experiencing severe workforce shortages</a:t>
            </a:r>
          </a:p>
        </p:txBody>
      </p:sp>
    </p:spTree>
    <p:extLst>
      <p:ext uri="{BB962C8B-B14F-4D97-AF65-F5344CB8AC3E}">
        <p14:creationId xmlns:p14="http://schemas.microsoft.com/office/powerpoint/2010/main" val="3202806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0D744D2-5122-25DE-ABFC-AA89F75C8E19}"/>
              </a:ext>
            </a:extLst>
          </p:cNvPr>
          <p:cNvSpPr>
            <a:spLocks noGrp="1"/>
          </p:cNvSpPr>
          <p:nvPr>
            <p:ph type="title"/>
          </p:nvPr>
        </p:nvSpPr>
        <p:spPr/>
        <p:txBody>
          <a:bodyPr/>
          <a:lstStyle/>
          <a:p>
            <a:r>
              <a:rPr lang="en-GB" dirty="0"/>
              <a:t>Finally,</a:t>
            </a:r>
          </a:p>
        </p:txBody>
      </p:sp>
      <p:sp>
        <p:nvSpPr>
          <p:cNvPr id="6" name="Contenidor de contingut 5">
            <a:extLst>
              <a:ext uri="{FF2B5EF4-FFF2-40B4-BE49-F238E27FC236}">
                <a16:creationId xmlns:a16="http://schemas.microsoft.com/office/drawing/2014/main" id="{903B6F03-0196-0D80-C318-08221D4E17E6}"/>
              </a:ext>
            </a:extLst>
          </p:cNvPr>
          <p:cNvSpPr>
            <a:spLocks noGrp="1"/>
          </p:cNvSpPr>
          <p:nvPr>
            <p:ph idx="1"/>
          </p:nvPr>
        </p:nvSpPr>
        <p:spPr>
          <a:xfrm>
            <a:off x="553458" y="2992967"/>
            <a:ext cx="7044769" cy="980319"/>
          </a:xfrm>
        </p:spPr>
        <p:txBody>
          <a:bodyPr>
            <a:normAutofit lnSpcReduction="10000"/>
          </a:bodyPr>
          <a:lstStyle/>
          <a:p>
            <a:pPr marL="0" indent="0">
              <a:buNone/>
            </a:pPr>
            <a:r>
              <a:rPr lang="en-GB" sz="2400" dirty="0">
                <a:latin typeface="Roboto" panose="02000000000000000000" pitchFamily="2" charset="0"/>
                <a:ea typeface="Roboto" panose="02000000000000000000" pitchFamily="2" charset="0"/>
                <a:cs typeface="Roboto" panose="02000000000000000000" pitchFamily="2" charset="0"/>
              </a:rPr>
              <a:t>In theory we had the pandemic to learn from, but have LTC systems actually internalised those lessons?</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878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61AA5-C4D8-D218-8584-2EEE17B6768F}"/>
              </a:ext>
            </a:extLst>
          </p:cNvPr>
          <p:cNvSpPr>
            <a:spLocks noGrp="1"/>
          </p:cNvSpPr>
          <p:nvPr>
            <p:ph type="title"/>
          </p:nvPr>
        </p:nvSpPr>
        <p:spPr/>
        <p:txBody>
          <a:bodyPr/>
          <a:lstStyle/>
          <a:p>
            <a:r>
              <a:rPr lang="en-GB" dirty="0"/>
              <a:t>An Invitation:</a:t>
            </a:r>
          </a:p>
        </p:txBody>
      </p:sp>
      <p:sp>
        <p:nvSpPr>
          <p:cNvPr id="5" name="Content Placeholder 4">
            <a:extLst>
              <a:ext uri="{FF2B5EF4-FFF2-40B4-BE49-F238E27FC236}">
                <a16:creationId xmlns:a16="http://schemas.microsoft.com/office/drawing/2014/main" id="{563F0663-DC41-33E7-3C9F-E9C8DB125680}"/>
              </a:ext>
            </a:extLst>
          </p:cNvPr>
          <p:cNvSpPr>
            <a:spLocks noGrp="1"/>
          </p:cNvSpPr>
          <p:nvPr>
            <p:ph idx="1"/>
          </p:nvPr>
        </p:nvSpPr>
        <p:spPr/>
        <p:txBody>
          <a:bodyPr/>
          <a:lstStyle/>
          <a:p>
            <a:pPr marL="0" indent="0">
              <a:buNone/>
            </a:pPr>
            <a:r>
              <a:rPr lang="en-GB" dirty="0"/>
              <a:t>The Global Observatory of Long-Term Care</a:t>
            </a:r>
          </a:p>
        </p:txBody>
      </p:sp>
    </p:spTree>
    <p:extLst>
      <p:ext uri="{BB962C8B-B14F-4D97-AF65-F5344CB8AC3E}">
        <p14:creationId xmlns:p14="http://schemas.microsoft.com/office/powerpoint/2010/main" val="1085922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9078-7711-5439-FB9E-C956AFC5FE43}"/>
              </a:ext>
            </a:extLst>
          </p:cNvPr>
          <p:cNvSpPr>
            <a:spLocks noGrp="1"/>
          </p:cNvSpPr>
          <p:nvPr>
            <p:ph type="title"/>
          </p:nvPr>
        </p:nvSpPr>
        <p:spPr/>
        <p:txBody>
          <a:bodyPr>
            <a:normAutofit fontScale="90000"/>
          </a:bodyPr>
          <a:lstStyle/>
          <a:p>
            <a:r>
              <a:rPr lang="es-ES_tradnl" dirty="0"/>
              <a:t>Global Observatory of Long-Term Care</a:t>
            </a:r>
            <a:br>
              <a:rPr lang="es-ES_tradnl" dirty="0"/>
            </a:br>
            <a:br>
              <a:rPr lang="es-ES_tradnl" dirty="0"/>
            </a:br>
            <a:r>
              <a:rPr lang="es-ES_tradnl" dirty="0"/>
              <a:t>www.GOLTC.org</a:t>
            </a:r>
          </a:p>
        </p:txBody>
      </p:sp>
      <p:sp>
        <p:nvSpPr>
          <p:cNvPr id="4" name="Content Placeholder 2">
            <a:extLst>
              <a:ext uri="{FF2B5EF4-FFF2-40B4-BE49-F238E27FC236}">
                <a16:creationId xmlns:a16="http://schemas.microsoft.com/office/drawing/2014/main" id="{5BF36BD7-652C-42A8-0D0D-D0D2C195AA3C}"/>
              </a:ext>
            </a:extLst>
          </p:cNvPr>
          <p:cNvSpPr>
            <a:spLocks noGrp="1"/>
          </p:cNvSpPr>
          <p:nvPr>
            <p:ph idx="1"/>
          </p:nvPr>
        </p:nvSpPr>
        <p:spPr/>
        <p:txBody>
          <a:bodyPr anchor="ctr">
            <a:normAutofit fontScale="92500" lnSpcReduction="20000"/>
          </a:bodyPr>
          <a:lstStyle/>
          <a:p>
            <a:pPr marL="0" indent="0">
              <a:spcBef>
                <a:spcPts val="0"/>
              </a:spcBef>
              <a:spcAft>
                <a:spcPts val="800"/>
              </a:spcAft>
              <a:buNone/>
            </a:pPr>
            <a:r>
              <a:rPr lang="en-GB" sz="2000" dirty="0">
                <a:effectLst/>
                <a:latin typeface="Calibri" panose="020F0502020204030204" pitchFamily="34" charset="0"/>
              </a:rPr>
              <a:t>A platform for cross-national learning to improve and strengthen care systems, part of the International Long-Term Care Policy Network. </a:t>
            </a:r>
          </a:p>
          <a:p>
            <a:pPr marL="0" indent="0">
              <a:spcBef>
                <a:spcPts val="0"/>
              </a:spcBef>
              <a:spcAft>
                <a:spcPts val="800"/>
              </a:spcAft>
              <a:buNone/>
            </a:pPr>
            <a:endParaRPr lang="en-GB" sz="2000" dirty="0">
              <a:effectLst/>
              <a:latin typeface="Calibri" panose="020F0502020204030204" pitchFamily="34" charset="0"/>
            </a:endParaRPr>
          </a:p>
          <a:p>
            <a:pPr marL="0" indent="0">
              <a:spcBef>
                <a:spcPts val="0"/>
              </a:spcBef>
              <a:spcAft>
                <a:spcPts val="800"/>
              </a:spcAft>
              <a:buNone/>
            </a:pPr>
            <a:r>
              <a:rPr lang="en-GB" sz="2000" dirty="0">
                <a:effectLst/>
                <a:latin typeface="Calibri" panose="020F0502020204030204" pitchFamily="34" charset="0"/>
              </a:rPr>
              <a:t>To identify key shared challenges and showcase how different countries and localities are addressing them, share research evidence and facilitate collaborations.</a:t>
            </a:r>
          </a:p>
          <a:p>
            <a:pPr marL="0" indent="0">
              <a:spcBef>
                <a:spcPts val="0"/>
              </a:spcBef>
              <a:spcAft>
                <a:spcPts val="800"/>
              </a:spcAft>
              <a:buNone/>
            </a:pPr>
            <a:endParaRPr lang="en-GB" sz="2000" dirty="0">
              <a:latin typeface="Calibri" panose="020F0502020204030204" pitchFamily="34" charset="0"/>
              <a:ea typeface="Calibri" panose="020F0502020204030204" pitchFamily="34" charset="0"/>
            </a:endParaRPr>
          </a:p>
          <a:p>
            <a:pPr marL="0" indent="0">
              <a:spcBef>
                <a:spcPts val="0"/>
              </a:spcBef>
              <a:spcAft>
                <a:spcPts val="800"/>
              </a:spcAft>
              <a:buNone/>
            </a:pPr>
            <a:r>
              <a:rPr lang="en-GB" sz="2000" dirty="0">
                <a:latin typeface="Calibri" panose="020F0502020204030204" pitchFamily="34" charset="0"/>
                <a:ea typeface="Calibri" panose="020F0502020204030204" pitchFamily="34" charset="0"/>
              </a:rPr>
              <a:t>For p</a:t>
            </a:r>
            <a:r>
              <a:rPr lang="en-GB" sz="2000" dirty="0">
                <a:effectLst/>
                <a:latin typeface="Calibri" panose="020F0502020204030204" pitchFamily="34" charset="0"/>
                <a:ea typeface="Calibri" panose="020F0502020204030204" pitchFamily="34" charset="0"/>
              </a:rPr>
              <a:t>olicymakers, industry, advocates, care professionals and academics.</a:t>
            </a:r>
            <a:endParaRPr lang="en-GB" sz="2000" dirty="0">
              <a:latin typeface="Calibri" panose="020F0502020204030204" pitchFamily="34" charset="0"/>
            </a:endParaRPr>
          </a:p>
          <a:p>
            <a:pPr marL="0" indent="0">
              <a:spcBef>
                <a:spcPts val="0"/>
              </a:spcBef>
              <a:spcAft>
                <a:spcPts val="800"/>
              </a:spcAft>
              <a:buNone/>
            </a:pPr>
            <a:endParaRPr lang="en-GB" sz="2000" dirty="0">
              <a:latin typeface="Calibri" panose="020F0502020204030204" pitchFamily="34" charset="0"/>
            </a:endParaRPr>
          </a:p>
          <a:p>
            <a:pPr marL="0" indent="0">
              <a:spcBef>
                <a:spcPts val="0"/>
              </a:spcBef>
              <a:spcAft>
                <a:spcPts val="800"/>
              </a:spcAft>
              <a:buNone/>
            </a:pPr>
            <a:endParaRPr lang="en-GB" sz="2000" dirty="0">
              <a:latin typeface="Calibri" panose="020F0502020204030204" pitchFamily="34" charset="0"/>
            </a:endParaRPr>
          </a:p>
        </p:txBody>
      </p:sp>
      <p:pic>
        <p:nvPicPr>
          <p:cNvPr id="5" name="Graphic 4" descr="Globe outline">
            <a:extLst>
              <a:ext uri="{FF2B5EF4-FFF2-40B4-BE49-F238E27FC236}">
                <a16:creationId xmlns:a16="http://schemas.microsoft.com/office/drawing/2014/main" id="{F7679E70-5F26-1427-658C-FB7AAB04C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6073" y="3531274"/>
            <a:ext cx="914400" cy="914400"/>
          </a:xfrm>
          <a:prstGeom prst="rect">
            <a:avLst/>
          </a:prstGeom>
        </p:spPr>
      </p:pic>
      <p:pic>
        <p:nvPicPr>
          <p:cNvPr id="6" name="Graphic 5" descr="Connections outline">
            <a:extLst>
              <a:ext uri="{FF2B5EF4-FFF2-40B4-BE49-F238E27FC236}">
                <a16:creationId xmlns:a16="http://schemas.microsoft.com/office/drawing/2014/main" id="{F6C61609-D442-276E-A51A-178EA32C1F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6073" y="5068816"/>
            <a:ext cx="914400" cy="914400"/>
          </a:xfrm>
          <a:prstGeom prst="rect">
            <a:avLst/>
          </a:prstGeom>
        </p:spPr>
      </p:pic>
    </p:spTree>
    <p:extLst>
      <p:ext uri="{BB962C8B-B14F-4D97-AF65-F5344CB8AC3E}">
        <p14:creationId xmlns:p14="http://schemas.microsoft.com/office/powerpoint/2010/main" val="350752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ED35A10-80C6-321A-216C-0E6B7C55D265}"/>
              </a:ext>
            </a:extLst>
          </p:cNvPr>
          <p:cNvSpPr>
            <a:spLocks noGrp="1"/>
          </p:cNvSpPr>
          <p:nvPr>
            <p:ph type="title"/>
          </p:nvPr>
        </p:nvSpPr>
        <p:spPr/>
        <p:txBody>
          <a:bodyPr/>
          <a:lstStyle/>
          <a:p>
            <a:endParaRPr lang="en-GB"/>
          </a:p>
        </p:txBody>
      </p:sp>
      <p:pic>
        <p:nvPicPr>
          <p:cNvPr id="5" name="Contenidor de contingut 4" descr="Imatge que conté text, Font, logotip, captura de pantalla&#10;&#10;Pot ser que el contingut generat amb IA no sigui correcte.">
            <a:extLst>
              <a:ext uri="{FF2B5EF4-FFF2-40B4-BE49-F238E27FC236}">
                <a16:creationId xmlns:a16="http://schemas.microsoft.com/office/drawing/2014/main" id="{D913C529-1B6C-8B3B-7A56-5AB5DB7F47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592" y="1"/>
            <a:ext cx="12461592" cy="7009644"/>
          </a:xfrm>
        </p:spPr>
      </p:pic>
    </p:spTree>
    <p:extLst>
      <p:ext uri="{BB962C8B-B14F-4D97-AF65-F5344CB8AC3E}">
        <p14:creationId xmlns:p14="http://schemas.microsoft.com/office/powerpoint/2010/main" val="60401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690CA01-2C56-4D2B-8455-F53102199247}"/>
              </a:ext>
            </a:extLst>
          </p:cNvPr>
          <p:cNvSpPr>
            <a:spLocks noGrp="1"/>
          </p:cNvSpPr>
          <p:nvPr>
            <p:ph type="title"/>
          </p:nvPr>
        </p:nvSpPr>
        <p:spPr/>
        <p:txBody>
          <a:bodyPr/>
          <a:lstStyle/>
          <a:p>
            <a:endParaRPr lang="en-GB"/>
          </a:p>
        </p:txBody>
      </p:sp>
      <p:sp>
        <p:nvSpPr>
          <p:cNvPr id="3" name="Contenidor de contingut 2">
            <a:extLst>
              <a:ext uri="{FF2B5EF4-FFF2-40B4-BE49-F238E27FC236}">
                <a16:creationId xmlns:a16="http://schemas.microsoft.com/office/drawing/2014/main" id="{681CAFF8-79B4-AB47-1675-5178889E4749}"/>
              </a:ext>
            </a:extLst>
          </p:cNvPr>
          <p:cNvSpPr>
            <a:spLocks noGrp="1"/>
          </p:cNvSpPr>
          <p:nvPr>
            <p:ph idx="1"/>
          </p:nvPr>
        </p:nvSpPr>
        <p:spPr/>
        <p:txBody>
          <a:bodyPr/>
          <a:lstStyle/>
          <a:p>
            <a:endParaRPr lang="en-GB"/>
          </a:p>
        </p:txBody>
      </p:sp>
      <p:pic>
        <p:nvPicPr>
          <p:cNvPr id="5" name="Imatge 4">
            <a:extLst>
              <a:ext uri="{FF2B5EF4-FFF2-40B4-BE49-F238E27FC236}">
                <a16:creationId xmlns:a16="http://schemas.microsoft.com/office/drawing/2014/main" id="{99B0C3E3-97E6-8000-1604-5E0AF5CD152F}"/>
              </a:ext>
            </a:extLst>
          </p:cNvPr>
          <p:cNvPicPr>
            <a:picLocks noChangeAspect="1"/>
          </p:cNvPicPr>
          <p:nvPr/>
        </p:nvPicPr>
        <p:blipFill>
          <a:blip r:embed="rId2"/>
          <a:stretch>
            <a:fillRect/>
          </a:stretch>
        </p:blipFill>
        <p:spPr>
          <a:xfrm>
            <a:off x="-592424" y="948917"/>
            <a:ext cx="13068623" cy="6051202"/>
          </a:xfrm>
          <a:prstGeom prst="rect">
            <a:avLst/>
          </a:prstGeom>
        </p:spPr>
      </p:pic>
      <p:sp>
        <p:nvSpPr>
          <p:cNvPr id="6" name="Rectangle 5">
            <a:extLst>
              <a:ext uri="{FF2B5EF4-FFF2-40B4-BE49-F238E27FC236}">
                <a16:creationId xmlns:a16="http://schemas.microsoft.com/office/drawing/2014/main" id="{4C2F550D-EE92-913D-5E5E-FD0B744DE677}"/>
              </a:ext>
            </a:extLst>
          </p:cNvPr>
          <p:cNvSpPr/>
          <p:nvPr/>
        </p:nvSpPr>
        <p:spPr>
          <a:xfrm rot="1691352">
            <a:off x="6302738" y="1900314"/>
            <a:ext cx="5812609" cy="2286000"/>
          </a:xfrm>
          <a:prstGeom prst="rect">
            <a:avLst/>
          </a:prstGeom>
          <a:solidFill>
            <a:srgbClr val="DF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Let’s continue the conversation!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Join at https://goltc.org/add-new-expert/</a:t>
            </a:r>
          </a:p>
        </p:txBody>
      </p:sp>
    </p:spTree>
    <p:extLst>
      <p:ext uri="{BB962C8B-B14F-4D97-AF65-F5344CB8AC3E}">
        <p14:creationId xmlns:p14="http://schemas.microsoft.com/office/powerpoint/2010/main" val="302272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Woman outline">
            <a:extLst>
              <a:ext uri="{FF2B5EF4-FFF2-40B4-BE49-F238E27FC236}">
                <a16:creationId xmlns:a16="http://schemas.microsoft.com/office/drawing/2014/main" id="{7A9B1210-BCD1-4346-8E90-6870833E05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9741" y="3912702"/>
            <a:ext cx="914400" cy="914400"/>
          </a:xfrm>
          <a:prstGeom prst="rect">
            <a:avLst/>
          </a:prstGeom>
        </p:spPr>
      </p:pic>
      <p:pic>
        <p:nvPicPr>
          <p:cNvPr id="12" name="Graphic 11" descr="Doctor female outline">
            <a:extLst>
              <a:ext uri="{FF2B5EF4-FFF2-40B4-BE49-F238E27FC236}">
                <a16:creationId xmlns:a16="http://schemas.microsoft.com/office/drawing/2014/main" id="{7C4AAAAC-174B-4D65-BFAB-1AEDC1B598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504" y="1933470"/>
            <a:ext cx="914400" cy="914400"/>
          </a:xfrm>
          <a:prstGeom prst="rect">
            <a:avLst/>
          </a:prstGeom>
        </p:spPr>
      </p:pic>
      <p:pic>
        <p:nvPicPr>
          <p:cNvPr id="16" name="Graphic 15" descr="Home1 with solid fill">
            <a:extLst>
              <a:ext uri="{FF2B5EF4-FFF2-40B4-BE49-F238E27FC236}">
                <a16:creationId xmlns:a16="http://schemas.microsoft.com/office/drawing/2014/main" id="{6C04348A-D429-4F0E-BA2F-2039A5B260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7804" y="4999053"/>
            <a:ext cx="914400" cy="914400"/>
          </a:xfrm>
          <a:prstGeom prst="rect">
            <a:avLst/>
          </a:prstGeom>
        </p:spPr>
      </p:pic>
      <p:pic>
        <p:nvPicPr>
          <p:cNvPr id="18" name="Graphic 17" descr="Polaroid Pictures outline">
            <a:extLst>
              <a:ext uri="{FF2B5EF4-FFF2-40B4-BE49-F238E27FC236}">
                <a16:creationId xmlns:a16="http://schemas.microsoft.com/office/drawing/2014/main" id="{B70AAD86-C9C9-4625-B153-1EF8B6C35B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1928" y="3301951"/>
            <a:ext cx="914400" cy="914400"/>
          </a:xfrm>
          <a:prstGeom prst="rect">
            <a:avLst/>
          </a:prstGeom>
        </p:spPr>
      </p:pic>
      <p:pic>
        <p:nvPicPr>
          <p:cNvPr id="20" name="Graphic 19" descr="Deciduous tree outline">
            <a:extLst>
              <a:ext uri="{FF2B5EF4-FFF2-40B4-BE49-F238E27FC236}">
                <a16:creationId xmlns:a16="http://schemas.microsoft.com/office/drawing/2014/main" id="{5AF1B76A-7F9B-49F7-96AE-83FF491207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4157" y="3934805"/>
            <a:ext cx="914400" cy="914400"/>
          </a:xfrm>
          <a:prstGeom prst="rect">
            <a:avLst/>
          </a:prstGeom>
        </p:spPr>
      </p:pic>
      <p:pic>
        <p:nvPicPr>
          <p:cNvPr id="24" name="Graphic 23" descr="Cheers with solid fill">
            <a:extLst>
              <a:ext uri="{FF2B5EF4-FFF2-40B4-BE49-F238E27FC236}">
                <a16:creationId xmlns:a16="http://schemas.microsoft.com/office/drawing/2014/main" id="{AAEFB85C-7C02-4498-A13D-0FAF18D09F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82587" y="5656648"/>
            <a:ext cx="914400" cy="914400"/>
          </a:xfrm>
          <a:prstGeom prst="rect">
            <a:avLst/>
          </a:prstGeom>
        </p:spPr>
      </p:pic>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DCFFBB00-8482-4BFD-AF49-3C9BA4EBB91D}"/>
                  </a:ext>
                </a:extLst>
              </p14:cNvPr>
              <p14:cNvContentPartPr/>
              <p14:nvPr/>
            </p14:nvContentPartPr>
            <p14:xfrm>
              <a:off x="9821362" y="5497027"/>
              <a:ext cx="360" cy="360"/>
            </p14:xfrm>
          </p:contentPart>
        </mc:Choice>
        <mc:Fallback xmlns="">
          <p:pic>
            <p:nvPicPr>
              <p:cNvPr id="55" name="Ink 54">
                <a:extLst>
                  <a:ext uri="{FF2B5EF4-FFF2-40B4-BE49-F238E27FC236}">
                    <a16:creationId xmlns:a16="http://schemas.microsoft.com/office/drawing/2014/main" id="{DCFFBB00-8482-4BFD-AF49-3C9BA4EBB91D}"/>
                  </a:ext>
                </a:extLst>
              </p:cNvPr>
              <p:cNvPicPr/>
              <p:nvPr/>
            </p:nvPicPr>
            <p:blipFill>
              <a:blip r:embed="rId31"/>
              <a:stretch>
                <a:fillRect/>
              </a:stretch>
            </p:blipFill>
            <p:spPr>
              <a:xfrm>
                <a:off x="9812722" y="5488387"/>
                <a:ext cx="18000" cy="18000"/>
              </a:xfrm>
              <a:prstGeom prst="rect">
                <a:avLst/>
              </a:prstGeom>
            </p:spPr>
          </p:pic>
        </mc:Fallback>
      </mc:AlternateContent>
      <p:grpSp>
        <p:nvGrpSpPr>
          <p:cNvPr id="58" name="Group 57">
            <a:extLst>
              <a:ext uri="{FF2B5EF4-FFF2-40B4-BE49-F238E27FC236}">
                <a16:creationId xmlns:a16="http://schemas.microsoft.com/office/drawing/2014/main" id="{D576473C-E310-44B2-9878-5A741D7DA482}"/>
              </a:ext>
            </a:extLst>
          </p:cNvPr>
          <p:cNvGrpSpPr/>
          <p:nvPr/>
        </p:nvGrpSpPr>
        <p:grpSpPr>
          <a:xfrm>
            <a:off x="9753322" y="5504947"/>
            <a:ext cx="360" cy="360"/>
            <a:chOff x="9753322" y="5504947"/>
            <a:chExt cx="360" cy="360"/>
          </a:xfrm>
        </p:grpSpPr>
        <mc:AlternateContent xmlns:mc="http://schemas.openxmlformats.org/markup-compatibility/2006" xmlns:p14="http://schemas.microsoft.com/office/powerpoint/2010/main">
          <mc:Choice Requires="p14">
            <p:contentPart p14:bwMode="auto" r:id="rId32">
              <p14:nvContentPartPr>
                <p14:cNvPr id="56" name="Ink 55">
                  <a:extLst>
                    <a:ext uri="{FF2B5EF4-FFF2-40B4-BE49-F238E27FC236}">
                      <a16:creationId xmlns:a16="http://schemas.microsoft.com/office/drawing/2014/main" id="{B67DA998-A059-4F33-97EC-4AEE4585685C}"/>
                    </a:ext>
                  </a:extLst>
                </p14:cNvPr>
                <p14:cNvContentPartPr/>
                <p14:nvPr/>
              </p14:nvContentPartPr>
              <p14:xfrm>
                <a:off x="9753322" y="5504947"/>
                <a:ext cx="360" cy="360"/>
              </p14:xfrm>
            </p:contentPart>
          </mc:Choice>
          <mc:Fallback xmlns="">
            <p:pic>
              <p:nvPicPr>
                <p:cNvPr id="56" name="Ink 55">
                  <a:extLst>
                    <a:ext uri="{FF2B5EF4-FFF2-40B4-BE49-F238E27FC236}">
                      <a16:creationId xmlns:a16="http://schemas.microsoft.com/office/drawing/2014/main" id="{B67DA998-A059-4F33-97EC-4AEE4585685C}"/>
                    </a:ext>
                  </a:extLst>
                </p:cNvPr>
                <p:cNvPicPr/>
                <p:nvPr/>
              </p:nvPicPr>
              <p:blipFill>
                <a:blip r:embed="rId31"/>
                <a:stretch>
                  <a:fillRect/>
                </a:stretch>
              </p:blipFill>
              <p:spPr>
                <a:xfrm>
                  <a:off x="9744322" y="5495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Ink 56">
                  <a:extLst>
                    <a:ext uri="{FF2B5EF4-FFF2-40B4-BE49-F238E27FC236}">
                      <a16:creationId xmlns:a16="http://schemas.microsoft.com/office/drawing/2014/main" id="{BD621889-7176-42DC-9FCA-34DB87354739}"/>
                    </a:ext>
                  </a:extLst>
                </p14:cNvPr>
                <p14:cNvContentPartPr/>
                <p14:nvPr/>
              </p14:nvContentPartPr>
              <p14:xfrm>
                <a:off x="9753322" y="5504947"/>
                <a:ext cx="360" cy="360"/>
              </p14:xfrm>
            </p:contentPart>
          </mc:Choice>
          <mc:Fallback xmlns="">
            <p:pic>
              <p:nvPicPr>
                <p:cNvPr id="57" name="Ink 56">
                  <a:extLst>
                    <a:ext uri="{FF2B5EF4-FFF2-40B4-BE49-F238E27FC236}">
                      <a16:creationId xmlns:a16="http://schemas.microsoft.com/office/drawing/2014/main" id="{BD621889-7176-42DC-9FCA-34DB87354739}"/>
                    </a:ext>
                  </a:extLst>
                </p:cNvPr>
                <p:cNvPicPr/>
                <p:nvPr/>
              </p:nvPicPr>
              <p:blipFill>
                <a:blip r:embed="rId31"/>
                <a:stretch>
                  <a:fillRect/>
                </a:stretch>
              </p:blipFill>
              <p:spPr>
                <a:xfrm>
                  <a:off x="9744322" y="5495947"/>
                  <a:ext cx="18000" cy="18000"/>
                </a:xfrm>
                <a:prstGeom prst="rect">
                  <a:avLst/>
                </a:prstGeom>
              </p:spPr>
            </p:pic>
          </mc:Fallback>
        </mc:AlternateContent>
      </p:grpSp>
      <p:sp>
        <p:nvSpPr>
          <p:cNvPr id="2" name="Title 1">
            <a:extLst>
              <a:ext uri="{FF2B5EF4-FFF2-40B4-BE49-F238E27FC236}">
                <a16:creationId xmlns:a16="http://schemas.microsoft.com/office/drawing/2014/main" id="{21D287AE-46E7-472B-A3F8-5BCD3BCFDA88}"/>
              </a:ext>
            </a:extLst>
          </p:cNvPr>
          <p:cNvSpPr>
            <a:spLocks noGrp="1"/>
          </p:cNvSpPr>
          <p:nvPr>
            <p:ph type="title"/>
          </p:nvPr>
        </p:nvSpPr>
        <p:spPr>
          <a:xfrm>
            <a:off x="1137152" y="365125"/>
            <a:ext cx="10744357" cy="1325563"/>
          </a:xfrm>
        </p:spPr>
        <p:txBody>
          <a:bodyPr>
            <a:noAutofit/>
          </a:bodyPr>
          <a:lstStyle/>
          <a:p>
            <a:r>
              <a:rPr lang="ca-ES" sz="3200" b="1" dirty="0">
                <a:solidFill>
                  <a:schemeClr val="tx2"/>
                </a:solidFill>
                <a:latin typeface="Roboto" panose="02000000000000000000" pitchFamily="2" charset="0"/>
                <a:ea typeface="Roboto" panose="02000000000000000000" pitchFamily="2" charset="0"/>
              </a:rPr>
              <a:t>The experience of Long-Term Care: a personal ecosystem in the local environment and complex systems</a:t>
            </a:r>
            <a:endParaRPr lang="ca-ES" sz="3200" dirty="0"/>
          </a:p>
        </p:txBody>
      </p:sp>
      <p:sp>
        <p:nvSpPr>
          <p:cNvPr id="34" name="pole tekstowe 33">
            <a:extLst>
              <a:ext uri="{FF2B5EF4-FFF2-40B4-BE49-F238E27FC236}">
                <a16:creationId xmlns:a16="http://schemas.microsoft.com/office/drawing/2014/main" id="{9C54B6D5-6561-4108-8DCB-B05DBE305489}"/>
              </a:ext>
            </a:extLst>
          </p:cNvPr>
          <p:cNvSpPr txBox="1"/>
          <p:nvPr/>
        </p:nvSpPr>
        <p:spPr>
          <a:xfrm>
            <a:off x="5165953" y="1674914"/>
            <a:ext cx="242374" cy="369332"/>
          </a:xfrm>
          <a:prstGeom prst="rect">
            <a:avLst/>
          </a:prstGeom>
          <a:noFill/>
        </p:spPr>
        <p:txBody>
          <a:bodyPr wrap="none" rtlCol="0" anchor="ctr" anchorCtr="1">
            <a:spAutoFit/>
          </a:bodyPr>
          <a:lstStyle/>
          <a:p>
            <a:pPr algn="ctr"/>
            <a:r>
              <a:rPr lang="en-GB">
                <a:solidFill>
                  <a:srgbClr val="849398"/>
                </a:solidFill>
              </a:rPr>
              <a:t>.</a:t>
            </a:r>
          </a:p>
        </p:txBody>
      </p:sp>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14" name="Ink 13">
                <a:extLst>
                  <a:ext uri="{FF2B5EF4-FFF2-40B4-BE49-F238E27FC236}">
                    <a16:creationId xmlns:a16="http://schemas.microsoft.com/office/drawing/2014/main" id="{67EF1EC3-AB44-42B2-A0FD-EFF64BAD06FE}"/>
                  </a:ext>
                </a:extLst>
              </p14:cNvPr>
              <p14:cNvContentPartPr/>
              <p14:nvPr/>
            </p14:nvContentPartPr>
            <p14:xfrm>
              <a:off x="8882208" y="1582951"/>
              <a:ext cx="360" cy="360"/>
            </p14:xfrm>
          </p:contentPart>
        </mc:Choice>
        <mc:Fallback xmlns="">
          <p:pic>
            <p:nvPicPr>
              <p:cNvPr id="14" name="Ink 13">
                <a:extLst>
                  <a:ext uri="{FF2B5EF4-FFF2-40B4-BE49-F238E27FC236}">
                    <a16:creationId xmlns:a16="http://schemas.microsoft.com/office/drawing/2014/main" id="{67EF1EC3-AB44-42B2-A0FD-EFF64BAD06FE}"/>
                  </a:ext>
                </a:extLst>
              </p:cNvPr>
              <p:cNvPicPr/>
              <p:nvPr/>
            </p:nvPicPr>
            <p:blipFill>
              <a:blip r:embed="rId35"/>
              <a:stretch>
                <a:fillRect/>
              </a:stretch>
            </p:blipFill>
            <p:spPr>
              <a:xfrm>
                <a:off x="8864208" y="1474951"/>
                <a:ext cx="36000" cy="216000"/>
              </a:xfrm>
              <a:prstGeom prst="rect">
                <a:avLst/>
              </a:prstGeom>
            </p:spPr>
          </p:pic>
        </mc:Fallback>
      </mc:AlternateContent>
      <p:grpSp>
        <p:nvGrpSpPr>
          <p:cNvPr id="19" name="Group 18">
            <a:extLst>
              <a:ext uri="{FF2B5EF4-FFF2-40B4-BE49-F238E27FC236}">
                <a16:creationId xmlns:a16="http://schemas.microsoft.com/office/drawing/2014/main" id="{E958176D-11DF-4799-A92F-1B5834EF4B40}"/>
              </a:ext>
            </a:extLst>
          </p:cNvPr>
          <p:cNvGrpSpPr/>
          <p:nvPr/>
        </p:nvGrpSpPr>
        <p:grpSpPr>
          <a:xfrm>
            <a:off x="7189128" y="2497351"/>
            <a:ext cx="10800" cy="36720"/>
            <a:chOff x="7189128" y="2497351"/>
            <a:chExt cx="10800" cy="3672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15" name="Ink 14">
                  <a:extLst>
                    <a:ext uri="{FF2B5EF4-FFF2-40B4-BE49-F238E27FC236}">
                      <a16:creationId xmlns:a16="http://schemas.microsoft.com/office/drawing/2014/main" id="{5F98482B-726E-44C2-8DA0-E2C6CE240A9A}"/>
                    </a:ext>
                  </a:extLst>
                </p14:cNvPr>
                <p14:cNvContentPartPr/>
                <p14:nvPr/>
              </p14:nvContentPartPr>
              <p14:xfrm>
                <a:off x="7199568" y="2497351"/>
                <a:ext cx="360" cy="360"/>
              </p14:xfrm>
            </p:contentPart>
          </mc:Choice>
          <mc:Fallback xmlns="">
            <p:pic>
              <p:nvPicPr>
                <p:cNvPr id="15" name="Ink 14">
                  <a:extLst>
                    <a:ext uri="{FF2B5EF4-FFF2-40B4-BE49-F238E27FC236}">
                      <a16:creationId xmlns:a16="http://schemas.microsoft.com/office/drawing/2014/main" id="{5F98482B-726E-44C2-8DA0-E2C6CE240A9A}"/>
                    </a:ext>
                  </a:extLst>
                </p:cNvPr>
                <p:cNvPicPr/>
                <p:nvPr/>
              </p:nvPicPr>
              <p:blipFill>
                <a:blip r:embed="rId37"/>
                <a:stretch>
                  <a:fillRect/>
                </a:stretch>
              </p:blipFill>
              <p:spPr>
                <a:xfrm>
                  <a:off x="7181928" y="238935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17" name="Ink 16">
                  <a:extLst>
                    <a:ext uri="{FF2B5EF4-FFF2-40B4-BE49-F238E27FC236}">
                      <a16:creationId xmlns:a16="http://schemas.microsoft.com/office/drawing/2014/main" id="{0D31FDA6-48A1-433B-B738-2B1BCF269714}"/>
                    </a:ext>
                  </a:extLst>
                </p14:cNvPr>
                <p14:cNvContentPartPr/>
                <p14:nvPr/>
              </p14:nvContentPartPr>
              <p14:xfrm>
                <a:off x="7189128" y="2533711"/>
                <a:ext cx="2520" cy="360"/>
              </p14:xfrm>
            </p:contentPart>
          </mc:Choice>
          <mc:Fallback xmlns="">
            <p:pic>
              <p:nvPicPr>
                <p:cNvPr id="17" name="Ink 16">
                  <a:extLst>
                    <a:ext uri="{FF2B5EF4-FFF2-40B4-BE49-F238E27FC236}">
                      <a16:creationId xmlns:a16="http://schemas.microsoft.com/office/drawing/2014/main" id="{0D31FDA6-48A1-433B-B738-2B1BCF269714}"/>
                    </a:ext>
                  </a:extLst>
                </p:cNvPr>
                <p:cNvPicPr/>
                <p:nvPr/>
              </p:nvPicPr>
              <p:blipFill>
                <a:blip r:embed="rId39"/>
                <a:stretch>
                  <a:fillRect/>
                </a:stretch>
              </p:blipFill>
              <p:spPr>
                <a:xfrm>
                  <a:off x="7171488" y="2426071"/>
                  <a:ext cx="38160" cy="216000"/>
                </a:xfrm>
                <a:prstGeom prst="rect">
                  <a:avLst/>
                </a:prstGeom>
              </p:spPr>
            </p:pic>
          </mc:Fallback>
        </mc:AlternateContent>
      </p:grpSp>
      <p:grpSp>
        <p:nvGrpSpPr>
          <p:cNvPr id="26" name="Group 25">
            <a:extLst>
              <a:ext uri="{FF2B5EF4-FFF2-40B4-BE49-F238E27FC236}">
                <a16:creationId xmlns:a16="http://schemas.microsoft.com/office/drawing/2014/main" id="{8E39D56B-5A30-4AD4-973B-111564FF0592}"/>
              </a:ext>
            </a:extLst>
          </p:cNvPr>
          <p:cNvGrpSpPr/>
          <p:nvPr/>
        </p:nvGrpSpPr>
        <p:grpSpPr>
          <a:xfrm>
            <a:off x="4999968" y="2220151"/>
            <a:ext cx="37080" cy="105120"/>
            <a:chOff x="4999968" y="2220151"/>
            <a:chExt cx="37080" cy="105120"/>
          </a:xfrm>
        </p:grpSpPr>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1" name="Ink 20">
                  <a:extLst>
                    <a:ext uri="{FF2B5EF4-FFF2-40B4-BE49-F238E27FC236}">
                      <a16:creationId xmlns:a16="http://schemas.microsoft.com/office/drawing/2014/main" id="{5791741C-0636-4E52-A6A1-86715F3C7C25}"/>
                    </a:ext>
                  </a:extLst>
                </p14:cNvPr>
                <p14:cNvContentPartPr/>
                <p14:nvPr/>
              </p14:nvContentPartPr>
              <p14:xfrm>
                <a:off x="5036688" y="2324911"/>
                <a:ext cx="360" cy="360"/>
              </p14:xfrm>
            </p:contentPart>
          </mc:Choice>
          <mc:Fallback xmlns="">
            <p:pic>
              <p:nvPicPr>
                <p:cNvPr id="21" name="Ink 20">
                  <a:extLst>
                    <a:ext uri="{FF2B5EF4-FFF2-40B4-BE49-F238E27FC236}">
                      <a16:creationId xmlns:a16="http://schemas.microsoft.com/office/drawing/2014/main" id="{5791741C-0636-4E52-A6A1-86715F3C7C25}"/>
                    </a:ext>
                  </a:extLst>
                </p:cNvPr>
                <p:cNvPicPr/>
                <p:nvPr/>
              </p:nvPicPr>
              <p:blipFill>
                <a:blip r:embed="rId41"/>
                <a:stretch>
                  <a:fillRect/>
                </a:stretch>
              </p:blipFill>
              <p:spPr>
                <a:xfrm>
                  <a:off x="5018688" y="221691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23" name="Ink 22">
                  <a:extLst>
                    <a:ext uri="{FF2B5EF4-FFF2-40B4-BE49-F238E27FC236}">
                      <a16:creationId xmlns:a16="http://schemas.microsoft.com/office/drawing/2014/main" id="{4E9A265B-E85E-4B84-A1E2-A1BCAFD3686B}"/>
                    </a:ext>
                  </a:extLst>
                </p14:cNvPr>
                <p14:cNvContentPartPr/>
                <p14:nvPr/>
              </p14:nvContentPartPr>
              <p14:xfrm>
                <a:off x="4999968" y="2220151"/>
                <a:ext cx="360" cy="360"/>
              </p14:xfrm>
            </p:contentPart>
          </mc:Choice>
          <mc:Fallback xmlns="">
            <p:pic>
              <p:nvPicPr>
                <p:cNvPr id="23" name="Ink 22">
                  <a:extLst>
                    <a:ext uri="{FF2B5EF4-FFF2-40B4-BE49-F238E27FC236}">
                      <a16:creationId xmlns:a16="http://schemas.microsoft.com/office/drawing/2014/main" id="{4E9A265B-E85E-4B84-A1E2-A1BCAFD3686B}"/>
                    </a:ext>
                  </a:extLst>
                </p:cNvPr>
                <p:cNvPicPr/>
                <p:nvPr/>
              </p:nvPicPr>
              <p:blipFill>
                <a:blip r:embed="rId43"/>
                <a:stretch>
                  <a:fillRect/>
                </a:stretch>
              </p:blipFill>
              <p:spPr>
                <a:xfrm>
                  <a:off x="4982328" y="2112511"/>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25" name="Ink 24">
                <a:extLst>
                  <a:ext uri="{FF2B5EF4-FFF2-40B4-BE49-F238E27FC236}">
                    <a16:creationId xmlns:a16="http://schemas.microsoft.com/office/drawing/2014/main" id="{B6A395E3-15EF-4BE5-80F4-79BC49FAF1B1}"/>
                  </a:ext>
                </a:extLst>
              </p14:cNvPr>
              <p14:cNvContentPartPr/>
              <p14:nvPr/>
            </p14:nvContentPartPr>
            <p14:xfrm>
              <a:off x="6196248" y="2000911"/>
              <a:ext cx="360" cy="360"/>
            </p14:xfrm>
          </p:contentPart>
        </mc:Choice>
        <mc:Fallback xmlns="">
          <p:pic>
            <p:nvPicPr>
              <p:cNvPr id="25" name="Ink 24">
                <a:extLst>
                  <a:ext uri="{FF2B5EF4-FFF2-40B4-BE49-F238E27FC236}">
                    <a16:creationId xmlns:a16="http://schemas.microsoft.com/office/drawing/2014/main" id="{B6A395E3-15EF-4BE5-80F4-79BC49FAF1B1}"/>
                  </a:ext>
                </a:extLst>
              </p:cNvPr>
              <p:cNvPicPr/>
              <p:nvPr/>
            </p:nvPicPr>
            <p:blipFill>
              <a:blip r:embed="rId45"/>
              <a:stretch>
                <a:fillRect/>
              </a:stretch>
            </p:blipFill>
            <p:spPr>
              <a:xfrm>
                <a:off x="6178608" y="189327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27" name="Ink 26">
                <a:extLst>
                  <a:ext uri="{FF2B5EF4-FFF2-40B4-BE49-F238E27FC236}">
                    <a16:creationId xmlns:a16="http://schemas.microsoft.com/office/drawing/2014/main" id="{7746A67B-BCA9-422C-9600-7D83F2E37601}"/>
                  </a:ext>
                </a:extLst>
              </p14:cNvPr>
              <p14:cNvContentPartPr/>
              <p14:nvPr/>
            </p14:nvContentPartPr>
            <p14:xfrm>
              <a:off x="4116888" y="1979671"/>
              <a:ext cx="360" cy="360"/>
            </p14:xfrm>
          </p:contentPart>
        </mc:Choice>
        <mc:Fallback xmlns="">
          <p:pic>
            <p:nvPicPr>
              <p:cNvPr id="27" name="Ink 26">
                <a:extLst>
                  <a:ext uri="{FF2B5EF4-FFF2-40B4-BE49-F238E27FC236}">
                    <a16:creationId xmlns:a16="http://schemas.microsoft.com/office/drawing/2014/main" id="{7746A67B-BCA9-422C-9600-7D83F2E37601}"/>
                  </a:ext>
                </a:extLst>
              </p:cNvPr>
              <p:cNvPicPr/>
              <p:nvPr/>
            </p:nvPicPr>
            <p:blipFill>
              <a:blip r:embed="rId47"/>
              <a:stretch>
                <a:fillRect/>
              </a:stretch>
            </p:blipFill>
            <p:spPr>
              <a:xfrm>
                <a:off x="4098888" y="187203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28" name="Ink 27">
                <a:extLst>
                  <a:ext uri="{FF2B5EF4-FFF2-40B4-BE49-F238E27FC236}">
                    <a16:creationId xmlns:a16="http://schemas.microsoft.com/office/drawing/2014/main" id="{19F9766A-F264-4ED8-BD20-778F550108BA}"/>
                  </a:ext>
                </a:extLst>
              </p14:cNvPr>
              <p14:cNvContentPartPr/>
              <p14:nvPr/>
            </p14:nvContentPartPr>
            <p14:xfrm>
              <a:off x="2246328" y="1201351"/>
              <a:ext cx="360" cy="360"/>
            </p14:xfrm>
          </p:contentPart>
        </mc:Choice>
        <mc:Fallback xmlns="">
          <p:pic>
            <p:nvPicPr>
              <p:cNvPr id="28" name="Ink 27">
                <a:extLst>
                  <a:ext uri="{FF2B5EF4-FFF2-40B4-BE49-F238E27FC236}">
                    <a16:creationId xmlns:a16="http://schemas.microsoft.com/office/drawing/2014/main" id="{19F9766A-F264-4ED8-BD20-778F550108BA}"/>
                  </a:ext>
                </a:extLst>
              </p:cNvPr>
              <p:cNvPicPr/>
              <p:nvPr/>
            </p:nvPicPr>
            <p:blipFill>
              <a:blip r:embed="rId49"/>
              <a:stretch>
                <a:fillRect/>
              </a:stretch>
            </p:blipFill>
            <p:spPr>
              <a:xfrm>
                <a:off x="2228328" y="109335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29" name="Ink 28">
                <a:extLst>
                  <a:ext uri="{FF2B5EF4-FFF2-40B4-BE49-F238E27FC236}">
                    <a16:creationId xmlns:a16="http://schemas.microsoft.com/office/drawing/2014/main" id="{232ED660-83E8-4F44-9FD4-9D1A673FCCBA}"/>
                  </a:ext>
                </a:extLst>
              </p14:cNvPr>
              <p14:cNvContentPartPr/>
              <p14:nvPr/>
            </p14:nvContentPartPr>
            <p14:xfrm>
              <a:off x="4336488" y="2763751"/>
              <a:ext cx="360" cy="360"/>
            </p14:xfrm>
          </p:contentPart>
        </mc:Choice>
        <mc:Fallback xmlns="">
          <p:pic>
            <p:nvPicPr>
              <p:cNvPr id="29" name="Ink 28">
                <a:extLst>
                  <a:ext uri="{FF2B5EF4-FFF2-40B4-BE49-F238E27FC236}">
                    <a16:creationId xmlns:a16="http://schemas.microsoft.com/office/drawing/2014/main" id="{232ED660-83E8-4F44-9FD4-9D1A673FCCBA}"/>
                  </a:ext>
                </a:extLst>
              </p:cNvPr>
              <p:cNvPicPr/>
              <p:nvPr/>
            </p:nvPicPr>
            <p:blipFill>
              <a:blip r:embed="rId51"/>
              <a:stretch>
                <a:fillRect/>
              </a:stretch>
            </p:blipFill>
            <p:spPr>
              <a:xfrm>
                <a:off x="4318848" y="265611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30" name="Ink 29">
                <a:extLst>
                  <a:ext uri="{FF2B5EF4-FFF2-40B4-BE49-F238E27FC236}">
                    <a16:creationId xmlns:a16="http://schemas.microsoft.com/office/drawing/2014/main" id="{9377C123-56DC-4C38-973E-58442D5F3C93}"/>
                  </a:ext>
                </a:extLst>
              </p14:cNvPr>
              <p14:cNvContentPartPr/>
              <p14:nvPr/>
            </p14:nvContentPartPr>
            <p14:xfrm>
              <a:off x="8124768" y="3301951"/>
              <a:ext cx="360" cy="360"/>
            </p14:xfrm>
          </p:contentPart>
        </mc:Choice>
        <mc:Fallback xmlns="">
          <p:pic>
            <p:nvPicPr>
              <p:cNvPr id="30" name="Ink 29">
                <a:extLst>
                  <a:ext uri="{FF2B5EF4-FFF2-40B4-BE49-F238E27FC236}">
                    <a16:creationId xmlns:a16="http://schemas.microsoft.com/office/drawing/2014/main" id="{9377C123-56DC-4C38-973E-58442D5F3C93}"/>
                  </a:ext>
                </a:extLst>
              </p:cNvPr>
              <p:cNvPicPr/>
              <p:nvPr/>
            </p:nvPicPr>
            <p:blipFill>
              <a:blip r:embed="rId53"/>
              <a:stretch>
                <a:fillRect/>
              </a:stretch>
            </p:blipFill>
            <p:spPr>
              <a:xfrm>
                <a:off x="8107128" y="319395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31" name="Ink 30">
                <a:extLst>
                  <a:ext uri="{FF2B5EF4-FFF2-40B4-BE49-F238E27FC236}">
                    <a16:creationId xmlns:a16="http://schemas.microsoft.com/office/drawing/2014/main" id="{80DECC5B-95C3-4E74-81AF-EA594AF07285}"/>
                  </a:ext>
                </a:extLst>
              </p14:cNvPr>
              <p14:cNvContentPartPr/>
              <p14:nvPr/>
            </p14:nvContentPartPr>
            <p14:xfrm>
              <a:off x="11260008" y="2695711"/>
              <a:ext cx="22320" cy="4680"/>
            </p14:xfrm>
          </p:contentPart>
        </mc:Choice>
        <mc:Fallback xmlns="">
          <p:pic>
            <p:nvPicPr>
              <p:cNvPr id="31" name="Ink 30">
                <a:extLst>
                  <a:ext uri="{FF2B5EF4-FFF2-40B4-BE49-F238E27FC236}">
                    <a16:creationId xmlns:a16="http://schemas.microsoft.com/office/drawing/2014/main" id="{80DECC5B-95C3-4E74-81AF-EA594AF07285}"/>
                  </a:ext>
                </a:extLst>
              </p:cNvPr>
              <p:cNvPicPr/>
              <p:nvPr/>
            </p:nvPicPr>
            <p:blipFill>
              <a:blip r:embed="rId55"/>
              <a:stretch>
                <a:fillRect/>
              </a:stretch>
            </p:blipFill>
            <p:spPr>
              <a:xfrm>
                <a:off x="11242008" y="2587711"/>
                <a:ext cx="57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C06F6BC5-541A-44D7-880A-1EDAFC91AF00}"/>
                  </a:ext>
                </a:extLst>
              </p14:cNvPr>
              <p14:cNvContentPartPr/>
              <p14:nvPr/>
            </p14:nvContentPartPr>
            <p14:xfrm>
              <a:off x="414512" y="-337293"/>
              <a:ext cx="360" cy="360"/>
            </p14:xfrm>
          </p:contentPart>
        </mc:Choice>
        <mc:Fallback xmlns="">
          <p:pic>
            <p:nvPicPr>
              <p:cNvPr id="38" name="Ink 37">
                <a:extLst>
                  <a:ext uri="{FF2B5EF4-FFF2-40B4-BE49-F238E27FC236}">
                    <a16:creationId xmlns:a16="http://schemas.microsoft.com/office/drawing/2014/main" id="{C06F6BC5-541A-44D7-880A-1EDAFC91AF00}"/>
                  </a:ext>
                </a:extLst>
              </p:cNvPr>
              <p:cNvPicPr/>
              <p:nvPr/>
            </p:nvPicPr>
            <p:blipFill>
              <a:blip r:embed="rId59"/>
              <a:stretch>
                <a:fillRect/>
              </a:stretch>
            </p:blipFill>
            <p:spPr>
              <a:xfrm>
                <a:off x="405872" y="-345933"/>
                <a:ext cx="18000" cy="18000"/>
              </a:xfrm>
              <a:prstGeom prst="rect">
                <a:avLst/>
              </a:prstGeom>
            </p:spPr>
          </p:pic>
        </mc:Fallback>
      </mc:AlternateContent>
      <p:sp>
        <p:nvSpPr>
          <p:cNvPr id="42" name="Rectangle: Rounded Corners 41">
            <a:extLst>
              <a:ext uri="{FF2B5EF4-FFF2-40B4-BE49-F238E27FC236}">
                <a16:creationId xmlns:a16="http://schemas.microsoft.com/office/drawing/2014/main" id="{B0D72FA1-A814-4A2B-950C-1483D0B69DFC}"/>
              </a:ext>
            </a:extLst>
          </p:cNvPr>
          <p:cNvSpPr/>
          <p:nvPr/>
        </p:nvSpPr>
        <p:spPr>
          <a:xfrm>
            <a:off x="9668709" y="1531214"/>
            <a:ext cx="2384398" cy="49098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ca-ES" sz="1600" dirty="0"/>
              <a:t>Other factors: macroeconomic situation, pension system, labour, migration, housing policies, mechanisms to guarantee the rights of people with disabilities, security and climate threats, etc.</a:t>
            </a:r>
          </a:p>
        </p:txBody>
      </p:sp>
      <p:sp>
        <p:nvSpPr>
          <p:cNvPr id="4" name="Slide Number Placeholder 3">
            <a:extLst>
              <a:ext uri="{FF2B5EF4-FFF2-40B4-BE49-F238E27FC236}">
                <a16:creationId xmlns:a16="http://schemas.microsoft.com/office/drawing/2014/main" id="{A972D244-185F-93EE-D752-7BA34B5B71BB}"/>
              </a:ext>
            </a:extLst>
          </p:cNvPr>
          <p:cNvSpPr>
            <a:spLocks noGrp="1"/>
          </p:cNvSpPr>
          <p:nvPr>
            <p:ph type="sldNum" sz="quarter" idx="12"/>
          </p:nvPr>
        </p:nvSpPr>
        <p:spPr/>
        <p:txBody>
          <a:bodyPr/>
          <a:lstStyle/>
          <a:p>
            <a:fld id="{EE2CF72F-8EBD-4059-A444-8FF8AF7AB68D}" type="slidenum">
              <a:rPr lang="en-GB" smtClean="0"/>
              <a:t>4</a:t>
            </a:fld>
            <a:endParaRPr lang="en-GB"/>
          </a:p>
        </p:txBody>
      </p:sp>
      <p:sp>
        <p:nvSpPr>
          <p:cNvPr id="5" name="Rectangle: Rounded Corners 4">
            <a:extLst>
              <a:ext uri="{FF2B5EF4-FFF2-40B4-BE49-F238E27FC236}">
                <a16:creationId xmlns:a16="http://schemas.microsoft.com/office/drawing/2014/main" id="{2BF94747-AEAF-FD1E-66A0-851023E5E126}"/>
              </a:ext>
            </a:extLst>
          </p:cNvPr>
          <p:cNvSpPr/>
          <p:nvPr/>
        </p:nvSpPr>
        <p:spPr>
          <a:xfrm>
            <a:off x="3915404" y="3046154"/>
            <a:ext cx="1689415" cy="965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400" dirty="0"/>
              <a:t>Resilience, personal situation and characteristics </a:t>
            </a:r>
            <a:endParaRPr lang="en-GB" sz="1400" dirty="0"/>
          </a:p>
        </p:txBody>
      </p:sp>
      <p:sp>
        <p:nvSpPr>
          <p:cNvPr id="6" name="Rectangle: Rounded Corners 5">
            <a:extLst>
              <a:ext uri="{FF2B5EF4-FFF2-40B4-BE49-F238E27FC236}">
                <a16:creationId xmlns:a16="http://schemas.microsoft.com/office/drawing/2014/main" id="{89EE90FE-EED3-9222-4C7F-ED8EE1C41C10}"/>
              </a:ext>
            </a:extLst>
          </p:cNvPr>
          <p:cNvSpPr/>
          <p:nvPr/>
        </p:nvSpPr>
        <p:spPr>
          <a:xfrm>
            <a:off x="7648708" y="3087103"/>
            <a:ext cx="1556908" cy="163219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Care and support from familty members: big differences in availability and impacts </a:t>
            </a:r>
            <a:endParaRPr lang="en-GB" sz="1400" dirty="0"/>
          </a:p>
        </p:txBody>
      </p:sp>
      <p:sp>
        <p:nvSpPr>
          <p:cNvPr id="8" name="Rectangle: Rounded Corners 7">
            <a:extLst>
              <a:ext uri="{FF2B5EF4-FFF2-40B4-BE49-F238E27FC236}">
                <a16:creationId xmlns:a16="http://schemas.microsoft.com/office/drawing/2014/main" id="{DFDF60F3-C890-38E2-B9CE-5B4CFB018BC1}"/>
              </a:ext>
            </a:extLst>
          </p:cNvPr>
          <p:cNvSpPr/>
          <p:nvPr/>
        </p:nvSpPr>
        <p:spPr>
          <a:xfrm>
            <a:off x="781866" y="3733526"/>
            <a:ext cx="1738459" cy="965649"/>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t>Quality, accesibility and friendliness of the environment </a:t>
            </a:r>
            <a:endParaRPr lang="en-GB" sz="1400" dirty="0"/>
          </a:p>
        </p:txBody>
      </p:sp>
      <p:sp>
        <p:nvSpPr>
          <p:cNvPr id="9" name="Rectangle: Rounded Corners 8">
            <a:extLst>
              <a:ext uri="{FF2B5EF4-FFF2-40B4-BE49-F238E27FC236}">
                <a16:creationId xmlns:a16="http://schemas.microsoft.com/office/drawing/2014/main" id="{0DF9BA93-B372-2DB5-8230-48CFDFBBB716}"/>
              </a:ext>
            </a:extLst>
          </p:cNvPr>
          <p:cNvSpPr/>
          <p:nvPr/>
        </p:nvSpPr>
        <p:spPr>
          <a:xfrm>
            <a:off x="2461969" y="5436224"/>
            <a:ext cx="1565843"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Community, volunteers </a:t>
            </a:r>
          </a:p>
        </p:txBody>
      </p:sp>
      <p:sp>
        <p:nvSpPr>
          <p:cNvPr id="10" name="Rectangle: Rounded Corners 9">
            <a:extLst>
              <a:ext uri="{FF2B5EF4-FFF2-40B4-BE49-F238E27FC236}">
                <a16:creationId xmlns:a16="http://schemas.microsoft.com/office/drawing/2014/main" id="{26130B93-70B1-A030-4AE6-2C8D7CB46896}"/>
              </a:ext>
            </a:extLst>
          </p:cNvPr>
          <p:cNvSpPr/>
          <p:nvPr/>
        </p:nvSpPr>
        <p:spPr>
          <a:xfrm>
            <a:off x="5914823" y="5370413"/>
            <a:ext cx="1460989" cy="914401"/>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a-ES" sz="1400" dirty="0"/>
              <a:t>Housing: accesibility and quality </a:t>
            </a:r>
          </a:p>
        </p:txBody>
      </p:sp>
      <p:sp>
        <p:nvSpPr>
          <p:cNvPr id="11" name="Rectangle: Rounded Corners 10">
            <a:extLst>
              <a:ext uri="{FF2B5EF4-FFF2-40B4-BE49-F238E27FC236}">
                <a16:creationId xmlns:a16="http://schemas.microsoft.com/office/drawing/2014/main" id="{9BA457E8-34BA-4E3F-AD01-EDEF61DB08FA}"/>
              </a:ext>
            </a:extLst>
          </p:cNvPr>
          <p:cNvSpPr/>
          <p:nvPr/>
        </p:nvSpPr>
        <p:spPr>
          <a:xfrm>
            <a:off x="7065473" y="1763601"/>
            <a:ext cx="1791272" cy="11336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a-ES" sz="1400" dirty="0"/>
              <a:t>Health system: quality of primary care and person-centeredness </a:t>
            </a:r>
          </a:p>
        </p:txBody>
      </p:sp>
      <p:sp>
        <p:nvSpPr>
          <p:cNvPr id="13" name="Rectangle: Rounded Corners 12">
            <a:extLst>
              <a:ext uri="{FF2B5EF4-FFF2-40B4-BE49-F238E27FC236}">
                <a16:creationId xmlns:a16="http://schemas.microsoft.com/office/drawing/2014/main" id="{F522459B-B600-BCCC-AE58-099572B3FF78}"/>
              </a:ext>
            </a:extLst>
          </p:cNvPr>
          <p:cNvSpPr/>
          <p:nvPr/>
        </p:nvSpPr>
        <p:spPr>
          <a:xfrm>
            <a:off x="1391435" y="1883825"/>
            <a:ext cx="1850477" cy="145528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ca-ES" sz="1400" dirty="0"/>
              <a:t>LTC system: generosity, quality, orientation towards the person and the community</a:t>
            </a:r>
          </a:p>
        </p:txBody>
      </p:sp>
      <p:pic>
        <p:nvPicPr>
          <p:cNvPr id="33" name="Graphic 32" descr="Euro with solid fill">
            <a:extLst>
              <a:ext uri="{FF2B5EF4-FFF2-40B4-BE49-F238E27FC236}">
                <a16:creationId xmlns:a16="http://schemas.microsoft.com/office/drawing/2014/main" id="{DD4A95C3-B001-5E17-8832-4F45FDF32648}"/>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9585656" y="5580595"/>
            <a:ext cx="557143" cy="557143"/>
          </a:xfrm>
          <a:prstGeom prst="rect">
            <a:avLst/>
          </a:prstGeom>
        </p:spPr>
      </p:pic>
      <p:pic>
        <p:nvPicPr>
          <p:cNvPr id="36" name="Graphic 35" descr="Scales of justice with solid fill">
            <a:extLst>
              <a:ext uri="{FF2B5EF4-FFF2-40B4-BE49-F238E27FC236}">
                <a16:creationId xmlns:a16="http://schemas.microsoft.com/office/drawing/2014/main" id="{6229BF3E-9022-A07A-C2F2-56828304373A}"/>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10280914" y="5473179"/>
            <a:ext cx="687343" cy="687343"/>
          </a:xfrm>
          <a:prstGeom prst="rect">
            <a:avLst/>
          </a:prstGeom>
        </p:spPr>
      </p:pic>
      <p:pic>
        <p:nvPicPr>
          <p:cNvPr id="39" name="Graphic 38" descr="Court outline">
            <a:extLst>
              <a:ext uri="{FF2B5EF4-FFF2-40B4-BE49-F238E27FC236}">
                <a16:creationId xmlns:a16="http://schemas.microsoft.com/office/drawing/2014/main" id="{F1856990-FC40-647E-0514-80B4942244E0}"/>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11085866" y="5479174"/>
            <a:ext cx="687343" cy="687343"/>
          </a:xfrm>
          <a:prstGeom prst="rect">
            <a:avLst/>
          </a:prstGeom>
        </p:spPr>
      </p:pic>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93288032-9E17-5509-FB41-BCBB43913101}"/>
                  </a:ext>
                </a:extLst>
              </p14:cNvPr>
              <p14:cNvContentPartPr/>
              <p14:nvPr/>
            </p14:nvContentPartPr>
            <p14:xfrm>
              <a:off x="13265021" y="1763138"/>
              <a:ext cx="360" cy="360"/>
            </p14:xfrm>
          </p:contentPart>
        </mc:Choice>
        <mc:Fallback xmlns="">
          <p:pic>
            <p:nvPicPr>
              <p:cNvPr id="52" name="Ink 51">
                <a:extLst>
                  <a:ext uri="{FF2B5EF4-FFF2-40B4-BE49-F238E27FC236}">
                    <a16:creationId xmlns:a16="http://schemas.microsoft.com/office/drawing/2014/main" id="{93288032-9E17-5509-FB41-BCBB43913101}"/>
                  </a:ext>
                </a:extLst>
              </p:cNvPr>
              <p:cNvPicPr/>
              <p:nvPr/>
            </p:nvPicPr>
            <p:blipFill>
              <a:blip r:embed="rId70"/>
              <a:stretch>
                <a:fillRect/>
              </a:stretch>
            </p:blipFill>
            <p:spPr>
              <a:xfrm>
                <a:off x="13256021" y="17544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Ink 52">
                <a:extLst>
                  <a:ext uri="{FF2B5EF4-FFF2-40B4-BE49-F238E27FC236}">
                    <a16:creationId xmlns:a16="http://schemas.microsoft.com/office/drawing/2014/main" id="{1A87D462-4C81-38FF-01D5-384A51E5293A}"/>
                  </a:ext>
                </a:extLst>
              </p14:cNvPr>
              <p14:cNvContentPartPr/>
              <p14:nvPr/>
            </p14:nvContentPartPr>
            <p14:xfrm>
              <a:off x="-1074499" y="2228618"/>
              <a:ext cx="2160" cy="360"/>
            </p14:xfrm>
          </p:contentPart>
        </mc:Choice>
        <mc:Fallback xmlns="">
          <p:pic>
            <p:nvPicPr>
              <p:cNvPr id="53" name="Ink 52">
                <a:extLst>
                  <a:ext uri="{FF2B5EF4-FFF2-40B4-BE49-F238E27FC236}">
                    <a16:creationId xmlns:a16="http://schemas.microsoft.com/office/drawing/2014/main" id="{1A87D462-4C81-38FF-01D5-384A51E5293A}"/>
                  </a:ext>
                </a:extLst>
              </p:cNvPr>
              <p:cNvPicPr/>
              <p:nvPr/>
            </p:nvPicPr>
            <p:blipFill>
              <a:blip r:embed="rId74"/>
              <a:stretch>
                <a:fillRect/>
              </a:stretch>
            </p:blipFill>
            <p:spPr>
              <a:xfrm>
                <a:off x="-1083499" y="2219618"/>
                <a:ext cx="19800" cy="18000"/>
              </a:xfrm>
              <a:prstGeom prst="rect">
                <a:avLst/>
              </a:prstGeom>
            </p:spPr>
          </p:pic>
        </mc:Fallback>
      </mc:AlternateContent>
      <p:pic>
        <p:nvPicPr>
          <p:cNvPr id="32" name="Picture 9">
            <a:extLst>
              <a:ext uri="{FF2B5EF4-FFF2-40B4-BE49-F238E27FC236}">
                <a16:creationId xmlns:a16="http://schemas.microsoft.com/office/drawing/2014/main" id="{DFDE130D-93D0-545B-7A5A-7AC33BF1AC24}"/>
              </a:ext>
            </a:extLst>
          </p:cNvPr>
          <p:cNvPicPr>
            <a:picLocks noChangeAspect="1"/>
          </p:cNvPicPr>
          <p:nvPr/>
        </p:nvPicPr>
        <p:blipFill>
          <a:blip r:embed="rId75"/>
          <a:stretch>
            <a:fillRect/>
          </a:stretch>
        </p:blipFill>
        <p:spPr>
          <a:xfrm>
            <a:off x="189733" y="6135917"/>
            <a:ext cx="2135312" cy="713915"/>
          </a:xfrm>
          <a:prstGeom prst="rect">
            <a:avLst/>
          </a:prstGeom>
        </p:spPr>
      </p:pic>
      <p:pic>
        <p:nvPicPr>
          <p:cNvPr id="35" name="Picture 34" descr="A blue and white logo&#10;&#10;AI-generated content may be incorrect.">
            <a:extLst>
              <a:ext uri="{FF2B5EF4-FFF2-40B4-BE49-F238E27FC236}">
                <a16:creationId xmlns:a16="http://schemas.microsoft.com/office/drawing/2014/main" id="{6AF9B2EA-38EE-F5FA-ACCA-8E79BA24C8CE}"/>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0" y="42400"/>
            <a:ext cx="1054100" cy="678076"/>
          </a:xfrm>
          <a:prstGeom prst="rect">
            <a:avLst/>
          </a:prstGeom>
        </p:spPr>
      </p:pic>
      <p:sp>
        <p:nvSpPr>
          <p:cNvPr id="3" name="Footer Placeholder 8">
            <a:extLst>
              <a:ext uri="{FF2B5EF4-FFF2-40B4-BE49-F238E27FC236}">
                <a16:creationId xmlns:a16="http://schemas.microsoft.com/office/drawing/2014/main" id="{A868E62C-6E70-BFCF-7FA0-F64C770BCBEF}"/>
              </a:ext>
            </a:extLst>
          </p:cNvPr>
          <p:cNvSpPr>
            <a:spLocks noGrp="1"/>
          </p:cNvSpPr>
          <p:nvPr>
            <p:ph type="ftr" sz="quarter" idx="11"/>
          </p:nvPr>
        </p:nvSpPr>
        <p:spPr>
          <a:xfrm>
            <a:off x="4038600" y="6356350"/>
            <a:ext cx="4114800" cy="365125"/>
          </a:xfrm>
        </p:spPr>
        <p:txBody>
          <a:bodyPr/>
          <a:lstStyle/>
          <a:p>
            <a:pPr>
              <a:defRPr/>
            </a:pPr>
            <a:r>
              <a:rPr lang="en-US" dirty="0"/>
              <a:t>Adelina Comas-Herrera,  www.goltc.org</a:t>
            </a:r>
          </a:p>
        </p:txBody>
      </p:sp>
      <p:pic>
        <p:nvPicPr>
          <p:cNvPr id="43" name="Graphic 42" descr="Care outline">
            <a:extLst>
              <a:ext uri="{FF2B5EF4-FFF2-40B4-BE49-F238E27FC236}">
                <a16:creationId xmlns:a16="http://schemas.microsoft.com/office/drawing/2014/main" id="{D3C0AEE6-0D11-6843-29D6-4A6C9D22951F}"/>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3442861" y="1952397"/>
            <a:ext cx="914400" cy="914400"/>
          </a:xfrm>
          <a:prstGeom prst="rect">
            <a:avLst/>
          </a:prstGeom>
        </p:spPr>
      </p:pic>
    </p:spTree>
    <p:extLst>
      <p:ext uri="{BB962C8B-B14F-4D97-AF65-F5344CB8AC3E}">
        <p14:creationId xmlns:p14="http://schemas.microsoft.com/office/powerpoint/2010/main" val="37080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6" grpId="0" animBg="1"/>
      <p:bldP spid="8" grpId="0" animBg="1"/>
      <p:bldP spid="9" grpId="0" animBg="1"/>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8E2-718B-818D-343B-29E90A22E699}"/>
              </a:ext>
            </a:extLst>
          </p:cNvPr>
          <p:cNvSpPr>
            <a:spLocks noGrp="1"/>
          </p:cNvSpPr>
          <p:nvPr>
            <p:ph type="title"/>
          </p:nvPr>
        </p:nvSpPr>
        <p:spPr/>
        <p:txBody>
          <a:bodyPr/>
          <a:lstStyle/>
          <a:p>
            <a:endParaRPr lang="en-GB"/>
          </a:p>
        </p:txBody>
      </p:sp>
      <p:pic>
        <p:nvPicPr>
          <p:cNvPr id="5" name="Content Placeholder 4" descr="A blue and white webinar&#10;&#10;AI-generated content may be incorrect.">
            <a:extLst>
              <a:ext uri="{FF2B5EF4-FFF2-40B4-BE49-F238E27FC236}">
                <a16:creationId xmlns:a16="http://schemas.microsoft.com/office/drawing/2014/main" id="{BB684FF7-5783-6CFE-CEBC-6A2AE9686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2" cy="6858000"/>
          </a:xfrm>
        </p:spPr>
      </p:pic>
      <p:pic>
        <p:nvPicPr>
          <p:cNvPr id="4" name="Picture 3" descr="A blue and white webinar&#10;&#10;AI-generated content may be incorrect.">
            <a:extLst>
              <a:ext uri="{FF2B5EF4-FFF2-40B4-BE49-F238E27FC236}">
                <a16:creationId xmlns:a16="http://schemas.microsoft.com/office/drawing/2014/main" id="{1031792A-BDB9-1876-F8B1-4929BBC74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9263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DF7C-21E8-19D5-6E07-6EC533035618}"/>
              </a:ext>
            </a:extLst>
          </p:cNvPr>
          <p:cNvSpPr>
            <a:spLocks noGrp="1"/>
          </p:cNvSpPr>
          <p:nvPr>
            <p:ph type="title"/>
          </p:nvPr>
        </p:nvSpPr>
        <p:spPr/>
        <p:txBody>
          <a:bodyPr/>
          <a:lstStyle/>
          <a:p>
            <a:endParaRPr lang="en-GB"/>
          </a:p>
        </p:txBody>
      </p:sp>
      <p:pic>
        <p:nvPicPr>
          <p:cNvPr id="5" name="Content Placeholder 4" descr="A blue and white cover with text">
            <a:extLst>
              <a:ext uri="{FF2B5EF4-FFF2-40B4-BE49-F238E27FC236}">
                <a16:creationId xmlns:a16="http://schemas.microsoft.com/office/drawing/2014/main" id="{4D5B8401-8F13-0FCA-7F32-6BF6EA17D0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2" cy="6858000"/>
          </a:xfrm>
        </p:spPr>
      </p:pic>
    </p:spTree>
    <p:extLst>
      <p:ext uri="{BB962C8B-B14F-4D97-AF65-F5344CB8AC3E}">
        <p14:creationId xmlns:p14="http://schemas.microsoft.com/office/powerpoint/2010/main" val="1077793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8F42-B7DE-CC25-A778-E7E4E023E00C}"/>
              </a:ext>
            </a:extLst>
          </p:cNvPr>
          <p:cNvSpPr>
            <a:spLocks noGrp="1"/>
          </p:cNvSpPr>
          <p:nvPr>
            <p:ph type="title"/>
          </p:nvPr>
        </p:nvSpPr>
        <p:spPr/>
        <p:txBody>
          <a:bodyPr/>
          <a:lstStyle/>
          <a:p>
            <a:endParaRPr lang="en-GB"/>
          </a:p>
        </p:txBody>
      </p:sp>
      <p:pic>
        <p:nvPicPr>
          <p:cNvPr id="5" name="Content Placeholder 4" descr="A blue and white card with text and images of hands holding a globe&#10;&#10;AI-generated content may be incorrect.">
            <a:extLst>
              <a:ext uri="{FF2B5EF4-FFF2-40B4-BE49-F238E27FC236}">
                <a16:creationId xmlns:a16="http://schemas.microsoft.com/office/drawing/2014/main" id="{8B647FA6-4B34-3236-E3EA-73EBC880F2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6" name="Picture 5">
            <a:extLst>
              <a:ext uri="{FF2B5EF4-FFF2-40B4-BE49-F238E27FC236}">
                <a16:creationId xmlns:a16="http://schemas.microsoft.com/office/drawing/2014/main" id="{A0722737-0456-BB20-BFB9-DA7ED2768713}"/>
              </a:ext>
            </a:extLst>
          </p:cNvPr>
          <p:cNvPicPr>
            <a:picLocks noChangeAspect="1"/>
          </p:cNvPicPr>
          <p:nvPr/>
        </p:nvPicPr>
        <p:blipFill>
          <a:blip r:embed="rId3"/>
          <a:stretch>
            <a:fillRect/>
          </a:stretch>
        </p:blipFill>
        <p:spPr>
          <a:xfrm>
            <a:off x="1" y="0"/>
            <a:ext cx="12191998" cy="6857999"/>
          </a:xfrm>
          <a:prstGeom prst="rect">
            <a:avLst/>
          </a:prstGeom>
        </p:spPr>
      </p:pic>
    </p:spTree>
    <p:extLst>
      <p:ext uri="{BB962C8B-B14F-4D97-AF65-F5344CB8AC3E}">
        <p14:creationId xmlns:p14="http://schemas.microsoft.com/office/powerpoint/2010/main" val="205527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6850-480E-6EDC-34C3-D77E6D40F26D}"/>
              </a:ext>
            </a:extLst>
          </p:cNvPr>
          <p:cNvSpPr>
            <a:spLocks noGrp="1"/>
          </p:cNvSpPr>
          <p:nvPr>
            <p:ph type="title"/>
          </p:nvPr>
        </p:nvSpPr>
        <p:spPr/>
        <p:txBody>
          <a:bodyPr>
            <a:normAutofit/>
          </a:bodyPr>
          <a:lstStyle/>
          <a:p>
            <a:r>
              <a:rPr lang="en-GB" dirty="0"/>
              <a:t>“Traditional” approaches to Long-Term Care: </a:t>
            </a:r>
          </a:p>
        </p:txBody>
      </p:sp>
      <p:sp>
        <p:nvSpPr>
          <p:cNvPr id="3" name="Content Placeholder 2">
            <a:extLst>
              <a:ext uri="{FF2B5EF4-FFF2-40B4-BE49-F238E27FC236}">
                <a16:creationId xmlns:a16="http://schemas.microsoft.com/office/drawing/2014/main" id="{F3373952-5D3C-FA0D-5D2B-E1542C75E4AD}"/>
              </a:ext>
            </a:extLst>
          </p:cNvPr>
          <p:cNvSpPr>
            <a:spLocks noGrp="1"/>
          </p:cNvSpPr>
          <p:nvPr>
            <p:ph idx="1"/>
          </p:nvPr>
        </p:nvSpPr>
        <p:spPr>
          <a:xfrm>
            <a:off x="684088" y="1712610"/>
            <a:ext cx="10669712" cy="4351338"/>
          </a:xfrm>
        </p:spPr>
        <p:txBody>
          <a:bodyPr>
            <a:normAutofit/>
          </a:bodyPr>
          <a:lstStyle/>
          <a:p>
            <a:r>
              <a:rPr lang="en-GB" altLang="en-US" sz="2600" dirty="0">
                <a:latin typeface="Roboto" panose="02000000000000000000" pitchFamily="2" charset="0"/>
                <a:ea typeface="Roboto" panose="02000000000000000000" pitchFamily="2" charset="0"/>
                <a:cs typeface="Roboto" panose="02000000000000000000" pitchFamily="2" charset="0"/>
              </a:rPr>
              <a:t>Provided almost entirely by families, public sector/charity stepping in when other care not available (poverty/no family):</a:t>
            </a:r>
          </a:p>
          <a:p>
            <a:pPr lvl="1"/>
            <a:r>
              <a:rPr lang="en-GB" altLang="en-US" sz="2200" dirty="0">
                <a:latin typeface="Roboto" panose="02000000000000000000" pitchFamily="2" charset="0"/>
                <a:ea typeface="Roboto" panose="02000000000000000000" pitchFamily="2" charset="0"/>
                <a:cs typeface="Roboto" panose="02000000000000000000" pitchFamily="2" charset="0"/>
              </a:rPr>
              <a:t>Care mostly provided by women</a:t>
            </a:r>
          </a:p>
          <a:p>
            <a:pPr lvl="1"/>
            <a:r>
              <a:rPr lang="en-GB" altLang="en-US" sz="2200" dirty="0">
                <a:latin typeface="Roboto" panose="02000000000000000000" pitchFamily="2" charset="0"/>
                <a:ea typeface="Roboto" panose="02000000000000000000" pitchFamily="2" charset="0"/>
                <a:cs typeface="Roboto" panose="02000000000000000000" pitchFamily="2" charset="0"/>
              </a:rPr>
              <a:t>Social services only for destitute people without family support</a:t>
            </a:r>
          </a:p>
          <a:p>
            <a:pPr lvl="1"/>
            <a:r>
              <a:rPr lang="en-GB" altLang="en-US" sz="2200" dirty="0">
                <a:latin typeface="Roboto" panose="02000000000000000000" pitchFamily="2" charset="0"/>
                <a:ea typeface="Roboto" panose="02000000000000000000" pitchFamily="2" charset="0"/>
                <a:cs typeface="Roboto" panose="02000000000000000000" pitchFamily="2" charset="0"/>
              </a:rPr>
              <a:t>Long-stay hospital geriatric wards</a:t>
            </a:r>
          </a:p>
          <a:p>
            <a:pPr lvl="1"/>
            <a:r>
              <a:rPr lang="en-GB" altLang="en-US" sz="2200" dirty="0">
                <a:latin typeface="Roboto" panose="02000000000000000000" pitchFamily="2" charset="0"/>
                <a:ea typeface="Roboto" panose="02000000000000000000" pitchFamily="2" charset="0"/>
                <a:cs typeface="Roboto" panose="02000000000000000000" pitchFamily="2" charset="0"/>
              </a:rPr>
              <a:t>Perhaps some support from primary care/community health</a:t>
            </a:r>
          </a:p>
          <a:p>
            <a:r>
              <a:rPr lang="en-GB" altLang="en-US" sz="2600" dirty="0">
                <a:latin typeface="Roboto" panose="02000000000000000000" pitchFamily="2" charset="0"/>
                <a:ea typeface="Roboto" panose="02000000000000000000" pitchFamily="2" charset="0"/>
                <a:cs typeface="Roboto" panose="02000000000000000000" pitchFamily="2" charset="0"/>
              </a:rPr>
              <a:t>Private care for very wealthy people (often unregulated domestic workers)</a:t>
            </a:r>
          </a:p>
          <a:p>
            <a:r>
              <a:rPr lang="en-GB" altLang="en-US" sz="2600" dirty="0">
                <a:latin typeface="Roboto" panose="02000000000000000000" pitchFamily="2" charset="0"/>
                <a:ea typeface="Roboto" panose="02000000000000000000" pitchFamily="2" charset="0"/>
                <a:cs typeface="Roboto" panose="02000000000000000000" pitchFamily="2" charset="0"/>
              </a:rPr>
              <a:t>Institutionalised residential care facilities, often unregulated</a:t>
            </a:r>
          </a:p>
          <a:p>
            <a:pPr marL="0" indent="0">
              <a:buNone/>
            </a:pPr>
            <a:r>
              <a:rPr lang="en-GB" altLang="en-US" sz="2600"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11530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2B85-429E-6070-3A00-42FAFB98F777}"/>
              </a:ext>
            </a:extLst>
          </p:cNvPr>
          <p:cNvSpPr>
            <a:spLocks noGrp="1"/>
          </p:cNvSpPr>
          <p:nvPr>
            <p:ph type="title"/>
          </p:nvPr>
        </p:nvSpPr>
        <p:spPr/>
        <p:txBody>
          <a:bodyPr>
            <a:normAutofit fontScale="90000"/>
          </a:bodyPr>
          <a:lstStyle/>
          <a:p>
            <a:r>
              <a:rPr lang="en-GB" dirty="0"/>
              <a:t>Demographic, epidemiological, social and economic </a:t>
            </a:r>
            <a:br>
              <a:rPr lang="en-GB" dirty="0"/>
            </a:br>
            <a:r>
              <a:rPr lang="en-GB" dirty="0"/>
              <a:t>shifts are putting “traditional care” models under strain</a:t>
            </a:r>
            <a:br>
              <a:rPr lang="en-GB" dirty="0"/>
            </a:br>
            <a:endParaRPr lang="en-GB" dirty="0"/>
          </a:p>
        </p:txBody>
      </p:sp>
      <p:sp>
        <p:nvSpPr>
          <p:cNvPr id="3" name="Content Placeholder 2">
            <a:extLst>
              <a:ext uri="{FF2B5EF4-FFF2-40B4-BE49-F238E27FC236}">
                <a16:creationId xmlns:a16="http://schemas.microsoft.com/office/drawing/2014/main" id="{D5B6D0D1-9668-5C76-6C8D-1C25C7E98E03}"/>
              </a:ext>
            </a:extLst>
          </p:cNvPr>
          <p:cNvSpPr>
            <a:spLocks noGrp="1"/>
          </p:cNvSpPr>
          <p:nvPr>
            <p:ph idx="1"/>
          </p:nvPr>
        </p:nvSpPr>
        <p:spPr>
          <a:xfrm>
            <a:off x="684088" y="1712610"/>
            <a:ext cx="10669712" cy="4351338"/>
          </a:xfrm>
        </p:spPr>
        <p:txBody>
          <a:bodyPr>
            <a:normAutofit fontScale="85000" lnSpcReduction="20000"/>
          </a:bodyPr>
          <a:lstStyle/>
          <a:p>
            <a:pPr lvl="0"/>
            <a:r>
              <a:rPr lang="en-US" dirty="0">
                <a:latin typeface="Roboto" panose="02000000000000000000" pitchFamily="2" charset="0"/>
                <a:ea typeface="Roboto" panose="02000000000000000000" pitchFamily="2" charset="0"/>
                <a:cs typeface="Roboto" panose="02000000000000000000" pitchFamily="2" charset="0"/>
              </a:rPr>
              <a:t>Larger number of people living to older ages</a:t>
            </a:r>
          </a:p>
          <a:p>
            <a:pPr lvl="0"/>
            <a:r>
              <a:rPr lang="en-US" dirty="0">
                <a:latin typeface="Roboto" panose="02000000000000000000" pitchFamily="2" charset="0"/>
                <a:ea typeface="Roboto" panose="02000000000000000000" pitchFamily="2" charset="0"/>
                <a:cs typeface="Roboto" panose="02000000000000000000" pitchFamily="2" charset="0"/>
              </a:rPr>
              <a:t>Fewer numbers of people of traditional “working age”</a:t>
            </a:r>
          </a:p>
          <a:p>
            <a:pPr lvl="0"/>
            <a:r>
              <a:rPr lang="en-US" dirty="0">
                <a:latin typeface="Roboto" panose="02000000000000000000" pitchFamily="2" charset="0"/>
                <a:ea typeface="Roboto" panose="02000000000000000000" pitchFamily="2" charset="0"/>
                <a:cs typeface="Roboto" panose="02000000000000000000" pitchFamily="2" charset="0"/>
              </a:rPr>
              <a:t>Changes in roles of women and </a:t>
            </a:r>
            <a:r>
              <a:rPr lang="en-US" dirty="0" err="1">
                <a:latin typeface="Roboto" panose="02000000000000000000" pitchFamily="2" charset="0"/>
                <a:ea typeface="Roboto" panose="02000000000000000000" pitchFamily="2" charset="0"/>
                <a:cs typeface="Roboto" panose="02000000000000000000" pitchFamily="2" charset="0"/>
              </a:rPr>
              <a:t>labour</a:t>
            </a:r>
            <a:r>
              <a:rPr lang="en-US" dirty="0">
                <a:latin typeface="Roboto" panose="02000000000000000000" pitchFamily="2" charset="0"/>
                <a:ea typeface="Roboto" panose="02000000000000000000" pitchFamily="2" charset="0"/>
                <a:cs typeface="Roboto" panose="02000000000000000000" pitchFamily="2" charset="0"/>
              </a:rPr>
              <a:t> markets</a:t>
            </a:r>
          </a:p>
          <a:p>
            <a:pPr lvl="0"/>
            <a:r>
              <a:rPr lang="en-US" dirty="0">
                <a:latin typeface="Roboto" panose="02000000000000000000" pitchFamily="2" charset="0"/>
                <a:ea typeface="Roboto" panose="02000000000000000000" pitchFamily="2" charset="0"/>
                <a:cs typeface="Roboto" panose="02000000000000000000" pitchFamily="2" charset="0"/>
              </a:rPr>
              <a:t>Changes in expectations about how we want to live as we grow older</a:t>
            </a:r>
          </a:p>
          <a:p>
            <a:r>
              <a:rPr lang="en-US" dirty="0">
                <a:latin typeface="Roboto" panose="02000000000000000000" pitchFamily="2" charset="0"/>
                <a:ea typeface="Roboto" panose="02000000000000000000" pitchFamily="2" charset="0"/>
                <a:cs typeface="Roboto" panose="02000000000000000000" pitchFamily="2" charset="0"/>
              </a:rPr>
              <a:t>Larger number of people ageing with dementia and complex health needs</a:t>
            </a:r>
          </a:p>
          <a:p>
            <a:pPr lvl="0"/>
            <a:r>
              <a:rPr lang="en-US" dirty="0">
                <a:latin typeface="Roboto" panose="02000000000000000000" pitchFamily="2" charset="0"/>
                <a:ea typeface="Roboto" panose="02000000000000000000" pitchFamily="2" charset="0"/>
                <a:cs typeface="Roboto" panose="02000000000000000000" pitchFamily="2" charset="0"/>
              </a:rPr>
              <a:t>Lack of formal care is a barrier to (particularly) women’s </a:t>
            </a:r>
            <a:r>
              <a:rPr lang="en-US" dirty="0" err="1">
                <a:latin typeface="Roboto" panose="02000000000000000000" pitchFamily="2" charset="0"/>
                <a:ea typeface="Roboto" panose="02000000000000000000" pitchFamily="2" charset="0"/>
                <a:cs typeface="Roboto" panose="02000000000000000000" pitchFamily="2" charset="0"/>
              </a:rPr>
              <a:t>labour</a:t>
            </a:r>
            <a:r>
              <a:rPr lang="en-US" dirty="0">
                <a:latin typeface="Roboto" panose="02000000000000000000" pitchFamily="2" charset="0"/>
                <a:ea typeface="Roboto" panose="02000000000000000000" pitchFamily="2" charset="0"/>
                <a:cs typeface="Roboto" panose="02000000000000000000" pitchFamily="2" charset="0"/>
              </a:rPr>
              <a:t> force participation and may condemn them to poverty in old age</a:t>
            </a:r>
          </a:p>
          <a:p>
            <a:pPr lvl="0"/>
            <a:r>
              <a:rPr lang="en-US" dirty="0">
                <a:latin typeface="Roboto" panose="02000000000000000000" pitchFamily="2" charset="0"/>
                <a:ea typeface="Roboto" panose="02000000000000000000" pitchFamily="2" charset="0"/>
                <a:cs typeface="Roboto" panose="02000000000000000000" pitchFamily="2" charset="0"/>
              </a:rPr>
              <a:t>Lack of formal care has been found to lead to avoidable (and expensive) </a:t>
            </a:r>
            <a:r>
              <a:rPr lang="en-US" dirty="0" err="1">
                <a:latin typeface="Roboto" panose="02000000000000000000" pitchFamily="2" charset="0"/>
                <a:ea typeface="Roboto" panose="02000000000000000000" pitchFamily="2" charset="0"/>
                <a:cs typeface="Roboto" panose="02000000000000000000" pitchFamily="2" charset="0"/>
              </a:rPr>
              <a:t>hospitalisations</a:t>
            </a:r>
            <a:endParaRPr lang="en-US" dirty="0">
              <a:latin typeface="Roboto" panose="02000000000000000000" pitchFamily="2" charset="0"/>
              <a:ea typeface="Roboto" panose="02000000000000000000" pitchFamily="2" charset="0"/>
              <a:cs typeface="Roboto" panose="02000000000000000000" pitchFamily="2" charset="0"/>
            </a:endParaRPr>
          </a:p>
          <a:p>
            <a:pPr lvl="0"/>
            <a:endParaRPr lang="en-US" dirty="0">
              <a:latin typeface="Roboto" panose="02000000000000000000" pitchFamily="2" charset="0"/>
              <a:ea typeface="Roboto" panose="02000000000000000000" pitchFamily="2" charset="0"/>
              <a:cs typeface="Roboto" panose="02000000000000000000" pitchFamily="2" charset="0"/>
            </a:endParaRPr>
          </a:p>
          <a:p>
            <a:pPr marL="457200" lvl="1" indent="0">
              <a:buNone/>
            </a:pPr>
            <a:r>
              <a:rPr lang="en-GB" sz="3300" i="1" dirty="0"/>
              <a:t>While difficult to quantify, growing evidence of fiscal and direct economic costs of not investing in public LTC systems</a:t>
            </a:r>
          </a:p>
        </p:txBody>
      </p:sp>
    </p:spTree>
    <p:extLst>
      <p:ext uri="{BB962C8B-B14F-4D97-AF65-F5344CB8AC3E}">
        <p14:creationId xmlns:p14="http://schemas.microsoft.com/office/powerpoint/2010/main" val="144250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86F6-0077-17D9-C01D-E1CF1E8ECF47}"/>
              </a:ext>
            </a:extLst>
          </p:cNvPr>
          <p:cNvSpPr>
            <a:spLocks noGrp="1"/>
          </p:cNvSpPr>
          <p:nvPr>
            <p:ph type="title"/>
          </p:nvPr>
        </p:nvSpPr>
        <p:spPr/>
        <p:txBody>
          <a:bodyPr>
            <a:normAutofit fontScale="90000"/>
          </a:bodyPr>
          <a:lstStyle/>
          <a:p>
            <a:r>
              <a:rPr lang="en-GB" dirty="0"/>
              <a:t>LTC systems pre-pandemic: </a:t>
            </a:r>
            <a:br>
              <a:rPr lang="en-GB" dirty="0"/>
            </a:br>
            <a:r>
              <a:rPr lang="en-GB" dirty="0"/>
              <a:t>still work in progress even in high-income countries</a:t>
            </a:r>
          </a:p>
        </p:txBody>
      </p:sp>
      <p:sp>
        <p:nvSpPr>
          <p:cNvPr id="3" name="Content Placeholder 2">
            <a:extLst>
              <a:ext uri="{FF2B5EF4-FFF2-40B4-BE49-F238E27FC236}">
                <a16:creationId xmlns:a16="http://schemas.microsoft.com/office/drawing/2014/main" id="{7EF6E708-3486-8B8A-B69E-035BE01D8003}"/>
              </a:ext>
            </a:extLst>
          </p:cNvPr>
          <p:cNvSpPr>
            <a:spLocks noGrp="1"/>
          </p:cNvSpPr>
          <p:nvPr>
            <p:ph idx="1"/>
          </p:nvPr>
        </p:nvSpPr>
        <p:spPr>
          <a:xfrm>
            <a:off x="684088" y="2329542"/>
            <a:ext cx="10669712" cy="3734405"/>
          </a:xfrm>
        </p:spPr>
        <p:txBody>
          <a:bodyPr>
            <a:normAutofit lnSpcReduction="10000"/>
          </a:bodyPr>
          <a:lstStyle/>
          <a:p>
            <a:pPr>
              <a:buNone/>
            </a:pPr>
            <a:r>
              <a:rPr lang="en-GB" altLang="en-US" dirty="0">
                <a:latin typeface="+mj-lt"/>
              </a:rPr>
              <a:t>“There is a history in many countries of LTC policies being developed in a piecemeal manner, responding to immediate political or financial problems, rather than being constructed in a sustainable, transparent manner. The future of LTC is more demand, more spending, more workers… Facing up to this challenge requires a comprehensive vision of long-term care. Muddling through is not good enough” </a:t>
            </a:r>
          </a:p>
          <a:p>
            <a:pPr>
              <a:buNone/>
            </a:pPr>
            <a:endParaRPr lang="en-GB" altLang="en-US" dirty="0">
              <a:latin typeface="+mj-lt"/>
            </a:endParaRPr>
          </a:p>
          <a:p>
            <a:pPr>
              <a:buNone/>
            </a:pPr>
            <a:r>
              <a:rPr lang="en-GB" altLang="en-US" dirty="0">
                <a:latin typeface="+mj-lt"/>
              </a:rPr>
              <a:t>(OECD, 2011 Help Wanted?)</a:t>
            </a:r>
            <a:endParaRPr lang="en-US" altLang="en-US"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207532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38F8-B4A4-2A55-35C7-8EEE9167D9CB}"/>
              </a:ext>
            </a:extLst>
          </p:cNvPr>
          <p:cNvSpPr>
            <a:spLocks noGrp="1"/>
          </p:cNvSpPr>
          <p:nvPr>
            <p:ph type="title"/>
          </p:nvPr>
        </p:nvSpPr>
        <p:spPr/>
        <p:txBody>
          <a:bodyPr>
            <a:normAutofit fontScale="90000"/>
          </a:bodyPr>
          <a:lstStyle/>
          <a:p>
            <a:r>
              <a:rPr lang="en-GB" dirty="0"/>
              <a:t>Long-Term Care </a:t>
            </a:r>
            <a:br>
              <a:rPr lang="en-GB" dirty="0"/>
            </a:br>
            <a:r>
              <a:rPr lang="en-GB" dirty="0"/>
              <a:t>and the Covid-19 pandemic</a:t>
            </a:r>
          </a:p>
        </p:txBody>
      </p:sp>
      <p:sp>
        <p:nvSpPr>
          <p:cNvPr id="3" name="Content Placeholder 2">
            <a:extLst>
              <a:ext uri="{FF2B5EF4-FFF2-40B4-BE49-F238E27FC236}">
                <a16:creationId xmlns:a16="http://schemas.microsoft.com/office/drawing/2014/main" id="{715599C7-A6D5-A405-5B44-15018F5DF22D}"/>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3608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F640-6AE6-7D3F-62BC-C62602E5F0FA}"/>
              </a:ext>
            </a:extLst>
          </p:cNvPr>
          <p:cNvSpPr>
            <a:spLocks noGrp="1"/>
          </p:cNvSpPr>
          <p:nvPr>
            <p:ph type="title"/>
          </p:nvPr>
        </p:nvSpPr>
        <p:spPr/>
        <p:txBody>
          <a:bodyPr/>
          <a:lstStyle/>
          <a:p>
            <a:r>
              <a:rPr lang="en-GB" dirty="0"/>
              <a:t>A disproportionate impact</a:t>
            </a:r>
          </a:p>
        </p:txBody>
      </p:sp>
      <p:sp>
        <p:nvSpPr>
          <p:cNvPr id="5" name="Content Placeholder 2">
            <a:extLst>
              <a:ext uri="{FF2B5EF4-FFF2-40B4-BE49-F238E27FC236}">
                <a16:creationId xmlns:a16="http://schemas.microsoft.com/office/drawing/2014/main" id="{2EDA5D97-63D4-9C5F-2081-781208EF7393}"/>
              </a:ext>
            </a:extLst>
          </p:cNvPr>
          <p:cNvSpPr>
            <a:spLocks noGrp="1"/>
          </p:cNvSpPr>
          <p:nvPr>
            <p:ph idx="1"/>
          </p:nvPr>
        </p:nvSpPr>
        <p:spPr>
          <a:xfrm>
            <a:off x="684212" y="1712913"/>
            <a:ext cx="10669587" cy="4779961"/>
          </a:xfrm>
        </p:spPr>
        <p:txBody>
          <a:bodyPr anchor="ctr">
            <a:normAutofit fontScale="77500" lnSpcReduction="20000"/>
          </a:bodyPr>
          <a:lstStyle/>
          <a:p>
            <a:r>
              <a:rPr lang="en-GB" dirty="0">
                <a:latin typeface="+mj-lt"/>
              </a:rPr>
              <a:t>At the beginning of the pandemic nearly 50% of all COVID-19 deaths were among care home residents, this share reduced over time </a:t>
            </a:r>
          </a:p>
          <a:p>
            <a:r>
              <a:rPr lang="en-GB" dirty="0">
                <a:latin typeface="+mj-lt"/>
              </a:rPr>
              <a:t>Population in care homes represents 0.75% of all population in those countries</a:t>
            </a:r>
          </a:p>
          <a:p>
            <a:r>
              <a:rPr lang="en-GB" dirty="0">
                <a:latin typeface="+mj-lt"/>
              </a:rPr>
              <a:t>Age and underlying health conditions alone do not explain this magnitude of impact</a:t>
            </a:r>
          </a:p>
          <a:p>
            <a:r>
              <a:rPr lang="en-GB" dirty="0">
                <a:latin typeface="+mj-lt"/>
              </a:rPr>
              <a:t>Some potential explanations:</a:t>
            </a:r>
          </a:p>
          <a:p>
            <a:pPr lvl="1"/>
            <a:r>
              <a:rPr lang="en-GB" dirty="0">
                <a:latin typeface="+mj-lt"/>
              </a:rPr>
              <a:t>Difficulty (or even impossibility?) of implementing physical distancing in care homes</a:t>
            </a:r>
          </a:p>
          <a:p>
            <a:pPr lvl="1"/>
            <a:r>
              <a:rPr lang="en-GB" dirty="0">
                <a:latin typeface="+mj-lt"/>
              </a:rPr>
              <a:t>Late / insufficient access to testing and PPE</a:t>
            </a:r>
          </a:p>
          <a:p>
            <a:pPr lvl="1"/>
            <a:r>
              <a:rPr lang="en-GB" dirty="0">
                <a:latin typeface="+mj-lt"/>
              </a:rPr>
              <a:t>Late adaptation of guidance to recognize “geriatric COVID symptoms” and asymptomatic transmission</a:t>
            </a:r>
          </a:p>
          <a:p>
            <a:pPr lvl="1"/>
            <a:r>
              <a:rPr lang="en-GB" dirty="0">
                <a:latin typeface="+mj-lt"/>
              </a:rPr>
              <a:t>Reduced access to healthcare</a:t>
            </a:r>
          </a:p>
          <a:p>
            <a:pPr lvl="1"/>
            <a:r>
              <a:rPr lang="en-GB" dirty="0">
                <a:latin typeface="+mj-lt"/>
              </a:rPr>
              <a:t>In some countries, late access to vaccination for people in care homes</a:t>
            </a:r>
          </a:p>
          <a:p>
            <a:pPr marL="0" indent="0">
              <a:buNone/>
            </a:pPr>
            <a:endParaRPr lang="en-GB" dirty="0">
              <a:latin typeface="+mj-lt"/>
            </a:endParaRPr>
          </a:p>
          <a:p>
            <a:pPr marL="0" indent="0">
              <a:buNone/>
            </a:pPr>
            <a:r>
              <a:rPr lang="en-GB" i="1" dirty="0">
                <a:latin typeface="+mj-lt"/>
              </a:rPr>
              <a:t>Not much data available on impacts on people receiving and providing care at home</a:t>
            </a:r>
          </a:p>
          <a:p>
            <a:pPr lvl="1"/>
            <a:endParaRPr lang="en-GB" dirty="0">
              <a:latin typeface="+mj-lt"/>
            </a:endParaRPr>
          </a:p>
          <a:p>
            <a:endParaRPr lang="en-GB" dirty="0">
              <a:latin typeface="+mj-lt"/>
            </a:endParaRPr>
          </a:p>
        </p:txBody>
      </p:sp>
    </p:spTree>
    <p:extLst>
      <p:ext uri="{BB962C8B-B14F-4D97-AF65-F5344CB8AC3E}">
        <p14:creationId xmlns:p14="http://schemas.microsoft.com/office/powerpoint/2010/main" val="158379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OLTC">
      <a:dk1>
        <a:srgbClr val="003273"/>
      </a:dk1>
      <a:lt1>
        <a:srgbClr val="FFFFFF"/>
      </a:lt1>
      <a:dk2>
        <a:srgbClr val="0095C4"/>
      </a:dk2>
      <a:lt2>
        <a:srgbClr val="E8E6E5"/>
      </a:lt2>
      <a:accent1>
        <a:srgbClr val="0095C4"/>
      </a:accent1>
      <a:accent2>
        <a:srgbClr val="003273"/>
      </a:accent2>
      <a:accent3>
        <a:srgbClr val="666666"/>
      </a:accent3>
      <a:accent4>
        <a:srgbClr val="666666"/>
      </a:accent4>
      <a:accent5>
        <a:srgbClr val="A5A5A5"/>
      </a:accent5>
      <a:accent6>
        <a:srgbClr val="000000"/>
      </a:accent6>
      <a:hlink>
        <a:srgbClr val="0563C1"/>
      </a:hlink>
      <a:folHlink>
        <a:srgbClr val="954F72"/>
      </a:folHlink>
    </a:clrScheme>
    <a:fontScheme name="ILPN/ GOLTC">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4164</TotalTime>
  <Words>2928</Words>
  <Application>Microsoft Office PowerPoint</Application>
  <PresentationFormat>Widescreen</PresentationFormat>
  <Paragraphs>237</Paragraphs>
  <Slides>42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Calibri Light</vt:lpstr>
      <vt:lpstr>Open Sans</vt:lpstr>
      <vt:lpstr>Roboto</vt:lpstr>
      <vt:lpstr>Office Theme</vt:lpstr>
      <vt:lpstr>1_Office Theme</vt:lpstr>
      <vt:lpstr>Long-term care and climate change:  Preparing to respond to climate change,  building on lessons from the COVID-19 pandemic</vt:lpstr>
      <vt:lpstr>What is Long-Term Care?</vt:lpstr>
      <vt:lpstr>What does LTC involve in practice?</vt:lpstr>
      <vt:lpstr>The experience of Long-Term Care: a personal ecosystem in the local environment and complex systems</vt:lpstr>
      <vt:lpstr>“Traditional” approaches to Long-Term Care: </vt:lpstr>
      <vt:lpstr>Demographic, epidemiological, social and economic  shifts are putting “traditional care” models under strain </vt:lpstr>
      <vt:lpstr>LTC systems pre-pandemic:  still work in progress even in high-income countries</vt:lpstr>
      <vt:lpstr>Long-Term Care  and the Covid-19 pandemic</vt:lpstr>
      <vt:lpstr>A disproportionate impact</vt:lpstr>
      <vt:lpstr>Share of care home residents whose deaths were linked to Covid-19, compared to care home population (April 2022)</vt:lpstr>
      <vt:lpstr>Total number of deaths linked to Covid-19 in the population living in the community, compared to deaths of care home residents (April 2022)</vt:lpstr>
      <vt:lpstr>What have we learnt from international Covid-19 mortality data in care homes?</vt:lpstr>
      <vt:lpstr>There were common structural challenges behind international responses to COVID-19 in LTC</vt:lpstr>
      <vt:lpstr>Social Care in England and the Covid pandemic</vt:lpstr>
      <vt:lpstr>Underlying structural CHALLENGES</vt:lpstr>
      <vt:lpstr>Covid response</vt:lpstr>
      <vt:lpstr>Preparedness</vt:lpstr>
      <vt:lpstr>Some potential positives overall?</vt:lpstr>
      <vt:lpstr>Long-Term Care and Climate Change</vt:lpstr>
      <vt:lpstr>PowerPoint Presentation</vt:lpstr>
      <vt:lpstr>We ask:</vt:lpstr>
      <vt:lpstr>Climate related hazards and exposure pathways relevant to people who use LTC services</vt:lpstr>
      <vt:lpstr>Vulnerability</vt:lpstr>
      <vt:lpstr>Exposure</vt:lpstr>
      <vt:lpstr>Sensitivity</vt:lpstr>
      <vt:lpstr>Adaptive capacity</vt:lpstr>
      <vt:lpstr>Building resilient care systems</vt:lpstr>
      <vt:lpstr>Care services need to be resilient in crisis</vt:lpstr>
      <vt:lpstr>Buildings and facilities: lessons from Covid</vt:lpstr>
      <vt:lpstr>Buildings and facilities: developments in Japan</vt:lpstr>
      <vt:lpstr>Conclusions</vt:lpstr>
      <vt:lpstr>1. Stronger LTC systems</vt:lpstr>
      <vt:lpstr>2. Addressing ageism and ableism</vt:lpstr>
      <vt:lpstr>3. It is essential to recognise  the LTC workforce</vt:lpstr>
      <vt:lpstr>Finally,</vt:lpstr>
      <vt:lpstr>An Invitation:</vt:lpstr>
      <vt:lpstr>Global Observatory of Long-Term Care  www.GOLTC.org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ECFIN</dc:title>
  <dc:creator>Adelina ComasHerrera</dc:creator>
  <cp:lastModifiedBy>Mary Daly</cp:lastModifiedBy>
  <cp:revision>4</cp:revision>
  <dcterms:created xsi:type="dcterms:W3CDTF">2024-06-24T07:53:49Z</dcterms:created>
  <dcterms:modified xsi:type="dcterms:W3CDTF">2025-10-22T14:08:58Z</dcterms:modified>
</cp:coreProperties>
</file>