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26"/>
  </p:handoutMasterIdLst>
  <p:sldIdLst>
    <p:sldId id="257" r:id="rId5"/>
    <p:sldId id="278" r:id="rId6"/>
    <p:sldId id="281" r:id="rId7"/>
    <p:sldId id="295" r:id="rId8"/>
    <p:sldId id="282" r:id="rId9"/>
    <p:sldId id="267" r:id="rId10"/>
    <p:sldId id="266" r:id="rId11"/>
    <p:sldId id="265" r:id="rId12"/>
    <p:sldId id="283" r:id="rId13"/>
    <p:sldId id="288" r:id="rId14"/>
    <p:sldId id="268" r:id="rId15"/>
    <p:sldId id="273" r:id="rId16"/>
    <p:sldId id="277" r:id="rId17"/>
    <p:sldId id="272" r:id="rId18"/>
    <p:sldId id="275" r:id="rId19"/>
    <p:sldId id="276" r:id="rId20"/>
    <p:sldId id="279" r:id="rId21"/>
    <p:sldId id="291" r:id="rId22"/>
    <p:sldId id="290" r:id="rId23"/>
    <p:sldId id="274" r:id="rId24"/>
    <p:sldId id="287" r:id="rId25"/>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lid Elbaz" initials="WE" lastIdx="17" clrIdx="0">
    <p:extLst>
      <p:ext uri="{19B8F6BF-5375-455C-9EA6-DF929625EA0E}">
        <p15:presenceInfo xmlns:p15="http://schemas.microsoft.com/office/powerpoint/2012/main" userId="S::otss1892@ox.ac.uk::65bd6c7d-044f-4ef7-a200-7cf0a3d0ded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D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88" autoAdjust="0"/>
    <p:restoredTop sz="96993"/>
  </p:normalViewPr>
  <p:slideViewPr>
    <p:cSldViewPr snapToGrid="0">
      <p:cViewPr varScale="1">
        <p:scale>
          <a:sx n="80" d="100"/>
          <a:sy n="80" d="100"/>
        </p:scale>
        <p:origin x="126" y="498"/>
      </p:cViewPr>
      <p:guideLst/>
    </p:cSldViewPr>
  </p:slideViewPr>
  <p:notesTextViewPr>
    <p:cViewPr>
      <p:scale>
        <a:sx n="1" d="1"/>
        <a:sy n="1" d="1"/>
      </p:scale>
      <p:origin x="0" y="0"/>
    </p:cViewPr>
  </p:notesTextViewPr>
  <p:sorterViewPr>
    <p:cViewPr>
      <p:scale>
        <a:sx n="130" d="100"/>
        <a:sy n="130" d="100"/>
      </p:scale>
      <p:origin x="0" y="-2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FD8EFD80-3BE8-49CE-A523-7134B3278B4E}" type="datetimeFigureOut">
              <a:rPr lang="en-GB" smtClean="0"/>
              <a:t>14/10/2025</a:t>
            </a:fld>
            <a:endParaRPr lang="en-GB"/>
          </a:p>
        </p:txBody>
      </p:sp>
      <p:sp>
        <p:nvSpPr>
          <p:cNvPr id="4" name="Footer Placeholder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7BAD6B22-B96A-421B-9015-B74CF0A10AEE}" type="slidenum">
              <a:rPr lang="en-GB" smtClean="0"/>
              <a:t>‹#›</a:t>
            </a:fld>
            <a:endParaRPr lang="en-GB"/>
          </a:p>
        </p:txBody>
      </p:sp>
    </p:spTree>
    <p:extLst>
      <p:ext uri="{BB962C8B-B14F-4D97-AF65-F5344CB8AC3E}">
        <p14:creationId xmlns:p14="http://schemas.microsoft.com/office/powerpoint/2010/main" val="1089410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0EE4F8D-5511-4D96-B988-C94C5194E76F}" type="datetimeFigureOut">
              <a:rPr lang="en-GB" smtClean="0"/>
              <a:t>14/10/2025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1171849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0EE4F8D-5511-4D96-B988-C94C5194E76F}" type="datetimeFigureOut">
              <a:rPr lang="en-GB" smtClean="0"/>
              <a:t>14/10/2025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1480417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0EE4F8D-5511-4D96-B988-C94C5194E76F}" type="datetimeFigureOut">
              <a:rPr lang="en-GB" smtClean="0"/>
              <a:t>14/10/2025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3033782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0EE4F8D-5511-4D96-B988-C94C5194E76F}" type="datetimeFigureOut">
              <a:rPr lang="en-GB" smtClean="0"/>
              <a:t>14/10/2025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423976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EE4F8D-5511-4D96-B988-C94C5194E76F}" type="datetimeFigureOut">
              <a:rPr lang="en-GB" smtClean="0"/>
              <a:t>14/10/2025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2186873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0EE4F8D-5511-4D96-B988-C94C5194E76F}" type="datetimeFigureOut">
              <a:rPr lang="en-GB" smtClean="0"/>
              <a:t>14/10/2025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154367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0EE4F8D-5511-4D96-B988-C94C5194E76F}" type="datetimeFigureOut">
              <a:rPr lang="en-GB" smtClean="0"/>
              <a:t>14/10/2025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2244361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0EE4F8D-5511-4D96-B988-C94C5194E76F}" type="datetimeFigureOut">
              <a:rPr lang="en-GB" smtClean="0"/>
              <a:t>14/10/2025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261009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E4F8D-5511-4D96-B988-C94C5194E76F}" type="datetimeFigureOut">
              <a:rPr lang="en-GB" smtClean="0"/>
              <a:t>14/10/2025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3779262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EE4F8D-5511-4D96-B988-C94C5194E76F}" type="datetimeFigureOut">
              <a:rPr lang="en-GB" smtClean="0"/>
              <a:t>14/10/2025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335402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EE4F8D-5511-4D96-B988-C94C5194E76F}" type="datetimeFigureOut">
              <a:rPr lang="en-GB" smtClean="0"/>
              <a:t>14/10/2025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599717-6832-4FCF-8D43-D74440C6A641}" type="slidenum">
              <a:rPr lang="en-GB" smtClean="0"/>
              <a:t>‹#›</a:t>
            </a:fld>
            <a:endParaRPr lang="en-GB"/>
          </a:p>
        </p:txBody>
      </p:sp>
    </p:spTree>
    <p:extLst>
      <p:ext uri="{BB962C8B-B14F-4D97-AF65-F5344CB8AC3E}">
        <p14:creationId xmlns:p14="http://schemas.microsoft.com/office/powerpoint/2010/main" val="967392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E4F8D-5511-4D96-B988-C94C5194E76F}" type="datetimeFigureOut">
              <a:rPr lang="en-GB" smtClean="0"/>
              <a:t>14/10/2025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599717-6832-4FCF-8D43-D74440C6A641}" type="slidenum">
              <a:rPr lang="en-GB" smtClean="0"/>
              <a:t>‹#›</a:t>
            </a:fld>
            <a:endParaRPr lang="en-GB"/>
          </a:p>
        </p:txBody>
      </p:sp>
    </p:spTree>
    <p:extLst>
      <p:ext uri="{BB962C8B-B14F-4D97-AF65-F5344CB8AC3E}">
        <p14:creationId xmlns:p14="http://schemas.microsoft.com/office/powerpoint/2010/main" val="8172992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gtc.ox.ac.uk/academic/health-care/management-in-medicine/workshops/" TargetMode="External"/><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www.fph.org.uk/professional-development/cpd/reflective-notes/"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mailto:MiM@gtc.ox.ac.uk"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gov.uk/government/publications/the-7-principles-of-public-life/the-7-principles-of-public-life--2" TargetMode="External"/><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517735" y="1841242"/>
            <a:ext cx="6928000" cy="4585871"/>
          </a:xfrm>
          <a:prstGeom prst="rect">
            <a:avLst/>
          </a:prstGeom>
          <a:noFill/>
        </p:spPr>
        <p:txBody>
          <a:bodyPr wrap="square" rtlCol="0">
            <a:spAutoFit/>
          </a:bodyPr>
          <a:lstStyle/>
          <a:p>
            <a:pPr algn="ctr"/>
            <a:r>
              <a:rPr lang="en-GB" sz="3200" b="1" dirty="0">
                <a:solidFill>
                  <a:srgbClr val="022D5F"/>
                </a:solidFill>
                <a:latin typeface="Arial" panose="020B0604020202020204" pitchFamily="34" charset="0"/>
                <a:cs typeface="Arial" panose="020B0604020202020204" pitchFamily="34" charset="0"/>
              </a:rPr>
              <a:t>Management in Medicine Programme</a:t>
            </a:r>
          </a:p>
          <a:p>
            <a:pPr algn="ctr"/>
            <a:endParaRPr lang="en-GB" sz="2000" dirty="0">
              <a:solidFill>
                <a:srgbClr val="022D5F"/>
              </a:solidFill>
              <a:latin typeface="Arial" panose="020B0604020202020204" pitchFamily="34" charset="0"/>
              <a:cs typeface="Arial" panose="020B0604020202020204" pitchFamily="34" charset="0"/>
            </a:endParaRPr>
          </a:p>
          <a:p>
            <a:pPr algn="ctr"/>
            <a:r>
              <a:rPr lang="en-GB" sz="2000" dirty="0">
                <a:solidFill>
                  <a:srgbClr val="022D5F"/>
                </a:solidFill>
                <a:latin typeface="Arial" panose="020B0604020202020204" pitchFamily="34" charset="0"/>
                <a:cs typeface="Arial" panose="020B0604020202020204" pitchFamily="34" charset="0"/>
              </a:rPr>
              <a:t>Launch of 2025/26 programme and accreditation process</a:t>
            </a:r>
          </a:p>
          <a:p>
            <a:pPr algn="ctr"/>
            <a:endParaRPr lang="en-GB" sz="2000" dirty="0">
              <a:solidFill>
                <a:srgbClr val="022D5F"/>
              </a:solidFill>
              <a:latin typeface="Arial" panose="020B0604020202020204" pitchFamily="34" charset="0"/>
              <a:cs typeface="Arial" panose="020B0604020202020204" pitchFamily="34" charset="0"/>
            </a:endParaRPr>
          </a:p>
          <a:p>
            <a:pPr algn="ctr"/>
            <a:r>
              <a:rPr lang="en-GB" sz="2000" dirty="0">
                <a:solidFill>
                  <a:srgbClr val="022D5F"/>
                </a:solidFill>
                <a:latin typeface="Arial" panose="020B0604020202020204" pitchFamily="34" charset="0"/>
                <a:cs typeface="Arial" panose="020B0604020202020204" pitchFamily="34" charset="0"/>
              </a:rPr>
              <a:t>Dr Nicholas Hicks</a:t>
            </a:r>
          </a:p>
          <a:p>
            <a:pPr algn="ctr"/>
            <a:r>
              <a:rPr lang="en-GB" sz="2000" dirty="0">
                <a:solidFill>
                  <a:srgbClr val="022D5F"/>
                </a:solidFill>
                <a:latin typeface="Arial" panose="020B0604020202020204" pitchFamily="34" charset="0"/>
                <a:cs typeface="Arial" panose="020B0604020202020204" pitchFamily="34" charset="0"/>
              </a:rPr>
              <a:t>Chair of the Management in Medicine Steering Committee</a:t>
            </a:r>
          </a:p>
          <a:p>
            <a:pPr algn="ctr"/>
            <a:r>
              <a:rPr lang="en-GB" sz="2000" dirty="0">
                <a:solidFill>
                  <a:srgbClr val="022D5F"/>
                </a:solidFill>
                <a:latin typeface="Arial" panose="020B0604020202020204" pitchFamily="34" charset="0"/>
                <a:cs typeface="Arial" panose="020B0604020202020204" pitchFamily="34" charset="0"/>
              </a:rPr>
              <a:t>with</a:t>
            </a:r>
          </a:p>
          <a:p>
            <a:pPr algn="ctr"/>
            <a:endParaRPr lang="en-GB" sz="2000" dirty="0">
              <a:solidFill>
                <a:srgbClr val="022D5F"/>
              </a:solidFill>
              <a:latin typeface="Arial" panose="020B0604020202020204" pitchFamily="34" charset="0"/>
              <a:cs typeface="Arial" panose="020B0604020202020204" pitchFamily="34" charset="0"/>
            </a:endParaRPr>
          </a:p>
          <a:p>
            <a:pPr algn="ctr"/>
            <a:r>
              <a:rPr lang="en-GB" sz="1600" b="1" dirty="0">
                <a:solidFill>
                  <a:srgbClr val="022D5F"/>
                </a:solidFill>
                <a:latin typeface="Arial" panose="020B0604020202020204" pitchFamily="34" charset="0"/>
                <a:cs typeface="Arial" panose="020B0604020202020204" pitchFamily="34" charset="0"/>
              </a:rPr>
              <a:t>Lisa Hoffart</a:t>
            </a:r>
            <a:r>
              <a:rPr lang="en-GB" sz="1600" dirty="0">
                <a:solidFill>
                  <a:srgbClr val="022D5F"/>
                </a:solidFill>
                <a:latin typeface="Arial" panose="020B0604020202020204" pitchFamily="34" charset="0"/>
                <a:cs typeface="Arial" panose="020B0604020202020204" pitchFamily="34" charset="0"/>
              </a:rPr>
              <a:t> – Orthopaedic and Sport Physical Therapist, Calgary, Canada</a:t>
            </a:r>
          </a:p>
          <a:p>
            <a:pPr algn="ctr"/>
            <a:endParaRPr lang="en-GB" sz="1600" dirty="0">
              <a:solidFill>
                <a:srgbClr val="022D5F"/>
              </a:solidFill>
              <a:latin typeface="Arial" panose="020B0604020202020204" pitchFamily="34" charset="0"/>
              <a:cs typeface="Arial" panose="020B0604020202020204" pitchFamily="34" charset="0"/>
            </a:endParaRPr>
          </a:p>
          <a:p>
            <a:pPr algn="ctr"/>
            <a:r>
              <a:rPr lang="en-GB" sz="1600" b="1" dirty="0">
                <a:solidFill>
                  <a:srgbClr val="022D5F"/>
                </a:solidFill>
                <a:latin typeface="Arial" panose="020B0604020202020204" pitchFamily="34" charset="0"/>
                <a:cs typeface="Arial" panose="020B0604020202020204" pitchFamily="34" charset="0"/>
              </a:rPr>
              <a:t>Ellis Hall </a:t>
            </a:r>
            <a:r>
              <a:rPr lang="en-GB" sz="1600" dirty="0">
                <a:solidFill>
                  <a:srgbClr val="022D5F"/>
                </a:solidFill>
                <a:latin typeface="Arial" panose="020B0604020202020204" pitchFamily="34" charset="0"/>
                <a:cs typeface="Arial" panose="020B0604020202020204" pitchFamily="34" charset="0"/>
              </a:rPr>
              <a:t>–</a:t>
            </a:r>
            <a:r>
              <a:rPr lang="en-GB" sz="1600" b="1" dirty="0">
                <a:solidFill>
                  <a:srgbClr val="022D5F"/>
                </a:solidFill>
                <a:latin typeface="Arial" panose="020B0604020202020204" pitchFamily="34" charset="0"/>
                <a:cs typeface="Arial" panose="020B0604020202020204" pitchFamily="34" charset="0"/>
              </a:rPr>
              <a:t> </a:t>
            </a:r>
            <a:r>
              <a:rPr lang="en-GB" sz="1600" dirty="0">
                <a:solidFill>
                  <a:srgbClr val="022D5F"/>
                </a:solidFill>
                <a:latin typeface="Arial" panose="020B0604020202020204" pitchFamily="34" charset="0"/>
                <a:cs typeface="Arial" panose="020B0604020202020204" pitchFamily="34" charset="0"/>
              </a:rPr>
              <a:t>Medical Student.</a:t>
            </a:r>
            <a:endParaRPr lang="en-GB" sz="1600" i="1" dirty="0">
              <a:solidFill>
                <a:srgbClr val="022D5F"/>
              </a:solidFill>
              <a:latin typeface="Arial" panose="020B0604020202020204" pitchFamily="34" charset="0"/>
              <a:cs typeface="Arial" panose="020B0604020202020204" pitchFamily="34" charset="0"/>
            </a:endParaRPr>
          </a:p>
          <a:p>
            <a:pPr algn="ctr"/>
            <a:endParaRPr lang="en-GB" sz="2000" dirty="0">
              <a:solidFill>
                <a:srgbClr val="022D5F"/>
              </a:solidFill>
              <a:latin typeface="Arial" panose="020B0604020202020204" pitchFamily="34" charset="0"/>
              <a:cs typeface="Arial" panose="020B0604020202020204" pitchFamily="34" charset="0"/>
            </a:endParaRPr>
          </a:p>
          <a:p>
            <a:pPr algn="ctr"/>
            <a:endParaRPr lang="en-GB" sz="2000" dirty="0">
              <a:solidFill>
                <a:srgbClr val="022D5F"/>
              </a:solidFill>
              <a:latin typeface="Arial" panose="020B0604020202020204" pitchFamily="34" charset="0"/>
              <a:cs typeface="Arial" panose="020B0604020202020204" pitchFamily="34" charset="0"/>
            </a:endParaRPr>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9850" y="170652"/>
            <a:ext cx="5124337" cy="1708948"/>
          </a:xfrm>
          <a:prstGeom prst="rect">
            <a:avLst/>
          </a:prstGeom>
        </p:spPr>
      </p:pic>
    </p:spTree>
    <p:extLst>
      <p:ext uri="{BB962C8B-B14F-4D97-AF65-F5344CB8AC3E}">
        <p14:creationId xmlns:p14="http://schemas.microsoft.com/office/powerpoint/2010/main" val="1408253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0" y="5646805"/>
            <a:ext cx="3444335" cy="1148674"/>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Programme accreditation</a:t>
            </a:r>
          </a:p>
        </p:txBody>
      </p:sp>
      <p:sp>
        <p:nvSpPr>
          <p:cNvPr id="7" name="TextBox 6"/>
          <p:cNvSpPr txBox="1"/>
          <p:nvPr/>
        </p:nvSpPr>
        <p:spPr>
          <a:xfrm>
            <a:off x="467675" y="2643730"/>
            <a:ext cx="10632126" cy="1846659"/>
          </a:xfrm>
          <a:prstGeom prst="rect">
            <a:avLst/>
          </a:prstGeom>
          <a:noFill/>
        </p:spPr>
        <p:txBody>
          <a:bodyPr wrap="square" rtlCol="0">
            <a:spAutoFit/>
          </a:bodyPr>
          <a:lstStyle/>
          <a:p>
            <a:pPr algn="ctr"/>
            <a:r>
              <a:rPr lang="en-GB" sz="3200" dirty="0">
                <a:solidFill>
                  <a:srgbClr val="022D5F"/>
                </a:solidFill>
                <a:latin typeface="Arial" panose="020B0604020202020204" pitchFamily="34" charset="0"/>
                <a:cs typeface="Arial" panose="020B0604020202020204" pitchFamily="34" charset="0"/>
              </a:rPr>
              <a:t>If you would like to receive </a:t>
            </a:r>
          </a:p>
          <a:p>
            <a:pPr algn="ctr"/>
            <a:r>
              <a:rPr lang="en-GB" sz="3200" dirty="0">
                <a:solidFill>
                  <a:srgbClr val="022D5F"/>
                </a:solidFill>
                <a:latin typeface="Arial" panose="020B0604020202020204" pitchFamily="34" charset="0"/>
                <a:cs typeface="Arial" panose="020B0604020202020204" pitchFamily="34" charset="0"/>
              </a:rPr>
              <a:t>a certificate of completion for the accredited programme, </a:t>
            </a:r>
          </a:p>
          <a:p>
            <a:pPr algn="ctr"/>
            <a:r>
              <a:rPr lang="en-GB" sz="3200" dirty="0">
                <a:solidFill>
                  <a:srgbClr val="022D5F"/>
                </a:solidFill>
                <a:latin typeface="Arial" panose="020B0604020202020204" pitchFamily="34" charset="0"/>
                <a:cs typeface="Arial" panose="020B0604020202020204" pitchFamily="34" charset="0"/>
              </a:rPr>
              <a:t>you need to follow five steps</a:t>
            </a:r>
          </a:p>
          <a:p>
            <a:pPr algn="ctr"/>
            <a:endParaRPr lang="en-GB" dirty="0">
              <a:solidFill>
                <a:srgbClr val="022D5F"/>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1D47BEFB-3954-478C-AC79-3407BF4EF6C3}"/>
              </a:ext>
            </a:extLst>
          </p:cNvPr>
          <p:cNvPicPr>
            <a:picLocks noChangeAspect="1"/>
          </p:cNvPicPr>
          <p:nvPr/>
        </p:nvPicPr>
        <p:blipFill>
          <a:blip r:embed="rId3"/>
          <a:stretch>
            <a:fillRect/>
          </a:stretch>
        </p:blipFill>
        <p:spPr>
          <a:xfrm>
            <a:off x="9055389" y="5425144"/>
            <a:ext cx="2701636" cy="1148674"/>
          </a:xfrm>
          <a:prstGeom prst="rect">
            <a:avLst/>
          </a:prstGeom>
        </p:spPr>
      </p:pic>
    </p:spTree>
    <p:extLst>
      <p:ext uri="{BB962C8B-B14F-4D97-AF65-F5344CB8AC3E}">
        <p14:creationId xmlns:p14="http://schemas.microsoft.com/office/powerpoint/2010/main" val="3659314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Participant certification</a:t>
            </a:r>
          </a:p>
        </p:txBody>
      </p:sp>
      <p:sp>
        <p:nvSpPr>
          <p:cNvPr id="6" name="TextBox 5">
            <a:extLst>
              <a:ext uri="{FF2B5EF4-FFF2-40B4-BE49-F238E27FC236}">
                <a16:creationId xmlns:a16="http://schemas.microsoft.com/office/drawing/2014/main" id="{EF4C6B9C-82C9-4E0E-AA38-D4B048BABB63}"/>
              </a:ext>
            </a:extLst>
          </p:cNvPr>
          <p:cNvSpPr txBox="1"/>
          <p:nvPr/>
        </p:nvSpPr>
        <p:spPr>
          <a:xfrm>
            <a:off x="1033144" y="1566246"/>
            <a:ext cx="9951085" cy="1169551"/>
          </a:xfrm>
          <a:prstGeom prst="rect">
            <a:avLst/>
          </a:prstGeom>
          <a:noFill/>
        </p:spPr>
        <p:txBody>
          <a:bodyPr wrap="square" rtlCol="0">
            <a:spAutoFit/>
          </a:bodyPr>
          <a:lstStyle/>
          <a:p>
            <a:pPr marL="457200" indent="-457200">
              <a:buAutoNum type="arabicPeriod"/>
            </a:pPr>
            <a:r>
              <a:rPr lang="en-GB" sz="2000" dirty="0">
                <a:solidFill>
                  <a:srgbClr val="022D5F"/>
                </a:solidFill>
                <a:latin typeface="Arial" panose="020B0604020202020204" pitchFamily="34" charset="0"/>
                <a:cs typeface="Arial" panose="020B0604020202020204" pitchFamily="34" charset="0"/>
              </a:rPr>
              <a:t>Register for each individual event that you plan to attend.</a:t>
            </a:r>
          </a:p>
          <a:p>
            <a:endParaRPr lang="en-GB" sz="800" dirty="0">
              <a:solidFill>
                <a:srgbClr val="022D5F"/>
              </a:solidFill>
              <a:latin typeface="Arial" panose="020B0604020202020204" pitchFamily="34" charset="0"/>
              <a:cs typeface="Arial" panose="020B0604020202020204" pitchFamily="34" charset="0"/>
            </a:endParaRPr>
          </a:p>
          <a:p>
            <a:pPr algn="ctr"/>
            <a:r>
              <a:rPr lang="en-GB" sz="1400" dirty="0">
                <a:solidFill>
                  <a:srgbClr val="022D5F"/>
                </a:solidFill>
                <a:latin typeface="Arial" panose="020B0604020202020204" pitchFamily="34" charset="0"/>
                <a:cs typeface="Arial" panose="020B0604020202020204" pitchFamily="34" charset="0"/>
                <a:hlinkClick r:id="rId3"/>
              </a:rPr>
              <a:t>https://www.gtc.ox.ac.uk/academic/health-care/management-in-medicine/workshops/</a:t>
            </a:r>
            <a:endParaRPr lang="en-GB" sz="1400" dirty="0">
              <a:solidFill>
                <a:srgbClr val="022D5F"/>
              </a:solidFill>
              <a:latin typeface="Arial" panose="020B0604020202020204" pitchFamily="34" charset="0"/>
              <a:cs typeface="Arial" panose="020B0604020202020204" pitchFamily="34" charset="0"/>
            </a:endParaRPr>
          </a:p>
          <a:p>
            <a:pPr algn="ctr"/>
            <a:endParaRPr lang="en-GB" sz="1400" dirty="0">
              <a:solidFill>
                <a:srgbClr val="022D5F"/>
              </a:solidFill>
              <a:latin typeface="Arial" panose="020B0604020202020204" pitchFamily="34" charset="0"/>
              <a:cs typeface="Arial" panose="020B0604020202020204" pitchFamily="34" charset="0"/>
            </a:endParaRPr>
          </a:p>
          <a:p>
            <a:pPr algn="ctr"/>
            <a:r>
              <a:rPr lang="en-GB" sz="1400" dirty="0">
                <a:solidFill>
                  <a:srgbClr val="022D5F"/>
                </a:solidFill>
                <a:latin typeface="Arial" panose="020B0604020202020204" pitchFamily="34" charset="0"/>
                <a:cs typeface="Arial" panose="020B0604020202020204" pitchFamily="34" charset="0"/>
              </a:rPr>
              <a:t> </a:t>
            </a:r>
          </a:p>
        </p:txBody>
      </p:sp>
      <p:pic>
        <p:nvPicPr>
          <p:cNvPr id="5" name="Picture 4">
            <a:extLst>
              <a:ext uri="{FF2B5EF4-FFF2-40B4-BE49-F238E27FC236}">
                <a16:creationId xmlns:a16="http://schemas.microsoft.com/office/drawing/2014/main" id="{8358B3B3-B3C8-417A-8BC4-9558450CE1DE}"/>
              </a:ext>
            </a:extLst>
          </p:cNvPr>
          <p:cNvPicPr>
            <a:picLocks noChangeAspect="1"/>
          </p:cNvPicPr>
          <p:nvPr/>
        </p:nvPicPr>
        <p:blipFill>
          <a:blip r:embed="rId4"/>
          <a:stretch>
            <a:fillRect/>
          </a:stretch>
        </p:blipFill>
        <p:spPr>
          <a:xfrm>
            <a:off x="3002729" y="2819819"/>
            <a:ext cx="6011916" cy="3970834"/>
          </a:xfrm>
          <a:prstGeom prst="rect">
            <a:avLst/>
          </a:prstGeom>
        </p:spPr>
      </p:pic>
      <p:sp>
        <p:nvSpPr>
          <p:cNvPr id="8" name="Rectangle 7">
            <a:extLst>
              <a:ext uri="{FF2B5EF4-FFF2-40B4-BE49-F238E27FC236}">
                <a16:creationId xmlns:a16="http://schemas.microsoft.com/office/drawing/2014/main" id="{B15DF006-67C3-4F6F-A2C1-16C4F177B95A}"/>
              </a:ext>
            </a:extLst>
          </p:cNvPr>
          <p:cNvSpPr/>
          <p:nvPr/>
        </p:nvSpPr>
        <p:spPr>
          <a:xfrm>
            <a:off x="5288437" y="5475929"/>
            <a:ext cx="1528754" cy="113226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98458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Programme accreditation</a:t>
            </a:r>
          </a:p>
        </p:txBody>
      </p:sp>
      <p:sp>
        <p:nvSpPr>
          <p:cNvPr id="7" name="TextBox 6"/>
          <p:cNvSpPr txBox="1"/>
          <p:nvPr/>
        </p:nvSpPr>
        <p:spPr>
          <a:xfrm>
            <a:off x="566530" y="1920240"/>
            <a:ext cx="10984340" cy="4401205"/>
          </a:xfrm>
          <a:prstGeom prst="rect">
            <a:avLst/>
          </a:prstGeom>
          <a:noFill/>
        </p:spPr>
        <p:txBody>
          <a:bodyPr wrap="square" rtlCol="0">
            <a:spAutoFit/>
          </a:bodyPr>
          <a:lstStyle/>
          <a:p>
            <a:endParaRPr lang="en-GB" sz="2000" dirty="0">
              <a:solidFill>
                <a:srgbClr val="022D5F"/>
              </a:solidFill>
              <a:latin typeface="Arial" panose="020B0604020202020204" pitchFamily="34" charset="0"/>
              <a:cs typeface="Arial" panose="020B0604020202020204" pitchFamily="34" charset="0"/>
            </a:endParaRPr>
          </a:p>
          <a:p>
            <a:r>
              <a:rPr lang="en-GB" sz="2000" dirty="0">
                <a:solidFill>
                  <a:srgbClr val="022D5F"/>
                </a:solidFill>
                <a:latin typeface="Arial" panose="020B0604020202020204" pitchFamily="34" charset="0"/>
                <a:cs typeface="Arial" panose="020B0604020202020204" pitchFamily="34" charset="0"/>
              </a:rPr>
              <a:t>Speaker self-assigned points against the Medical Leadership Competency Framework are mapped to FMLM Leadership and Management Standards for Medical Professionals. </a:t>
            </a:r>
          </a:p>
          <a:p>
            <a:endParaRPr lang="en-GB" sz="800" dirty="0">
              <a:solidFill>
                <a:srgbClr val="022D5F"/>
              </a:solidFill>
              <a:latin typeface="Arial" panose="020B0604020202020204" pitchFamily="34" charset="0"/>
              <a:cs typeface="Arial" panose="020B0604020202020204" pitchFamily="34" charset="0"/>
            </a:endParaRPr>
          </a:p>
          <a:p>
            <a:endParaRPr lang="en-GB" sz="800" dirty="0">
              <a:solidFill>
                <a:srgbClr val="022D5F"/>
              </a:solidFill>
              <a:latin typeface="Arial" panose="020B0604020202020204" pitchFamily="34" charset="0"/>
              <a:cs typeface="Arial" panose="020B0604020202020204" pitchFamily="34" charset="0"/>
            </a:endParaRPr>
          </a:p>
          <a:p>
            <a:r>
              <a:rPr lang="en-GB" sz="2000" dirty="0">
                <a:solidFill>
                  <a:srgbClr val="022D5F"/>
                </a:solidFill>
                <a:latin typeface="Arial" panose="020B0604020202020204" pitchFamily="34" charset="0"/>
                <a:cs typeface="Arial" panose="020B0604020202020204" pitchFamily="34" charset="0"/>
              </a:rPr>
              <a:t>These are moderated for each workshop and seminar to give overall credits for each behaviour.</a:t>
            </a:r>
          </a:p>
          <a:p>
            <a:endParaRPr lang="en-GB" sz="800" dirty="0">
              <a:solidFill>
                <a:srgbClr val="022D5F"/>
              </a:solidFill>
              <a:latin typeface="Arial" panose="020B0604020202020204" pitchFamily="34" charset="0"/>
              <a:cs typeface="Arial" panose="020B0604020202020204" pitchFamily="34" charset="0"/>
            </a:endParaRPr>
          </a:p>
          <a:p>
            <a:endParaRPr lang="en-GB" sz="800" dirty="0">
              <a:solidFill>
                <a:srgbClr val="022D5F"/>
              </a:solidFill>
              <a:latin typeface="Arial" panose="020B0604020202020204" pitchFamily="34" charset="0"/>
              <a:cs typeface="Arial" panose="020B0604020202020204" pitchFamily="34" charset="0"/>
            </a:endParaRPr>
          </a:p>
          <a:p>
            <a:r>
              <a:rPr lang="en-GB" sz="2000" dirty="0">
                <a:solidFill>
                  <a:srgbClr val="022D5F"/>
                </a:solidFill>
                <a:latin typeface="Arial" panose="020B0604020202020204" pitchFamily="34" charset="0"/>
                <a:cs typeface="Arial" panose="020B0604020202020204" pitchFamily="34" charset="0"/>
              </a:rPr>
              <a:t>NOTE: Programme accreditation is </a:t>
            </a:r>
            <a:r>
              <a:rPr lang="en-GB" sz="2000" u="sng" dirty="0">
                <a:solidFill>
                  <a:srgbClr val="022D5F"/>
                </a:solidFill>
                <a:latin typeface="Arial" panose="020B0604020202020204" pitchFamily="34" charset="0"/>
                <a:cs typeface="Arial" panose="020B0604020202020204" pitchFamily="34" charset="0"/>
              </a:rPr>
              <a:t>not</a:t>
            </a:r>
            <a:r>
              <a:rPr lang="en-GB" sz="2000" dirty="0">
                <a:solidFill>
                  <a:srgbClr val="022D5F"/>
                </a:solidFill>
                <a:latin typeface="Arial" panose="020B0604020202020204" pitchFamily="34" charset="0"/>
                <a:cs typeface="Arial" panose="020B0604020202020204" pitchFamily="34" charset="0"/>
              </a:rPr>
              <a:t> assigned to individual sessions but the programme as a whole. </a:t>
            </a:r>
          </a:p>
          <a:p>
            <a:endParaRPr lang="en-GB" sz="800" dirty="0">
              <a:solidFill>
                <a:srgbClr val="022D5F"/>
              </a:solidFill>
              <a:latin typeface="Arial" panose="020B0604020202020204" pitchFamily="34" charset="0"/>
              <a:cs typeface="Arial" panose="020B0604020202020204" pitchFamily="34" charset="0"/>
            </a:endParaRPr>
          </a:p>
          <a:p>
            <a:r>
              <a:rPr lang="en-GB" sz="2000" dirty="0">
                <a:solidFill>
                  <a:srgbClr val="022D5F"/>
                </a:solidFill>
                <a:latin typeface="Arial" panose="020B0604020202020204" pitchFamily="34" charset="0"/>
                <a:cs typeface="Arial" panose="020B0604020202020204" pitchFamily="34" charset="0"/>
              </a:rPr>
              <a:t> </a:t>
            </a:r>
          </a:p>
          <a:p>
            <a:endParaRPr lang="en-GB" sz="2000" dirty="0">
              <a:solidFill>
                <a:srgbClr val="022D5F"/>
              </a:solidFill>
              <a:latin typeface="Arial" panose="020B0604020202020204" pitchFamily="34" charset="0"/>
              <a:cs typeface="Arial" panose="020B0604020202020204" pitchFamily="34" charset="0"/>
            </a:endParaRPr>
          </a:p>
          <a:p>
            <a:endParaRPr lang="en-GB" sz="2000" dirty="0">
              <a:solidFill>
                <a:srgbClr val="022D5F"/>
              </a:solidFill>
              <a:latin typeface="Arial" panose="020B0604020202020204" pitchFamily="34" charset="0"/>
              <a:cs typeface="Arial" panose="020B0604020202020204" pitchFamily="34" charset="0"/>
            </a:endParaRPr>
          </a:p>
          <a:p>
            <a:endParaRPr lang="en-GB" sz="2000" dirty="0">
              <a:solidFill>
                <a:srgbClr val="022D5F"/>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2000" dirty="0">
              <a:solidFill>
                <a:srgbClr val="022D5F"/>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2000" dirty="0">
              <a:solidFill>
                <a:srgbClr val="022D5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3234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Participant certification</a:t>
            </a:r>
          </a:p>
        </p:txBody>
      </p:sp>
      <p:sp>
        <p:nvSpPr>
          <p:cNvPr id="7" name="TextBox 6"/>
          <p:cNvSpPr txBox="1"/>
          <p:nvPr/>
        </p:nvSpPr>
        <p:spPr>
          <a:xfrm>
            <a:off x="477078" y="1850904"/>
            <a:ext cx="11300791" cy="677108"/>
          </a:xfrm>
          <a:prstGeom prst="rect">
            <a:avLst/>
          </a:prstGeom>
          <a:noFill/>
        </p:spPr>
        <p:txBody>
          <a:bodyPr wrap="square" rtlCol="0">
            <a:spAutoFit/>
          </a:bodyPr>
          <a:lstStyle/>
          <a:p>
            <a:r>
              <a:rPr lang="en-GB" sz="2000" dirty="0">
                <a:solidFill>
                  <a:srgbClr val="022D5F"/>
                </a:solidFill>
                <a:latin typeface="Arial" panose="020B0604020202020204" pitchFamily="34" charset="0"/>
                <a:cs typeface="Arial" panose="020B0604020202020204" pitchFamily="34" charset="0"/>
              </a:rPr>
              <a:t>2. Attendance of a selection of seminars and workshops</a:t>
            </a:r>
          </a:p>
          <a:p>
            <a:endParaRPr lang="en-GB" dirty="0">
              <a:solidFill>
                <a:srgbClr val="022D5F"/>
              </a:solidFill>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B3F79BB5-628E-434C-A2B9-7EE8205951EB}"/>
              </a:ext>
            </a:extLst>
          </p:cNvPr>
          <p:cNvSpPr txBox="1"/>
          <p:nvPr/>
        </p:nvSpPr>
        <p:spPr>
          <a:xfrm>
            <a:off x="712425" y="2287613"/>
            <a:ext cx="4641459" cy="3631763"/>
          </a:xfrm>
          <a:prstGeom prst="rect">
            <a:avLst/>
          </a:prstGeom>
          <a:noFill/>
        </p:spPr>
        <p:txBody>
          <a:bodyPr wrap="square" rtlCol="0">
            <a:spAutoFit/>
          </a:bodyPr>
          <a:lstStyle/>
          <a:p>
            <a:pPr marL="285750" indent="-285750">
              <a:buFont typeface="Arial" panose="020B0604020202020204" pitchFamily="34" charset="0"/>
              <a:buChar char="•"/>
            </a:pPr>
            <a:r>
              <a:rPr lang="en-GB" dirty="0">
                <a:solidFill>
                  <a:srgbClr val="022D5F"/>
                </a:solidFill>
                <a:latin typeface="Arial" panose="020B0604020202020204" pitchFamily="34" charset="0"/>
                <a:cs typeface="Arial" panose="020B0604020202020204" pitchFamily="34" charset="0"/>
              </a:rPr>
              <a:t>Individuals record their attendance and associated credits via annual downloadable Attendance Tracker</a:t>
            </a:r>
          </a:p>
          <a:p>
            <a:pPr marL="285750" indent="-285750">
              <a:buFont typeface="Arial" panose="020B0604020202020204" pitchFamily="34" charset="0"/>
              <a:buChar char="•"/>
            </a:pPr>
            <a:endParaRPr lang="en-GB" sz="800" dirty="0">
              <a:solidFill>
                <a:srgbClr val="022D5F"/>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800" dirty="0">
              <a:solidFill>
                <a:srgbClr val="022D5F"/>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solidFill>
                  <a:srgbClr val="022D5F"/>
                </a:solidFill>
                <a:latin typeface="Arial" panose="020B0604020202020204" pitchFamily="34" charset="0"/>
                <a:cs typeface="Arial" panose="020B0604020202020204" pitchFamily="34" charset="0"/>
              </a:rPr>
              <a:t>Minimum of 16 credits in each domain (self, team, corporate, systems) and 70 credits in total are required</a:t>
            </a:r>
          </a:p>
          <a:p>
            <a:endParaRPr lang="en-GB" sz="800" dirty="0">
              <a:solidFill>
                <a:srgbClr val="022D5F"/>
              </a:solidFill>
              <a:latin typeface="Arial" panose="020B0604020202020204" pitchFamily="34" charset="0"/>
              <a:cs typeface="Arial" panose="020B0604020202020204" pitchFamily="34" charset="0"/>
            </a:endParaRPr>
          </a:p>
          <a:p>
            <a:endParaRPr lang="en-GB" sz="800" dirty="0">
              <a:solidFill>
                <a:srgbClr val="022D5F"/>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solidFill>
                  <a:srgbClr val="022D5F"/>
                </a:solidFill>
                <a:latin typeface="Arial" panose="020B0604020202020204" pitchFamily="34" charset="0"/>
                <a:cs typeface="Arial" panose="020B0604020202020204" pitchFamily="34" charset="0"/>
              </a:rPr>
              <a:t>Complete the accredited pathway in one year by attending around 70% of the programme, alternatively completion can be over 2-3 years.</a:t>
            </a:r>
          </a:p>
          <a:p>
            <a:endParaRPr lang="en-GB" dirty="0">
              <a:solidFill>
                <a:srgbClr val="022D5F"/>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AF7D6D71-6C94-4936-BDCA-E111BC036B5A}"/>
              </a:ext>
            </a:extLst>
          </p:cNvPr>
          <p:cNvPicPr>
            <a:picLocks noChangeAspect="1"/>
          </p:cNvPicPr>
          <p:nvPr/>
        </p:nvPicPr>
        <p:blipFill>
          <a:blip r:embed="rId3"/>
          <a:stretch>
            <a:fillRect/>
          </a:stretch>
        </p:blipFill>
        <p:spPr>
          <a:xfrm>
            <a:off x="5256110" y="2189458"/>
            <a:ext cx="6935890" cy="4328993"/>
          </a:xfrm>
          <a:prstGeom prst="rect">
            <a:avLst/>
          </a:prstGeom>
        </p:spPr>
      </p:pic>
    </p:spTree>
    <p:extLst>
      <p:ext uri="{BB962C8B-B14F-4D97-AF65-F5344CB8AC3E}">
        <p14:creationId xmlns:p14="http://schemas.microsoft.com/office/powerpoint/2010/main" val="2756863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Participant certification</a:t>
            </a:r>
          </a:p>
        </p:txBody>
      </p:sp>
      <p:sp>
        <p:nvSpPr>
          <p:cNvPr id="7" name="TextBox 6"/>
          <p:cNvSpPr txBox="1"/>
          <p:nvPr/>
        </p:nvSpPr>
        <p:spPr>
          <a:xfrm>
            <a:off x="1033145" y="1666238"/>
            <a:ext cx="10125710" cy="4739759"/>
          </a:xfrm>
          <a:prstGeom prst="rect">
            <a:avLst/>
          </a:prstGeom>
          <a:noFill/>
        </p:spPr>
        <p:txBody>
          <a:bodyPr wrap="square" rtlCol="0">
            <a:spAutoFit/>
          </a:bodyPr>
          <a:lstStyle/>
          <a:p>
            <a:endParaRPr lang="en-GB" sz="1000" dirty="0">
              <a:solidFill>
                <a:srgbClr val="022D5F"/>
              </a:solidFill>
              <a:latin typeface="Arial" panose="020B0604020202020204" pitchFamily="34" charset="0"/>
              <a:cs typeface="Arial" panose="020B0604020202020204" pitchFamily="34" charset="0"/>
            </a:endParaRPr>
          </a:p>
          <a:p>
            <a:r>
              <a:rPr lang="en-GB" sz="2000" dirty="0">
                <a:solidFill>
                  <a:srgbClr val="022D5F"/>
                </a:solidFill>
                <a:latin typeface="Arial" panose="020B0604020202020204" pitchFamily="34" charset="0"/>
                <a:cs typeface="Arial" panose="020B0604020202020204" pitchFamily="34" charset="0"/>
              </a:rPr>
              <a:t>3. Participation in Shadowing Programme (optional)</a:t>
            </a:r>
          </a:p>
          <a:p>
            <a:endParaRPr lang="en-GB" sz="2000" dirty="0">
              <a:solidFill>
                <a:srgbClr val="022D5F"/>
              </a:solidFill>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GB" dirty="0">
                <a:solidFill>
                  <a:srgbClr val="022D5F"/>
                </a:solidFill>
                <a:latin typeface="Arial" panose="020B0604020202020204" pitchFamily="34" charset="0"/>
                <a:cs typeface="Arial" panose="020B0604020202020204" pitchFamily="34" charset="0"/>
              </a:rPr>
              <a:t>Launch Monday 20 October 2025</a:t>
            </a:r>
          </a:p>
          <a:p>
            <a:pPr marL="800100" lvl="1" indent="-342900">
              <a:buFont typeface="Arial" panose="020B0604020202020204" pitchFamily="34" charset="0"/>
              <a:buChar char="•"/>
            </a:pPr>
            <a:r>
              <a:rPr lang="en-GB" dirty="0">
                <a:solidFill>
                  <a:srgbClr val="022D5F"/>
                </a:solidFill>
                <a:latin typeface="Arial" panose="020B0604020202020204" pitchFamily="34" charset="0"/>
                <a:cs typeface="Arial" panose="020B0604020202020204" pitchFamily="34" charset="0"/>
              </a:rPr>
              <a:t>Post placement survey and final report required.</a:t>
            </a:r>
            <a:endParaRPr lang="en-GB" dirty="0">
              <a:solidFill>
                <a:srgbClr val="002060"/>
              </a:solidFill>
              <a:latin typeface="Arial" panose="020B0604020202020204" pitchFamily="34" charset="0"/>
              <a:cs typeface="Arial" panose="020B0604020202020204" pitchFamily="34" charset="0"/>
            </a:endParaRPr>
          </a:p>
          <a:p>
            <a:endParaRPr lang="en-GB"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Shadowing provides opportunities to ‘shadow’ NHS managers and others for short periods, typically two half-days.</a:t>
            </a:r>
          </a:p>
          <a:p>
            <a:endParaRPr lang="en-GB"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The purpose of the shadowing is to give insight into the activities of managers, how they go about those activities, and the issues on which they work. Managers involved have included NHS Trust Chairs and Chief Executives, Medical Directors, and a Director of Social Services.</a:t>
            </a:r>
          </a:p>
          <a:p>
            <a:endParaRPr lang="en-GB" dirty="0">
              <a:solidFill>
                <a:srgbClr val="002060"/>
              </a:solidFill>
              <a:latin typeface="Arial" panose="020B0604020202020204" pitchFamily="34" charset="0"/>
              <a:cs typeface="Arial" panose="020B0604020202020204" pitchFamily="34" charset="0"/>
            </a:endParaRPr>
          </a:p>
          <a:p>
            <a:r>
              <a:rPr lang="en-GB" dirty="0">
                <a:solidFill>
                  <a:srgbClr val="002060"/>
                </a:solidFill>
                <a:latin typeface="Arial" panose="020B0604020202020204" pitchFamily="34" charset="0"/>
                <a:cs typeface="Arial" panose="020B0604020202020204" pitchFamily="34" charset="0"/>
              </a:rPr>
              <a:t>There are a limited number of places available. If you are interested in taking part in this year’s Shadowing Programme, you must attend the launch event, Monday, 20 October.</a:t>
            </a:r>
          </a:p>
          <a:p>
            <a:endParaRPr lang="en-GB" dirty="0">
              <a:solidFill>
                <a:srgbClr val="002060"/>
              </a:solidFill>
              <a:latin typeface="Arial" panose="020B0604020202020204" pitchFamily="34" charset="0"/>
              <a:cs typeface="Arial" panose="020B0604020202020204" pitchFamily="34" charset="0"/>
            </a:endParaRPr>
          </a:p>
          <a:p>
            <a:endParaRPr lang="en-GB"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0806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Participant certification</a:t>
            </a:r>
          </a:p>
        </p:txBody>
      </p:sp>
      <p:sp>
        <p:nvSpPr>
          <p:cNvPr id="7" name="TextBox 6"/>
          <p:cNvSpPr txBox="1"/>
          <p:nvPr/>
        </p:nvSpPr>
        <p:spPr>
          <a:xfrm>
            <a:off x="1033145" y="1770112"/>
            <a:ext cx="10125710" cy="4524315"/>
          </a:xfrm>
          <a:prstGeom prst="rect">
            <a:avLst/>
          </a:prstGeom>
          <a:noFill/>
        </p:spPr>
        <p:txBody>
          <a:bodyPr wrap="square" rtlCol="0">
            <a:spAutoFit/>
          </a:bodyPr>
          <a:lstStyle/>
          <a:p>
            <a:r>
              <a:rPr lang="en-GB" sz="2000" dirty="0">
                <a:solidFill>
                  <a:srgbClr val="002060"/>
                </a:solidFill>
                <a:latin typeface="Arial" panose="020B0604020202020204" pitchFamily="34" charset="0"/>
                <a:cs typeface="Arial" panose="020B0604020202020204" pitchFamily="34" charset="0"/>
              </a:rPr>
              <a:t>4. Reflections</a:t>
            </a:r>
          </a:p>
          <a:p>
            <a:endParaRPr lang="en-GB" sz="2000"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Write a short reflective piece for each event attended. </a:t>
            </a:r>
            <a:r>
              <a:rPr lang="en-GB" i="1" dirty="0">
                <a:solidFill>
                  <a:srgbClr val="002060"/>
                </a:solidFill>
                <a:latin typeface="Arial" panose="020B0604020202020204" pitchFamily="34" charset="0"/>
                <a:cs typeface="Arial" panose="020B0604020202020204" pitchFamily="34" charset="0"/>
              </a:rPr>
              <a:t>Our recommendation is to write these as close to the event as possible.</a:t>
            </a:r>
          </a:p>
          <a:p>
            <a:pPr marL="742950" lvl="1" indent="-285750">
              <a:buFont typeface="Arial" panose="020B0604020202020204" pitchFamily="34" charset="0"/>
              <a:buChar char="•"/>
            </a:pPr>
            <a:endParaRPr lang="en-GB"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Write a final reflective piece on overall impact and plans to inform practice: what has been learned from the programme, how you might apply the learning in practice and what further actions you may take.</a:t>
            </a:r>
          </a:p>
          <a:p>
            <a:pPr marL="742950" lvl="1" indent="-285750">
              <a:buFont typeface="Arial" panose="020B0604020202020204" pitchFamily="34" charset="0"/>
              <a:buChar char="•"/>
            </a:pPr>
            <a:endParaRPr lang="en-GB"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Each reflective piece should be in the region of 400 words and submitted as one combined PDF.</a:t>
            </a:r>
          </a:p>
          <a:p>
            <a:pPr marL="742950" lvl="1" indent="-285750">
              <a:buFont typeface="Arial" panose="020B0604020202020204" pitchFamily="34" charset="0"/>
              <a:buChar char="•"/>
            </a:pPr>
            <a:endParaRPr lang="en-GB"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For guidance on good self-reflective learning: Please follow this link</a:t>
            </a:r>
          </a:p>
          <a:p>
            <a:pPr marL="742950" lvl="1" indent="-285750">
              <a:buFont typeface="Arial" panose="020B0604020202020204" pitchFamily="34" charset="0"/>
              <a:buChar char="•"/>
            </a:pPr>
            <a:endParaRPr lang="en-GB" sz="800" dirty="0">
              <a:solidFill>
                <a:srgbClr val="002060"/>
              </a:solidFill>
              <a:latin typeface="Arial" panose="020B0604020202020204" pitchFamily="34" charset="0"/>
              <a:cs typeface="Arial" panose="020B0604020202020204" pitchFamily="34" charset="0"/>
            </a:endParaRPr>
          </a:p>
          <a:p>
            <a:pPr algn="ctr"/>
            <a:r>
              <a:rPr lang="en-GB" u="sng" dirty="0">
                <a:solidFill>
                  <a:srgbClr val="00206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https://www.fph.org.uk/professional-development/cpd/reflective-notes/</a:t>
            </a:r>
            <a:r>
              <a:rPr lang="en-GB" u="sng" dirty="0">
                <a:solidFill>
                  <a:srgbClr val="002060"/>
                </a:solidFill>
                <a:latin typeface="Arial" panose="020B0604020202020204" pitchFamily="34" charset="0"/>
                <a:cs typeface="Arial" panose="020B0604020202020204" pitchFamily="34" charset="0"/>
              </a:rPr>
              <a:t> </a:t>
            </a:r>
            <a:endParaRPr lang="en-GB" dirty="0">
              <a:solidFill>
                <a:srgbClr val="002060"/>
              </a:solidFill>
              <a:latin typeface="Arial" panose="020B0604020202020204" pitchFamily="34" charset="0"/>
              <a:cs typeface="Arial" panose="020B0604020202020204" pitchFamily="34" charset="0"/>
            </a:endParaRPr>
          </a:p>
          <a:p>
            <a:pPr algn="ctr"/>
            <a:endParaRPr lang="en-GB" sz="800" dirty="0">
              <a:solidFill>
                <a:srgbClr val="002060"/>
              </a:solidFill>
              <a:latin typeface="Arial" panose="020B0604020202020204" pitchFamily="34" charset="0"/>
              <a:cs typeface="Arial" panose="020B0604020202020204" pitchFamily="34" charset="0"/>
            </a:endParaRPr>
          </a:p>
          <a:p>
            <a:pPr lvl="1"/>
            <a:endParaRPr lang="en-GB"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8133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Participant certification</a:t>
            </a:r>
          </a:p>
        </p:txBody>
      </p:sp>
      <p:sp>
        <p:nvSpPr>
          <p:cNvPr id="7" name="TextBox 6"/>
          <p:cNvSpPr txBox="1"/>
          <p:nvPr/>
        </p:nvSpPr>
        <p:spPr>
          <a:xfrm>
            <a:off x="1033145" y="1647943"/>
            <a:ext cx="10125710" cy="4955203"/>
          </a:xfrm>
          <a:prstGeom prst="rect">
            <a:avLst/>
          </a:prstGeom>
          <a:noFill/>
        </p:spPr>
        <p:txBody>
          <a:bodyPr wrap="square" rtlCol="0">
            <a:spAutoFit/>
          </a:bodyPr>
          <a:lstStyle/>
          <a:p>
            <a:r>
              <a:rPr lang="en-GB" sz="2000" dirty="0">
                <a:solidFill>
                  <a:srgbClr val="022D5F"/>
                </a:solidFill>
                <a:latin typeface="Arial" panose="020B0604020202020204" pitchFamily="34" charset="0"/>
                <a:cs typeface="Arial" panose="020B0604020202020204" pitchFamily="34" charset="0"/>
              </a:rPr>
              <a:t>5. Submission</a:t>
            </a:r>
          </a:p>
          <a:p>
            <a:pPr marL="742950" lvl="1" indent="-285750">
              <a:buFont typeface="Arial" panose="020B0604020202020204" pitchFamily="34" charset="0"/>
              <a:buChar char="•"/>
            </a:pPr>
            <a:endParaRPr lang="en-GB"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Bi-annual submission dates: 1 March and 1 July</a:t>
            </a:r>
          </a:p>
          <a:p>
            <a:pPr lvl="1"/>
            <a:endParaRPr lang="en-GB"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Administration fee paid via an online system</a:t>
            </a:r>
          </a:p>
          <a:p>
            <a:pPr marL="1200150" lvl="2" indent="-285750">
              <a:buFont typeface="Arial" panose="020B0604020202020204" pitchFamily="34" charset="0"/>
              <a:buChar char="•"/>
            </a:pPr>
            <a:r>
              <a:rPr lang="en-GB" sz="1400" dirty="0">
                <a:solidFill>
                  <a:srgbClr val="002060"/>
                </a:solidFill>
                <a:latin typeface="Arial" panose="020B0604020202020204" pitchFamily="34" charset="0"/>
                <a:cs typeface="Arial" panose="020B0604020202020204" pitchFamily="34" charset="0"/>
              </a:rPr>
              <a:t>£25 submission fee – March 2026 (</a:t>
            </a:r>
            <a:r>
              <a:rPr lang="en-GB" sz="1400" i="1" dirty="0">
                <a:solidFill>
                  <a:srgbClr val="002060"/>
                </a:solidFill>
                <a:latin typeface="Arial" panose="020B0604020202020204" pitchFamily="34" charset="0"/>
                <a:cs typeface="Arial" panose="020B0604020202020204" pitchFamily="34" charset="0"/>
              </a:rPr>
              <a:t>i.e. for those who started the programme prior to 2025/26</a:t>
            </a:r>
            <a:r>
              <a:rPr lang="en-GB" sz="1400" dirty="0">
                <a:solidFill>
                  <a:srgbClr val="002060"/>
                </a:solidFill>
                <a:latin typeface="Arial" panose="020B0604020202020204" pitchFamily="34" charset="0"/>
                <a:cs typeface="Arial" panose="020B0604020202020204" pitchFamily="34" charset="0"/>
              </a:rPr>
              <a:t>)</a:t>
            </a:r>
          </a:p>
          <a:p>
            <a:pPr marL="1200150" lvl="2" indent="-285750">
              <a:buFont typeface="Arial" panose="020B0604020202020204" pitchFamily="34" charset="0"/>
              <a:buChar char="•"/>
            </a:pPr>
            <a:r>
              <a:rPr lang="en-GB" sz="1400" dirty="0">
                <a:solidFill>
                  <a:srgbClr val="002060"/>
                </a:solidFill>
                <a:latin typeface="Arial" panose="020B0604020202020204" pitchFamily="34" charset="0"/>
                <a:cs typeface="Arial" panose="020B0604020202020204" pitchFamily="34" charset="0"/>
              </a:rPr>
              <a:t>£75 submission fee – July 2026 onwards</a:t>
            </a:r>
          </a:p>
          <a:p>
            <a:pPr marL="1200150" lvl="2" indent="-285750">
              <a:buFont typeface="Arial" panose="020B0604020202020204" pitchFamily="34" charset="0"/>
              <a:buChar char="•"/>
            </a:pPr>
            <a:r>
              <a:rPr lang="en-GB" sz="1400" dirty="0">
                <a:solidFill>
                  <a:srgbClr val="002060"/>
                </a:solidFill>
                <a:latin typeface="Arial" panose="020B0604020202020204" pitchFamily="34" charset="0"/>
                <a:cs typeface="Arial" panose="020B0604020202020204" pitchFamily="34" charset="0"/>
              </a:rPr>
              <a:t>GTC students – submission free of charge</a:t>
            </a:r>
          </a:p>
          <a:p>
            <a:endParaRPr lang="en-GB"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Submission of self-reflective pieces for each session attended, plus a final overall reflection (each up to 400 words)</a:t>
            </a:r>
          </a:p>
          <a:p>
            <a:pPr lvl="1"/>
            <a:endParaRPr lang="en-GB"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Completed Attendance Tracker with a minimum of 70 credits</a:t>
            </a:r>
          </a:p>
          <a:p>
            <a:pPr lvl="1"/>
            <a:endParaRPr lang="en-GB"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Submissions approved and signed off by the Management in Medicine Steering Group</a:t>
            </a:r>
          </a:p>
          <a:p>
            <a:pPr marL="742950" lvl="1" indent="-285750">
              <a:buFont typeface="Arial" panose="020B0604020202020204" pitchFamily="34" charset="0"/>
              <a:buChar char="•"/>
            </a:pPr>
            <a:endParaRPr lang="en-GB" dirty="0">
              <a:solidFill>
                <a:srgbClr val="002060"/>
              </a:solidFill>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Certificate issued</a:t>
            </a:r>
          </a:p>
          <a:p>
            <a:endParaRPr lang="en-GB" sz="2000" dirty="0">
              <a:solidFill>
                <a:srgbClr val="022D5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0024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Management in Medicine Programme (MiM)</a:t>
            </a:r>
          </a:p>
        </p:txBody>
      </p:sp>
      <p:sp>
        <p:nvSpPr>
          <p:cNvPr id="7" name="TextBox 6"/>
          <p:cNvSpPr txBox="1"/>
          <p:nvPr/>
        </p:nvSpPr>
        <p:spPr>
          <a:xfrm>
            <a:off x="768626" y="1578113"/>
            <a:ext cx="10261600" cy="4031873"/>
          </a:xfrm>
          <a:prstGeom prst="rect">
            <a:avLst/>
          </a:prstGeom>
          <a:noFill/>
        </p:spPr>
        <p:txBody>
          <a:bodyPr wrap="square" rtlCol="0">
            <a:spAutoFit/>
          </a:bodyPr>
          <a:lstStyle/>
          <a:p>
            <a:pPr lvl="0"/>
            <a:endParaRPr lang="en-US" sz="2000" dirty="0">
              <a:solidFill>
                <a:srgbClr val="002060"/>
              </a:solidFill>
              <a:latin typeface="Arial" panose="020B0604020202020204" pitchFamily="34" charset="0"/>
              <a:cs typeface="Arial" panose="020B0604020202020204" pitchFamily="34" charset="0"/>
            </a:endParaRPr>
          </a:p>
          <a:p>
            <a:pPr lvl="0"/>
            <a:r>
              <a:rPr lang="en-GB" sz="2000" dirty="0">
                <a:solidFill>
                  <a:srgbClr val="022D5F"/>
                </a:solidFill>
                <a:latin typeface="Arial" panose="020B0604020202020204" pitchFamily="34" charset="0"/>
                <a:cs typeface="Arial" panose="020B0604020202020204" pitchFamily="34" charset="0"/>
              </a:rPr>
              <a:t>To help manage attendance of our Saturday Workshops, and ensure everyone has a fair chance to participate,</a:t>
            </a:r>
            <a:r>
              <a:rPr lang="en-US" sz="2000" dirty="0">
                <a:solidFill>
                  <a:srgbClr val="002060"/>
                </a:solidFill>
                <a:latin typeface="Arial" panose="020B0604020202020204" pitchFamily="34" charset="0"/>
                <a:cs typeface="Arial" panose="020B0604020202020204" pitchFamily="34" charset="0"/>
              </a:rPr>
              <a:t> we ask for a refundable deposit of £35 for in-person sessions.</a:t>
            </a:r>
          </a:p>
          <a:p>
            <a:pPr lvl="0"/>
            <a:endParaRPr lang="en-US" sz="16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solidFill>
                  <a:schemeClr val="accent5">
                    <a:lumMod val="50000"/>
                  </a:schemeClr>
                </a:solidFill>
                <a:latin typeface="Arial" panose="020B0604020202020204" pitchFamily="34" charset="0"/>
                <a:cs typeface="Arial" panose="020B0604020202020204" pitchFamily="34" charset="0"/>
              </a:rPr>
              <a:t>✅ Your deposit is fully refundable – simply let us know via email to </a:t>
            </a:r>
            <a:r>
              <a:rPr lang="en-GB" sz="1600" dirty="0">
                <a:solidFill>
                  <a:schemeClr val="accent5">
                    <a:lumMod val="50000"/>
                  </a:schemeClr>
                </a:solidFill>
                <a:latin typeface="Arial" panose="020B0604020202020204" pitchFamily="34" charset="0"/>
                <a:cs typeface="Arial" panose="020B0604020202020204" pitchFamily="34" charset="0"/>
                <a:hlinkClick r:id="rId3"/>
              </a:rPr>
              <a:t>MiM@gtc.ox.ac.uk</a:t>
            </a:r>
            <a:r>
              <a:rPr lang="en-GB" sz="1600" dirty="0">
                <a:solidFill>
                  <a:schemeClr val="accent5">
                    <a:lumMod val="50000"/>
                  </a:schemeClr>
                </a:solidFill>
                <a:latin typeface="Arial" panose="020B0604020202020204" pitchFamily="34" charset="0"/>
                <a:cs typeface="Arial" panose="020B0604020202020204" pitchFamily="34" charset="0"/>
              </a:rPr>
              <a:t> at least 24 hours before the workshop if you can no longer attend. </a:t>
            </a:r>
          </a:p>
          <a:p>
            <a:pPr marL="285750" indent="-285750">
              <a:buFont typeface="Arial" panose="020B0604020202020204" pitchFamily="34" charset="0"/>
              <a:buChar char="•"/>
            </a:pPr>
            <a:endParaRPr lang="en-GB" sz="1600" dirty="0">
              <a:solidFill>
                <a:schemeClr val="accent5">
                  <a:lumMod val="50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solidFill>
                  <a:schemeClr val="accent5">
                    <a:lumMod val="50000"/>
                  </a:schemeClr>
                </a:solidFill>
                <a:latin typeface="Arial" panose="020B0604020202020204" pitchFamily="34" charset="0"/>
                <a:cs typeface="Arial" panose="020B0604020202020204" pitchFamily="34" charset="0"/>
              </a:rPr>
              <a:t>❌ Cancellations made within 24 hours of the start time of the workshop will not be eligible for a refund.</a:t>
            </a:r>
          </a:p>
          <a:p>
            <a:pPr marL="285750" indent="-285750">
              <a:buFont typeface="Arial" panose="020B0604020202020204" pitchFamily="34" charset="0"/>
              <a:buChar char="•"/>
            </a:pPr>
            <a:endParaRPr lang="en-GB" sz="1600" dirty="0">
              <a:solidFill>
                <a:schemeClr val="accent5">
                  <a:lumMod val="50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solidFill>
                  <a:schemeClr val="accent5">
                    <a:lumMod val="50000"/>
                  </a:schemeClr>
                </a:solidFill>
                <a:latin typeface="Arial" panose="020B0604020202020204" pitchFamily="34" charset="0"/>
                <a:cs typeface="Arial" panose="020B0604020202020204" pitchFamily="34" charset="0"/>
              </a:rPr>
              <a:t>This system helps us reduce last-minute no-shows and make the best use of available spaces.</a:t>
            </a:r>
          </a:p>
          <a:p>
            <a:pPr marL="285750" indent="-285750">
              <a:buFont typeface="Arial" panose="020B0604020202020204" pitchFamily="34" charset="0"/>
              <a:buChar char="•"/>
            </a:pPr>
            <a:endParaRPr lang="en-GB" sz="1600" dirty="0">
              <a:solidFill>
                <a:schemeClr val="accent5">
                  <a:lumMod val="50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600" dirty="0">
                <a:solidFill>
                  <a:schemeClr val="accent5">
                    <a:lumMod val="50000"/>
                  </a:schemeClr>
                </a:solidFill>
                <a:latin typeface="Arial" panose="020B0604020202020204" pitchFamily="34" charset="0"/>
                <a:cs typeface="Arial" panose="020B0604020202020204" pitchFamily="34" charset="0"/>
              </a:rPr>
              <a:t>Alternatively, participants may choose to make a £35 non-refundable contribution towards the administration costs of the programme.</a:t>
            </a:r>
          </a:p>
          <a:p>
            <a:pPr lvl="0"/>
            <a:endParaRPr lang="en-US" sz="1600" dirty="0">
              <a:solidFill>
                <a:srgbClr val="002060"/>
              </a:solidFill>
              <a:latin typeface="Arial" panose="020B0604020202020204" pitchFamily="34" charset="0"/>
              <a:cs typeface="Arial" panose="020B0604020202020204" pitchFamily="34" charset="0"/>
            </a:endParaRPr>
          </a:p>
          <a:p>
            <a:r>
              <a:rPr lang="en-GB" sz="2000" dirty="0">
                <a:solidFill>
                  <a:srgbClr val="002060"/>
                </a:solidFill>
                <a:latin typeface="Arial" panose="020B0604020202020204" pitchFamily="34" charset="0"/>
                <a:cs typeface="Arial" panose="020B0604020202020204" pitchFamily="34" charset="0"/>
              </a:rPr>
              <a:t>A platform fee (£1.22) will be added for each booking and is non-refundable.</a:t>
            </a:r>
          </a:p>
        </p:txBody>
      </p:sp>
    </p:spTree>
    <p:extLst>
      <p:ext uri="{BB962C8B-B14F-4D97-AF65-F5344CB8AC3E}">
        <p14:creationId xmlns:p14="http://schemas.microsoft.com/office/powerpoint/2010/main" val="899932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 Feedback from recent attendees </a:t>
            </a:r>
          </a:p>
        </p:txBody>
      </p:sp>
      <p:sp>
        <p:nvSpPr>
          <p:cNvPr id="7" name="TextBox 6"/>
          <p:cNvSpPr txBox="1"/>
          <p:nvPr/>
        </p:nvSpPr>
        <p:spPr>
          <a:xfrm>
            <a:off x="1033145" y="1860980"/>
            <a:ext cx="10125710" cy="4524315"/>
          </a:xfrm>
          <a:prstGeom prst="rect">
            <a:avLst/>
          </a:prstGeom>
          <a:noFill/>
        </p:spPr>
        <p:txBody>
          <a:bodyPr wrap="square" rtlCol="0">
            <a:spAutoFit/>
          </a:bodyPr>
          <a:lstStyle/>
          <a:p>
            <a:pPr marL="0" marR="0">
              <a:spcBef>
                <a:spcPts val="0"/>
              </a:spcBef>
              <a:spcAft>
                <a:spcPts val="0"/>
              </a:spcAft>
            </a:pPr>
            <a:r>
              <a:rPr lang="en-GB" sz="1800" dirty="0">
                <a:solidFill>
                  <a:srgbClr val="022D5F"/>
                </a:solidFill>
                <a:effectLst/>
                <a:latin typeface="Calibri" panose="020F0502020204030204" pitchFamily="34" charset="0"/>
              </a:rPr>
              <a:t>Overall, the programme has left me with a sense of optimism and excitement about my future career in the NHS. I started the programme believing that as clinicians, we had given up a relinquished a lot of control within our professional lives to managers and politicians. Now, I understand that we have the power and agency to drive change from a culture of competing priorities to one of collaboration, shared understanding and mutual appreciation through our leadership roles. In doing this, we can build a healthy workforce and provide the best patient care, allowing the NHS to survive and thrive for many more years.</a:t>
            </a:r>
          </a:p>
          <a:p>
            <a:pPr marL="0" marR="0">
              <a:spcBef>
                <a:spcPts val="0"/>
              </a:spcBef>
              <a:spcAft>
                <a:spcPts val="0"/>
              </a:spcAft>
            </a:pPr>
            <a:r>
              <a:rPr lang="en-GB" sz="1800" dirty="0">
                <a:solidFill>
                  <a:srgbClr val="022D5F"/>
                </a:solidFill>
                <a:effectLst/>
                <a:latin typeface="Calibri" panose="020F0502020204030204" pitchFamily="34" charset="0"/>
              </a:rPr>
              <a:t> </a:t>
            </a:r>
          </a:p>
          <a:p>
            <a:pPr marL="0" marR="0">
              <a:spcBef>
                <a:spcPts val="0"/>
              </a:spcBef>
              <a:spcAft>
                <a:spcPts val="0"/>
              </a:spcAft>
            </a:pPr>
            <a:r>
              <a:rPr lang="en-GB" sz="1800" dirty="0">
                <a:solidFill>
                  <a:srgbClr val="022D5F"/>
                </a:solidFill>
                <a:effectLst/>
                <a:latin typeface="Calibri" panose="020F0502020204030204" pitchFamily="34" charset="0"/>
              </a:rPr>
              <a:t>Ultimately, the MiM programme has shifted my perspective from focusing solely on clinical excellence and patient care, to recognising the importance of care for the system in which we all work and rely. I aim not to be a surgeon delivering care, but a surgeon actively shaping the structures that determine whether care is accessible, equitable, and sustainable.</a:t>
            </a:r>
          </a:p>
          <a:p>
            <a:pPr marL="0" marR="0">
              <a:spcBef>
                <a:spcPts val="0"/>
              </a:spcBef>
              <a:spcAft>
                <a:spcPts val="0"/>
              </a:spcAft>
            </a:pPr>
            <a:r>
              <a:rPr lang="en-GB" sz="1800" dirty="0">
                <a:solidFill>
                  <a:srgbClr val="022D5F"/>
                </a:solidFill>
                <a:effectLst/>
                <a:latin typeface="Calibri" panose="020F0502020204030204" pitchFamily="34" charset="0"/>
              </a:rPr>
              <a:t> </a:t>
            </a:r>
          </a:p>
          <a:p>
            <a:pPr marL="0" marR="0">
              <a:spcBef>
                <a:spcPts val="0"/>
              </a:spcBef>
              <a:spcAft>
                <a:spcPts val="0"/>
              </a:spcAft>
            </a:pPr>
            <a:r>
              <a:rPr lang="en-GB" sz="1800" dirty="0">
                <a:solidFill>
                  <a:srgbClr val="022D5F"/>
                </a:solidFill>
                <a:effectLst/>
                <a:latin typeface="Calibri" panose="020F0502020204030204" pitchFamily="34" charset="0"/>
              </a:rPr>
              <a:t>The MiM programme has been a great way of getting involved at this early stage in my career and has been extremely insightful into the impact I can make outside of clinical medicine.</a:t>
            </a:r>
          </a:p>
          <a:p>
            <a:pPr marL="0" marR="0">
              <a:spcBef>
                <a:spcPts val="0"/>
              </a:spcBef>
              <a:spcAft>
                <a:spcPts val="0"/>
              </a:spcAft>
            </a:pPr>
            <a:r>
              <a:rPr lang="en-GB" sz="1800" dirty="0">
                <a:solidFill>
                  <a:srgbClr val="022D5F"/>
                </a:solidFill>
                <a:effectLst/>
                <a:latin typeface="Calibri" panose="020F0502020204030204" pitchFamily="34" charset="0"/>
              </a:rPr>
              <a:t> </a:t>
            </a:r>
          </a:p>
          <a:p>
            <a:pPr marL="0" marR="0">
              <a:spcBef>
                <a:spcPts val="0"/>
              </a:spcBef>
              <a:spcAft>
                <a:spcPts val="0"/>
              </a:spcAft>
            </a:pPr>
            <a:r>
              <a:rPr lang="en-GB" sz="1800" dirty="0">
                <a:solidFill>
                  <a:srgbClr val="022D5F"/>
                </a:solidFill>
                <a:effectLst/>
                <a:latin typeface="Calibri" panose="020F0502020204030204" pitchFamily="34" charset="0"/>
              </a:rPr>
              <a:t> </a:t>
            </a:r>
            <a:endParaRPr lang="en-GB" dirty="0">
              <a:solidFill>
                <a:srgbClr val="022D5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6821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78441"/>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 Feedback from recent attendees</a:t>
            </a:r>
          </a:p>
        </p:txBody>
      </p:sp>
      <p:sp>
        <p:nvSpPr>
          <p:cNvPr id="7" name="TextBox 6"/>
          <p:cNvSpPr txBox="1"/>
          <p:nvPr/>
        </p:nvSpPr>
        <p:spPr>
          <a:xfrm>
            <a:off x="1033145" y="2081119"/>
            <a:ext cx="10125710" cy="3693319"/>
          </a:xfrm>
          <a:prstGeom prst="rect">
            <a:avLst/>
          </a:prstGeom>
          <a:noFill/>
        </p:spPr>
        <p:txBody>
          <a:bodyPr wrap="square" rtlCol="0">
            <a:spAutoFit/>
          </a:bodyPr>
          <a:lstStyle/>
          <a:p>
            <a:pPr marL="0" marR="0">
              <a:spcBef>
                <a:spcPts val="0"/>
              </a:spcBef>
              <a:spcAft>
                <a:spcPts val="0"/>
              </a:spcAft>
            </a:pPr>
            <a:r>
              <a:rPr lang="en-GB" sz="1800" dirty="0">
                <a:solidFill>
                  <a:srgbClr val="022D5F"/>
                </a:solidFill>
                <a:effectLst/>
                <a:latin typeface="Calibri" panose="020F0502020204030204" pitchFamily="34" charset="0"/>
              </a:rPr>
              <a:t>I am constantly looking for opportunities to maximize my Oxford student experience and one of my </a:t>
            </a:r>
            <a:r>
              <a:rPr lang="en-GB" sz="1800" dirty="0" err="1">
                <a:solidFill>
                  <a:srgbClr val="022D5F"/>
                </a:solidFill>
                <a:effectLst/>
                <a:latin typeface="Calibri" panose="020F0502020204030204" pitchFamily="34" charset="0"/>
              </a:rPr>
              <a:t>favorite</a:t>
            </a:r>
            <a:r>
              <a:rPr lang="en-GB" sz="1800" dirty="0">
                <a:solidFill>
                  <a:srgbClr val="022D5F"/>
                </a:solidFill>
                <a:effectLst/>
                <a:latin typeface="Calibri" panose="020F0502020204030204" pitchFamily="34" charset="0"/>
              </a:rPr>
              <a:t> opportunities has been the Management in Medicine program.</a:t>
            </a:r>
            <a:endParaRPr lang="en-GB" sz="800" dirty="0">
              <a:solidFill>
                <a:srgbClr val="022D5F"/>
              </a:solidFill>
              <a:effectLst/>
              <a:latin typeface="Calibri" panose="020F0502020204030204" pitchFamily="34" charset="0"/>
            </a:endParaRPr>
          </a:p>
          <a:p>
            <a:pPr marL="0" marR="0">
              <a:spcBef>
                <a:spcPts val="0"/>
              </a:spcBef>
              <a:spcAft>
                <a:spcPts val="0"/>
              </a:spcAft>
            </a:pPr>
            <a:r>
              <a:rPr lang="en-GB" sz="1800" dirty="0">
                <a:solidFill>
                  <a:srgbClr val="022D5F"/>
                </a:solidFill>
                <a:effectLst/>
                <a:latin typeface="Calibri" panose="020F0502020204030204" pitchFamily="34" charset="0"/>
              </a:rPr>
              <a:t>I was disappointed that I missed most of the workshops, but I attended as many seminars as I could</a:t>
            </a:r>
          </a:p>
          <a:p>
            <a:pPr marL="0" marR="0">
              <a:spcBef>
                <a:spcPts val="0"/>
              </a:spcBef>
              <a:spcAft>
                <a:spcPts val="0"/>
              </a:spcAft>
            </a:pPr>
            <a:r>
              <a:rPr lang="en-GB" sz="1800" dirty="0">
                <a:solidFill>
                  <a:srgbClr val="022D5F"/>
                </a:solidFill>
                <a:effectLst/>
                <a:latin typeface="Calibri" panose="020F0502020204030204" pitchFamily="34" charset="0"/>
              </a:rPr>
              <a:t>(sometimes more than once). I appreciated the knowledge depth of the presenters and how the</a:t>
            </a:r>
          </a:p>
          <a:p>
            <a:pPr marL="0" marR="0">
              <a:spcBef>
                <a:spcPts val="0"/>
              </a:spcBef>
              <a:spcAft>
                <a:spcPts val="0"/>
              </a:spcAft>
            </a:pPr>
            <a:r>
              <a:rPr lang="en-GB" sz="1800" dirty="0">
                <a:solidFill>
                  <a:srgbClr val="022D5F"/>
                </a:solidFill>
                <a:effectLst/>
                <a:latin typeface="Calibri" panose="020F0502020204030204" pitchFamily="34" charset="0"/>
              </a:rPr>
              <a:t>information changed from one year to the next with the increase in research data. I appreciate that</a:t>
            </a:r>
          </a:p>
          <a:p>
            <a:pPr marL="0" marR="0">
              <a:spcBef>
                <a:spcPts val="0"/>
              </a:spcBef>
              <a:spcAft>
                <a:spcPts val="0"/>
              </a:spcAft>
            </a:pPr>
            <a:r>
              <a:rPr lang="en-GB" sz="1800" dirty="0">
                <a:solidFill>
                  <a:srgbClr val="022D5F"/>
                </a:solidFill>
                <a:effectLst/>
                <a:latin typeface="Calibri" panose="020F0502020204030204" pitchFamily="34" charset="0"/>
              </a:rPr>
              <a:t>these seminars attract a diverse array of attendees from different lived experiences, and all were</a:t>
            </a:r>
          </a:p>
          <a:p>
            <a:pPr marL="0" marR="0">
              <a:spcBef>
                <a:spcPts val="0"/>
              </a:spcBef>
              <a:spcAft>
                <a:spcPts val="0"/>
              </a:spcAft>
            </a:pPr>
            <a:r>
              <a:rPr lang="en-GB" sz="1800" dirty="0">
                <a:solidFill>
                  <a:srgbClr val="022D5F"/>
                </a:solidFill>
                <a:effectLst/>
                <a:latin typeface="Calibri" panose="020F0502020204030204" pitchFamily="34" charset="0"/>
              </a:rPr>
              <a:t>encouraged to share and ask questions. These questions contributed to my understanding of each topic as a whole. Sometimes attendees challenged the presenter in respectful ways which demonstrated to me that there was never a singular final stance on issues in healthcare. Interactions with attendees were a demonstration of respectful dialogue, an experience that I cherish and that social media has replaced. I was grateful for the extra resources shared in the chat by other attendees. I thought that the sessions were very well moderated. Thank-you for this.</a:t>
            </a:r>
          </a:p>
          <a:p>
            <a:endParaRPr lang="en-GB" dirty="0">
              <a:solidFill>
                <a:srgbClr val="022D5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662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Management in Medicine Programme (MiM)</a:t>
            </a:r>
          </a:p>
        </p:txBody>
      </p:sp>
      <p:sp>
        <p:nvSpPr>
          <p:cNvPr id="7" name="TextBox 6"/>
          <p:cNvSpPr txBox="1"/>
          <p:nvPr/>
        </p:nvSpPr>
        <p:spPr>
          <a:xfrm>
            <a:off x="927100" y="1863090"/>
            <a:ext cx="10261600" cy="4401205"/>
          </a:xfrm>
          <a:prstGeom prst="rect">
            <a:avLst/>
          </a:prstGeom>
          <a:noFill/>
        </p:spPr>
        <p:txBody>
          <a:bodyPr wrap="square" rtlCol="0">
            <a:spAutoFit/>
          </a:bodyPr>
          <a:lstStyle/>
          <a:p>
            <a:r>
              <a:rPr lang="en-GB" sz="2000" dirty="0">
                <a:solidFill>
                  <a:srgbClr val="002060"/>
                </a:solidFill>
                <a:latin typeface="Arial" panose="020B0604020202020204" pitchFamily="34" charset="0"/>
                <a:cs typeface="Arial" panose="020B0604020202020204" pitchFamily="34" charset="0"/>
              </a:rPr>
              <a:t>Initially developed in response to interest expressed by clinical students, medically qualified research students and medical alumni, as well as doctors in training posts (particularly Academic Clinical Fellows) in the Thames Valley. </a:t>
            </a:r>
          </a:p>
          <a:p>
            <a:endParaRPr lang="en-GB" sz="2000" dirty="0">
              <a:solidFill>
                <a:srgbClr val="002060"/>
              </a:solidFill>
              <a:latin typeface="Arial" panose="020B0604020202020204" pitchFamily="34" charset="0"/>
              <a:cs typeface="Arial" panose="020B0604020202020204" pitchFamily="34" charset="0"/>
            </a:endParaRPr>
          </a:p>
          <a:p>
            <a:r>
              <a:rPr lang="en-GB" sz="2000" dirty="0">
                <a:solidFill>
                  <a:srgbClr val="002060"/>
                </a:solidFill>
                <a:latin typeface="Arial" panose="020B0604020202020204" pitchFamily="34" charset="0"/>
                <a:cs typeface="Arial" panose="020B0604020202020204" pitchFamily="34" charset="0"/>
              </a:rPr>
              <a:t>It now attracts a much wider community both clinical/professional (including midwives, nurses and physiotherapists, social workers, GPs and consultants)  and non-clinical (</a:t>
            </a:r>
            <a:r>
              <a:rPr lang="en-GB" sz="2000" dirty="0" err="1">
                <a:solidFill>
                  <a:srgbClr val="002060"/>
                </a:solidFill>
                <a:latin typeface="Arial" panose="020B0604020202020204" pitchFamily="34" charset="0"/>
                <a:cs typeface="Arial" panose="020B0604020202020204" pitchFamily="34" charset="0"/>
              </a:rPr>
              <a:t>eg</a:t>
            </a:r>
            <a:r>
              <a:rPr lang="en-GB" sz="2000" dirty="0">
                <a:solidFill>
                  <a:srgbClr val="002060"/>
                </a:solidFill>
                <a:latin typeface="Arial" panose="020B0604020202020204" pitchFamily="34" charset="0"/>
                <a:cs typeface="Arial" panose="020B0604020202020204" pitchFamily="34" charset="0"/>
              </a:rPr>
              <a:t> social scientists, MBA students, managers).</a:t>
            </a:r>
          </a:p>
          <a:p>
            <a:endParaRPr lang="en-GB" sz="2000" dirty="0">
              <a:solidFill>
                <a:srgbClr val="002060"/>
              </a:solidFill>
              <a:latin typeface="Arial" panose="020B0604020202020204" pitchFamily="34" charset="0"/>
              <a:cs typeface="Arial" panose="020B0604020202020204" pitchFamily="34" charset="0"/>
            </a:endParaRPr>
          </a:p>
          <a:p>
            <a:r>
              <a:rPr lang="en-GB" sz="2000" dirty="0">
                <a:solidFill>
                  <a:srgbClr val="002060"/>
                </a:solidFill>
                <a:latin typeface="Arial" panose="020B0604020202020204" pitchFamily="34" charset="0"/>
                <a:cs typeface="Arial" panose="020B0604020202020204" pitchFamily="34" charset="0"/>
              </a:rPr>
              <a:t>The programmes addresses elements of management, leadership, health systems and complexity.</a:t>
            </a:r>
          </a:p>
          <a:p>
            <a:endParaRPr lang="en-GB" sz="2000" dirty="0">
              <a:solidFill>
                <a:srgbClr val="002060"/>
              </a:solidFill>
              <a:latin typeface="Arial" panose="020B0604020202020204" pitchFamily="34" charset="0"/>
              <a:cs typeface="Arial" panose="020B0604020202020204" pitchFamily="34" charset="0"/>
            </a:endParaRPr>
          </a:p>
          <a:p>
            <a:r>
              <a:rPr lang="en-GB" sz="2000" dirty="0">
                <a:solidFill>
                  <a:srgbClr val="002060"/>
                </a:solidFill>
                <a:latin typeface="Arial" panose="020B0604020202020204" pitchFamily="34" charset="0"/>
                <a:cs typeface="Arial" panose="020B0604020202020204" pitchFamily="34" charset="0"/>
              </a:rPr>
              <a:t>The initiative draws on the deep tradition in medicine, health and the social sciences within Green Templeton, allied with its strength in business and management.</a:t>
            </a:r>
          </a:p>
          <a:p>
            <a:endParaRPr lang="en-GB"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7735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Previous participants</a:t>
            </a:r>
          </a:p>
        </p:txBody>
      </p:sp>
      <p:sp>
        <p:nvSpPr>
          <p:cNvPr id="5" name="TextBox 4"/>
          <p:cNvSpPr txBox="1"/>
          <p:nvPr/>
        </p:nvSpPr>
        <p:spPr>
          <a:xfrm>
            <a:off x="948267" y="1691640"/>
            <a:ext cx="10210588" cy="3785652"/>
          </a:xfrm>
          <a:prstGeom prst="rect">
            <a:avLst/>
          </a:prstGeom>
          <a:noFill/>
        </p:spPr>
        <p:txBody>
          <a:bodyPr wrap="square" rtlCol="0">
            <a:spAutoFit/>
          </a:bodyPr>
          <a:lstStyle/>
          <a:p>
            <a:pPr lvl="1"/>
            <a:endParaRPr lang="en-GB" sz="2000" dirty="0">
              <a:solidFill>
                <a:srgbClr val="022D5F"/>
              </a:solidFill>
              <a:latin typeface="Arial" panose="020B0604020202020204" pitchFamily="34" charset="0"/>
              <a:cs typeface="Arial" panose="020B0604020202020204" pitchFamily="34" charset="0"/>
            </a:endParaRPr>
          </a:p>
          <a:p>
            <a:r>
              <a:rPr lang="en-GB" sz="2000" dirty="0">
                <a:solidFill>
                  <a:srgbClr val="022D5F"/>
                </a:solidFill>
                <a:latin typeface="Arial" panose="020B0604020202020204" pitchFamily="34" charset="0"/>
                <a:cs typeface="Arial" panose="020B0604020202020204" pitchFamily="34" charset="0"/>
              </a:rPr>
              <a:t>A few words on the MiM experience from participants of the programme in 2024-25:</a:t>
            </a:r>
          </a:p>
          <a:p>
            <a:endParaRPr lang="en-GB" sz="2000" dirty="0">
              <a:solidFill>
                <a:srgbClr val="022D5F"/>
              </a:solidFill>
              <a:highlight>
                <a:srgbClr val="FFFF00"/>
              </a:highlight>
              <a:latin typeface="Arial" panose="020B0604020202020204" pitchFamily="34" charset="0"/>
              <a:cs typeface="Arial" panose="020B0604020202020204" pitchFamily="34" charset="0"/>
            </a:endParaRPr>
          </a:p>
          <a:p>
            <a:pPr algn="ctr"/>
            <a:endParaRPr lang="en-GB" sz="2000" dirty="0">
              <a:solidFill>
                <a:srgbClr val="022D5F"/>
              </a:solidFill>
              <a:highlight>
                <a:srgbClr val="FFFF00"/>
              </a:highlight>
              <a:latin typeface="Arial" panose="020B0604020202020204" pitchFamily="34" charset="0"/>
              <a:cs typeface="Arial" panose="020B0604020202020204" pitchFamily="34" charset="0"/>
            </a:endParaRPr>
          </a:p>
          <a:p>
            <a:pPr algn="ctr"/>
            <a:endParaRPr lang="en-GB" sz="2000" b="1" dirty="0">
              <a:solidFill>
                <a:srgbClr val="022D5F"/>
              </a:solidFill>
              <a:highlight>
                <a:srgbClr val="FFFF00"/>
              </a:highlight>
              <a:latin typeface="Arial" panose="020B0604020202020204" pitchFamily="34" charset="0"/>
              <a:cs typeface="Arial" panose="020B0604020202020204" pitchFamily="34" charset="0"/>
            </a:endParaRPr>
          </a:p>
          <a:p>
            <a:pPr algn="ctr"/>
            <a:r>
              <a:rPr lang="en-GB" sz="2000" b="1" dirty="0">
                <a:solidFill>
                  <a:srgbClr val="022D5F"/>
                </a:solidFill>
                <a:latin typeface="Arial" panose="020B0604020202020204" pitchFamily="34" charset="0"/>
                <a:cs typeface="Arial" panose="020B0604020202020204" pitchFamily="34" charset="0"/>
              </a:rPr>
              <a:t>Lisa Hoffart</a:t>
            </a:r>
            <a:r>
              <a:rPr lang="en-GB" sz="2000" dirty="0">
                <a:solidFill>
                  <a:srgbClr val="022D5F"/>
                </a:solidFill>
                <a:latin typeface="Arial" panose="020B0604020202020204" pitchFamily="34" charset="0"/>
                <a:cs typeface="Arial" panose="020B0604020202020204" pitchFamily="34" charset="0"/>
              </a:rPr>
              <a:t> – Orthopaedic and Sport Physical Therapist, Calgary, Canada</a:t>
            </a:r>
          </a:p>
          <a:p>
            <a:pPr algn="ctr"/>
            <a:endParaRPr lang="en-GB" sz="2000" dirty="0">
              <a:solidFill>
                <a:srgbClr val="022D5F"/>
              </a:solidFill>
              <a:latin typeface="Arial" panose="020B0604020202020204" pitchFamily="34" charset="0"/>
              <a:cs typeface="Arial" panose="020B0604020202020204" pitchFamily="34" charset="0"/>
            </a:endParaRPr>
          </a:p>
          <a:p>
            <a:pPr algn="ctr"/>
            <a:r>
              <a:rPr lang="en-GB" sz="2000" b="1" dirty="0">
                <a:solidFill>
                  <a:srgbClr val="022D5F"/>
                </a:solidFill>
                <a:latin typeface="Arial" panose="020B0604020202020204" pitchFamily="34" charset="0"/>
                <a:cs typeface="Arial" panose="020B0604020202020204" pitchFamily="34" charset="0"/>
              </a:rPr>
              <a:t>Ellis Hall </a:t>
            </a:r>
            <a:r>
              <a:rPr lang="en-GB" sz="2000" dirty="0">
                <a:solidFill>
                  <a:srgbClr val="022D5F"/>
                </a:solidFill>
                <a:latin typeface="Arial" panose="020B0604020202020204" pitchFamily="34" charset="0"/>
                <a:cs typeface="Arial" panose="020B0604020202020204" pitchFamily="34" charset="0"/>
              </a:rPr>
              <a:t>–</a:t>
            </a:r>
            <a:r>
              <a:rPr lang="en-GB" sz="2000" b="1" dirty="0">
                <a:solidFill>
                  <a:srgbClr val="022D5F"/>
                </a:solidFill>
                <a:latin typeface="Arial" panose="020B0604020202020204" pitchFamily="34" charset="0"/>
                <a:cs typeface="Arial" panose="020B0604020202020204" pitchFamily="34" charset="0"/>
              </a:rPr>
              <a:t> </a:t>
            </a:r>
            <a:r>
              <a:rPr lang="en-GB" sz="2000" dirty="0">
                <a:solidFill>
                  <a:srgbClr val="022D5F"/>
                </a:solidFill>
                <a:latin typeface="Arial" panose="020B0604020202020204" pitchFamily="34" charset="0"/>
                <a:cs typeface="Arial" panose="020B0604020202020204" pitchFamily="34" charset="0"/>
              </a:rPr>
              <a:t>Medical Student.</a:t>
            </a:r>
            <a:endParaRPr lang="en-GB" sz="2000" i="1" dirty="0">
              <a:solidFill>
                <a:srgbClr val="022D5F"/>
              </a:solidFill>
              <a:latin typeface="Arial" panose="020B0604020202020204" pitchFamily="34" charset="0"/>
              <a:cs typeface="Arial" panose="020B0604020202020204" pitchFamily="34" charset="0"/>
            </a:endParaRPr>
          </a:p>
          <a:p>
            <a:endParaRPr lang="en-GB" sz="2000" i="1" dirty="0">
              <a:solidFill>
                <a:srgbClr val="002060"/>
              </a:solidFill>
              <a:latin typeface="Arial" panose="020B0604020202020204" pitchFamily="34" charset="0"/>
              <a:cs typeface="Arial" panose="020B0604020202020204" pitchFamily="34" charset="0"/>
            </a:endParaRPr>
          </a:p>
          <a:p>
            <a:endParaRPr lang="en-GB" sz="2000" dirty="0">
              <a:solidFill>
                <a:srgbClr val="022D5F"/>
              </a:solidFill>
              <a:highlight>
                <a:srgbClr val="FFFF00"/>
              </a:highlight>
              <a:latin typeface="Arial" panose="020B0604020202020204" pitchFamily="34" charset="0"/>
              <a:cs typeface="Arial" panose="020B0604020202020204" pitchFamily="34" charset="0"/>
            </a:endParaRPr>
          </a:p>
          <a:p>
            <a:endParaRPr lang="en-GB" sz="2000" dirty="0">
              <a:solidFill>
                <a:srgbClr val="022D5F"/>
              </a:solidFill>
              <a:highlight>
                <a:srgbClr val="FFFF00"/>
              </a:highlight>
              <a:latin typeface="Arial" panose="020B0604020202020204" pitchFamily="34" charset="0"/>
              <a:cs typeface="Arial" panose="020B0604020202020204" pitchFamily="34" charset="0"/>
            </a:endParaRPr>
          </a:p>
          <a:p>
            <a:endParaRPr lang="en-GB" sz="2000" dirty="0">
              <a:solidFill>
                <a:srgbClr val="022D5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52498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Questions</a:t>
            </a:r>
          </a:p>
        </p:txBody>
      </p:sp>
      <p:sp>
        <p:nvSpPr>
          <p:cNvPr id="7" name="TextBox 6"/>
          <p:cNvSpPr txBox="1"/>
          <p:nvPr/>
        </p:nvSpPr>
        <p:spPr>
          <a:xfrm>
            <a:off x="677545" y="1147947"/>
            <a:ext cx="10125710" cy="5693866"/>
          </a:xfrm>
          <a:prstGeom prst="rect">
            <a:avLst/>
          </a:prstGeom>
          <a:noFill/>
        </p:spPr>
        <p:txBody>
          <a:bodyPr wrap="square" rtlCol="0">
            <a:spAutoFit/>
          </a:bodyPr>
          <a:lstStyle/>
          <a:p>
            <a:endParaRPr lang="en-GB" sz="1000" dirty="0">
              <a:solidFill>
                <a:srgbClr val="022D5F"/>
              </a:solidFill>
              <a:latin typeface="Arial" panose="020B0604020202020204" pitchFamily="34" charset="0"/>
              <a:cs typeface="Arial" panose="020B0604020202020204" pitchFamily="34" charset="0"/>
            </a:endParaRPr>
          </a:p>
          <a:p>
            <a:pPr algn="ctr"/>
            <a:r>
              <a:rPr lang="en-GB" sz="25000" dirty="0">
                <a:solidFill>
                  <a:srgbClr val="022D5F"/>
                </a:solidFill>
                <a:latin typeface="Footlight MT Light" panose="0204060206030A020304" pitchFamily="18" charset="0"/>
                <a:cs typeface="Courier New" panose="02070309020205020404" pitchFamily="49" charset="0"/>
              </a:rPr>
              <a:t>?</a:t>
            </a:r>
          </a:p>
          <a:p>
            <a:pPr algn="ctr"/>
            <a:endParaRPr lang="en-GB" sz="1600" dirty="0">
              <a:solidFill>
                <a:srgbClr val="022D5F"/>
              </a:solidFill>
              <a:cs typeface="Arial" panose="020B0604020202020204" pitchFamily="34" charset="0"/>
            </a:endParaRPr>
          </a:p>
          <a:p>
            <a:pPr algn="ctr"/>
            <a:endParaRPr lang="en-GB" sz="1600" dirty="0">
              <a:solidFill>
                <a:srgbClr val="022D5F"/>
              </a:solidFill>
              <a:cs typeface="Arial" panose="020B0604020202020204" pitchFamily="34" charset="0"/>
            </a:endParaRPr>
          </a:p>
          <a:p>
            <a:pPr algn="ctr"/>
            <a:r>
              <a:rPr lang="en-GB" dirty="0">
                <a:solidFill>
                  <a:srgbClr val="022D5F"/>
                </a:solidFill>
                <a:latin typeface="Arial" panose="020B0604020202020204" pitchFamily="34" charset="0"/>
                <a:cs typeface="Arial" panose="020B0604020202020204" pitchFamily="34" charset="0"/>
              </a:rPr>
              <a:t>Naomi Benson and Walid Elbaz</a:t>
            </a:r>
          </a:p>
          <a:p>
            <a:pPr algn="ctr"/>
            <a:endParaRPr lang="en-GB" sz="800" dirty="0">
              <a:solidFill>
                <a:srgbClr val="022D5F"/>
              </a:solidFill>
              <a:latin typeface="Arial" panose="020B0604020202020204" pitchFamily="34" charset="0"/>
              <a:cs typeface="Arial" panose="020B0604020202020204" pitchFamily="34" charset="0"/>
            </a:endParaRPr>
          </a:p>
          <a:p>
            <a:pPr algn="ctr"/>
            <a:r>
              <a:rPr lang="en-GB" dirty="0">
                <a:solidFill>
                  <a:srgbClr val="022D5F"/>
                </a:solidFill>
                <a:latin typeface="Arial" panose="020B0604020202020204" pitchFamily="34" charset="0"/>
                <a:cs typeface="Arial" panose="020B0604020202020204" pitchFamily="34" charset="0"/>
              </a:rPr>
              <a:t>MiM@gtc.ox.ac.uk</a:t>
            </a:r>
          </a:p>
          <a:p>
            <a:pPr lvl="1" algn="ctr"/>
            <a:endParaRPr lang="en-GB" dirty="0">
              <a:solidFill>
                <a:srgbClr val="022D5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9229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Management in Medicine Programme (MiM)</a:t>
            </a:r>
          </a:p>
        </p:txBody>
      </p:sp>
      <p:sp>
        <p:nvSpPr>
          <p:cNvPr id="7" name="TextBox 6"/>
          <p:cNvSpPr txBox="1"/>
          <p:nvPr/>
        </p:nvSpPr>
        <p:spPr>
          <a:xfrm>
            <a:off x="838200" y="1615320"/>
            <a:ext cx="10261600" cy="4708981"/>
          </a:xfrm>
          <a:prstGeom prst="rect">
            <a:avLst/>
          </a:prstGeom>
          <a:noFill/>
        </p:spPr>
        <p:txBody>
          <a:bodyPr wrap="square" rtlCol="0">
            <a:spAutoFit/>
          </a:bodyPr>
          <a:lstStyle/>
          <a:p>
            <a:r>
              <a:rPr lang="en-GB" sz="2000" dirty="0">
                <a:solidFill>
                  <a:srgbClr val="002060"/>
                </a:solidFill>
                <a:latin typeface="Arial" panose="020B0604020202020204" pitchFamily="34" charset="0"/>
                <a:cs typeface="Arial" panose="020B0604020202020204" pitchFamily="34" charset="0"/>
              </a:rPr>
              <a:t>The purpose of the MiM Programme is to intervene at critical career stages to develop a strong general foundation in leadership and management which participants can then build on as their career progresses. This involves introduction and development of relevant: </a:t>
            </a:r>
          </a:p>
          <a:p>
            <a:endParaRPr lang="en-GB" sz="2000" dirty="0">
              <a:solidFill>
                <a:srgbClr val="002060"/>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Knowledge (e.g. understanding of the NHS, health policy, complex systems)</a:t>
            </a:r>
          </a:p>
          <a:p>
            <a:pPr marL="342900" lvl="0" indent="-342900">
              <a:buFont typeface="Arial" panose="020B0604020202020204" pitchFamily="34" charset="0"/>
              <a:buChar char="•"/>
            </a:pPr>
            <a:endParaRPr lang="en-GB" sz="2000" dirty="0">
              <a:solidFill>
                <a:srgbClr val="002060"/>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Skills (e.g. conflict management, influencing and leadership, programme and project management, effective decision making)</a:t>
            </a:r>
          </a:p>
          <a:p>
            <a:pPr marL="342900" lvl="0" indent="-342900">
              <a:buFont typeface="Arial" panose="020B0604020202020204" pitchFamily="34" charset="0"/>
              <a:buChar char="•"/>
            </a:pPr>
            <a:endParaRPr lang="en-GB" sz="2000" dirty="0">
              <a:solidFill>
                <a:srgbClr val="002060"/>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Attitudes (e.g. relationships between clinicians and managers, effective management and leadership)</a:t>
            </a:r>
          </a:p>
          <a:p>
            <a:pPr lvl="0"/>
            <a:endParaRPr lang="en-GB" sz="2000" dirty="0">
              <a:solidFill>
                <a:srgbClr val="002060"/>
              </a:solidFill>
              <a:latin typeface="Arial" panose="020B0604020202020204" pitchFamily="34" charset="0"/>
              <a:cs typeface="Arial" panose="020B0604020202020204" pitchFamily="34" charset="0"/>
            </a:endParaRPr>
          </a:p>
          <a:p>
            <a:pPr lvl="0"/>
            <a:r>
              <a:rPr lang="en-GB" sz="2000" dirty="0">
                <a:solidFill>
                  <a:srgbClr val="002060"/>
                </a:solidFill>
                <a:latin typeface="Arial" panose="020B0604020202020204" pitchFamily="34" charset="0"/>
                <a:cs typeface="Arial" panose="020B0604020202020204" pitchFamily="34" charset="0"/>
              </a:rPr>
              <a:t>…delivered through </a:t>
            </a:r>
            <a:r>
              <a:rPr lang="en-GB" sz="2000" b="1" dirty="0">
                <a:solidFill>
                  <a:srgbClr val="002060"/>
                </a:solidFill>
                <a:latin typeface="Arial" panose="020B0604020202020204" pitchFamily="34" charset="0"/>
                <a:cs typeface="Arial" panose="020B0604020202020204" pitchFamily="34" charset="0"/>
              </a:rPr>
              <a:t>seminars, workshops and a shadowing programme</a:t>
            </a:r>
            <a:r>
              <a:rPr lang="en-GB" sz="2000" dirty="0">
                <a:solidFill>
                  <a:srgbClr val="002060"/>
                </a:solidFill>
                <a:latin typeface="Arial" panose="020B0604020202020204" pitchFamily="34" charset="0"/>
                <a:cs typeface="Arial" panose="020B0604020202020204" pitchFamily="34" charset="0"/>
              </a:rPr>
              <a:t>. </a:t>
            </a:r>
          </a:p>
          <a:p>
            <a:endParaRPr lang="en-GB"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1777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Management in Medicine Programme (MiM)</a:t>
            </a:r>
          </a:p>
        </p:txBody>
      </p:sp>
      <p:sp>
        <p:nvSpPr>
          <p:cNvPr id="7" name="TextBox 6"/>
          <p:cNvSpPr txBox="1"/>
          <p:nvPr/>
        </p:nvSpPr>
        <p:spPr>
          <a:xfrm>
            <a:off x="838200" y="1498600"/>
            <a:ext cx="10261600" cy="5324535"/>
          </a:xfrm>
          <a:prstGeom prst="rect">
            <a:avLst/>
          </a:prstGeom>
          <a:noFill/>
        </p:spPr>
        <p:txBody>
          <a:bodyPr wrap="square" rtlCol="0">
            <a:spAutoFit/>
          </a:bodyPr>
          <a:lstStyle/>
          <a:p>
            <a:pPr lvl="0"/>
            <a:endParaRPr lang="en-US" sz="2000" dirty="0">
              <a:solidFill>
                <a:srgbClr val="002060"/>
              </a:solidFill>
              <a:latin typeface="Arial" panose="020B0604020202020204" pitchFamily="34" charset="0"/>
              <a:cs typeface="Arial" panose="020B0604020202020204" pitchFamily="34" charset="0"/>
            </a:endParaRPr>
          </a:p>
          <a:p>
            <a:pPr lvl="0"/>
            <a:r>
              <a:rPr lang="en-US" sz="2000" dirty="0">
                <a:solidFill>
                  <a:srgbClr val="002060"/>
                </a:solidFill>
                <a:latin typeface="Arial" panose="020B0604020202020204" pitchFamily="34" charset="0"/>
                <a:cs typeface="Arial" panose="020B0604020202020204" pitchFamily="34" charset="0"/>
              </a:rPr>
              <a:t>Aims of the programme:</a:t>
            </a:r>
          </a:p>
          <a:p>
            <a:pPr lvl="0"/>
            <a:endParaRPr lang="en-GB" sz="1600" dirty="0">
              <a:solidFill>
                <a:srgbClr val="002060"/>
              </a:solidFill>
              <a:latin typeface="Arial" panose="020B0604020202020204" pitchFamily="34" charset="0"/>
              <a:cs typeface="Arial" panose="020B0604020202020204" pitchFamily="34" charset="0"/>
            </a:endParaRPr>
          </a:p>
          <a:p>
            <a:pPr lvl="0"/>
            <a:r>
              <a:rPr lang="en-US" sz="2000" dirty="0">
                <a:solidFill>
                  <a:srgbClr val="002060"/>
                </a:solidFill>
                <a:latin typeface="Arial" panose="020B0604020202020204" pitchFamily="34" charset="0"/>
                <a:cs typeface="Arial" panose="020B0604020202020204" pitchFamily="34" charset="0"/>
              </a:rPr>
              <a:t>To give participants a variety of opportunities to learn about leadership and management in healthcare.</a:t>
            </a:r>
          </a:p>
          <a:p>
            <a:pPr lvl="0"/>
            <a:endParaRPr lang="en-US" sz="1600" dirty="0">
              <a:solidFill>
                <a:srgbClr val="002060"/>
              </a:solidFill>
              <a:latin typeface="Arial" panose="020B0604020202020204" pitchFamily="34" charset="0"/>
              <a:cs typeface="Arial" panose="020B0604020202020204" pitchFamily="34" charset="0"/>
            </a:endParaRPr>
          </a:p>
          <a:p>
            <a:pPr lvl="0"/>
            <a:r>
              <a:rPr lang="en-US" sz="2000" dirty="0">
                <a:solidFill>
                  <a:srgbClr val="002060"/>
                </a:solidFill>
                <a:latin typeface="Arial" panose="020B0604020202020204" pitchFamily="34" charset="0"/>
                <a:cs typeface="Arial" panose="020B0604020202020204" pitchFamily="34" charset="0"/>
              </a:rPr>
              <a:t>To help those working in health and care to understand the system they are working in, how to survive and thrive in it and how to influence its behavior.</a:t>
            </a:r>
          </a:p>
          <a:p>
            <a:pPr lvl="0"/>
            <a:endParaRPr lang="en-US" sz="2000" dirty="0">
              <a:solidFill>
                <a:srgbClr val="002060"/>
              </a:solidFill>
              <a:latin typeface="Arial" panose="020B0604020202020204" pitchFamily="34" charset="0"/>
              <a:cs typeface="Arial" panose="020B0604020202020204" pitchFamily="34" charset="0"/>
            </a:endParaRPr>
          </a:p>
          <a:p>
            <a:r>
              <a:rPr lang="en-US" sz="2000" dirty="0">
                <a:solidFill>
                  <a:srgbClr val="002060"/>
                </a:solidFill>
                <a:latin typeface="Arial" panose="020B0604020202020204" pitchFamily="34" charset="0"/>
                <a:cs typeface="Arial" panose="020B0604020202020204" pitchFamily="34" charset="0"/>
              </a:rPr>
              <a:t>To encourage participants and others make the most of the leadership and management elements of their roles as part of delivering a high quality service.</a:t>
            </a:r>
          </a:p>
          <a:p>
            <a:pPr lvl="0"/>
            <a:endParaRPr lang="en-GB" sz="1600" dirty="0">
              <a:solidFill>
                <a:srgbClr val="002060"/>
              </a:solidFill>
              <a:latin typeface="Arial" panose="020B0604020202020204" pitchFamily="34" charset="0"/>
              <a:cs typeface="Arial" panose="020B0604020202020204" pitchFamily="34" charset="0"/>
            </a:endParaRPr>
          </a:p>
          <a:p>
            <a:pPr lvl="0"/>
            <a:r>
              <a:rPr lang="en-US" sz="2000" dirty="0">
                <a:solidFill>
                  <a:srgbClr val="002060"/>
                </a:solidFill>
                <a:latin typeface="Arial" panose="020B0604020202020204" pitchFamily="34" charset="0"/>
                <a:cs typeface="Arial" panose="020B0604020202020204" pitchFamily="34" charset="0"/>
              </a:rPr>
              <a:t>To bring together academics and practitioners interested in healthcare leadership and management.</a:t>
            </a:r>
          </a:p>
          <a:p>
            <a:pPr lvl="0"/>
            <a:endParaRPr lang="en-GB" sz="1600" dirty="0">
              <a:solidFill>
                <a:srgbClr val="002060"/>
              </a:solidFill>
              <a:latin typeface="Arial" panose="020B0604020202020204" pitchFamily="34" charset="0"/>
              <a:cs typeface="Arial" panose="020B0604020202020204" pitchFamily="34" charset="0"/>
            </a:endParaRPr>
          </a:p>
          <a:p>
            <a:pPr lvl="0"/>
            <a:r>
              <a:rPr lang="en-US" sz="2000" dirty="0">
                <a:solidFill>
                  <a:srgbClr val="002060"/>
                </a:solidFill>
                <a:latin typeface="Arial" panose="020B0604020202020204" pitchFamily="34" charset="0"/>
                <a:cs typeface="Arial" panose="020B0604020202020204" pitchFamily="34" charset="0"/>
              </a:rPr>
              <a:t>To foster other teaching and research activities in this area at Green Templeton College.</a:t>
            </a:r>
          </a:p>
          <a:p>
            <a:pPr lvl="0"/>
            <a:endParaRPr lang="en-US" sz="1600" dirty="0">
              <a:solidFill>
                <a:srgbClr val="002060"/>
              </a:solidFill>
              <a:latin typeface="Arial" panose="020B0604020202020204" pitchFamily="34" charset="0"/>
              <a:cs typeface="Arial" panose="020B0604020202020204" pitchFamily="34" charset="0"/>
            </a:endParaRPr>
          </a:p>
          <a:p>
            <a:endParaRPr lang="en-GB" sz="2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6149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634648"/>
            <a:ext cx="11099800" cy="697258"/>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Management in Medicine Programme (MiM)</a:t>
            </a:r>
          </a:p>
        </p:txBody>
      </p:sp>
      <p:sp>
        <p:nvSpPr>
          <p:cNvPr id="7" name="TextBox 6"/>
          <p:cNvSpPr txBox="1"/>
          <p:nvPr/>
        </p:nvSpPr>
        <p:spPr>
          <a:xfrm>
            <a:off x="310719" y="1518082"/>
            <a:ext cx="8034292" cy="5016758"/>
          </a:xfrm>
          <a:prstGeom prst="rect">
            <a:avLst/>
          </a:prstGeom>
          <a:noFill/>
        </p:spPr>
        <p:txBody>
          <a:bodyPr wrap="square" rtlCol="0">
            <a:spAutoFit/>
          </a:bodyPr>
          <a:lstStyle/>
          <a:p>
            <a:r>
              <a:rPr lang="en-GB" sz="2000" dirty="0">
                <a:solidFill>
                  <a:srgbClr val="002060"/>
                </a:solidFill>
                <a:latin typeface="Arial" panose="020B0604020202020204" pitchFamily="34" charset="0"/>
                <a:cs typeface="Arial" panose="020B0604020202020204" pitchFamily="34" charset="0"/>
              </a:rPr>
              <a:t>The MiM Programme was originally designed specifically using:</a:t>
            </a:r>
          </a:p>
          <a:p>
            <a:endParaRPr lang="en-GB" sz="20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Medical Leadership Competency Framework</a:t>
            </a:r>
          </a:p>
          <a:p>
            <a:endParaRPr lang="en-GB" sz="2000" dirty="0">
              <a:solidFill>
                <a:srgbClr val="002060"/>
              </a:solidFill>
              <a:latin typeface="Arial" panose="020B0604020202020204" pitchFamily="34" charset="0"/>
              <a:cs typeface="Arial" panose="020B0604020202020204" pitchFamily="34" charset="0"/>
            </a:endParaRPr>
          </a:p>
          <a:p>
            <a:r>
              <a:rPr lang="en-GB" sz="2000" dirty="0">
                <a:solidFill>
                  <a:srgbClr val="002060"/>
                </a:solidFill>
                <a:latin typeface="Arial" panose="020B0604020202020204" pitchFamily="34" charset="0"/>
                <a:cs typeface="Arial" panose="020B0604020202020204" pitchFamily="34" charset="0"/>
              </a:rPr>
              <a:t>So</a:t>
            </a:r>
          </a:p>
          <a:p>
            <a:endParaRPr lang="en-GB" sz="20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The programme addresses the Faculty of Medical Leadership and Management (FMLM) ‘</a:t>
            </a:r>
            <a:r>
              <a:rPr lang="en-GB" sz="2000" i="1" dirty="0">
                <a:solidFill>
                  <a:srgbClr val="002060"/>
                </a:solidFill>
                <a:latin typeface="Arial" panose="020B0604020202020204" pitchFamily="34" charset="0"/>
                <a:cs typeface="Arial" panose="020B0604020202020204" pitchFamily="34" charset="0"/>
              </a:rPr>
              <a:t>Leadership and management standards for medical professionals</a:t>
            </a:r>
            <a:r>
              <a:rPr lang="en-GB" sz="2000" dirty="0">
                <a:solidFill>
                  <a:srgbClr val="002060"/>
                </a:solidFill>
                <a:latin typeface="Arial" panose="020B0604020202020204" pitchFamily="34" charset="0"/>
                <a:cs typeface="Arial" panose="020B0604020202020204" pitchFamily="34" charset="0"/>
              </a:rPr>
              <a:t>’</a:t>
            </a:r>
          </a:p>
          <a:p>
            <a:pPr marL="342900" indent="-342900">
              <a:buFont typeface="Arial" panose="020B0604020202020204" pitchFamily="34" charset="0"/>
              <a:buChar char="•"/>
            </a:pPr>
            <a:endParaRPr lang="en-GB" sz="20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Enables us to seek accreditation with FMLM</a:t>
            </a:r>
          </a:p>
          <a:p>
            <a:endParaRPr lang="en-GB" sz="20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Each workshop, seminar and the shadowing programme generate credits that directly relate to the standards</a:t>
            </a:r>
          </a:p>
          <a:p>
            <a:pPr marL="342900" indent="-342900">
              <a:buFont typeface="Arial" panose="020B0604020202020204" pitchFamily="34" charset="0"/>
              <a:buChar char="•"/>
            </a:pPr>
            <a:endParaRPr lang="en-GB" sz="2000" dirty="0">
              <a:solidFill>
                <a:srgbClr val="002060"/>
              </a:solidFill>
              <a:latin typeface="Arial" panose="020B0604020202020204" pitchFamily="34" charset="0"/>
              <a:cs typeface="Arial" panose="020B0604020202020204" pitchFamily="34" charset="0"/>
            </a:endParaRPr>
          </a:p>
          <a:p>
            <a:endParaRPr lang="en-GB" sz="2000" dirty="0">
              <a:solidFill>
                <a:srgbClr val="002060"/>
              </a:solidFill>
              <a:latin typeface="Arial" panose="020B0604020202020204" pitchFamily="34" charset="0"/>
              <a:cs typeface="Arial" panose="020B0604020202020204" pitchFamily="34" charset="0"/>
            </a:endParaRPr>
          </a:p>
        </p:txBody>
      </p:sp>
      <p:pic>
        <p:nvPicPr>
          <p:cNvPr id="1028" name="Picture 4">
            <a:extLst>
              <a:ext uri="{FF2B5EF4-FFF2-40B4-BE49-F238E27FC236}">
                <a16:creationId xmlns:a16="http://schemas.microsoft.com/office/drawing/2014/main" id="{AC36DDFB-E7F3-9449-8411-5FC755D341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39281" y="1992706"/>
            <a:ext cx="2682708" cy="3751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098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41877"/>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Accreditation of MiM Programme</a:t>
            </a:r>
          </a:p>
        </p:txBody>
      </p:sp>
      <p:sp>
        <p:nvSpPr>
          <p:cNvPr id="7" name="TextBox 6"/>
          <p:cNvSpPr txBox="1"/>
          <p:nvPr/>
        </p:nvSpPr>
        <p:spPr>
          <a:xfrm>
            <a:off x="927099" y="1943100"/>
            <a:ext cx="10448471" cy="3231654"/>
          </a:xfrm>
          <a:prstGeom prst="rect">
            <a:avLst/>
          </a:prstGeom>
          <a:noFill/>
        </p:spPr>
        <p:txBody>
          <a:bodyPr wrap="square" rtlCol="0">
            <a:spAutoFit/>
          </a:bodyPr>
          <a:lstStyle/>
          <a:p>
            <a:r>
              <a:rPr lang="en-GB" sz="2400" b="1" dirty="0">
                <a:solidFill>
                  <a:srgbClr val="002060"/>
                </a:solidFill>
                <a:latin typeface="Arial" panose="020B0604020202020204" pitchFamily="34" charset="0"/>
                <a:cs typeface="Arial" panose="020B0604020202020204" pitchFamily="34" charset="0"/>
              </a:rPr>
              <a:t>FMLM Leadership and Management Standards</a:t>
            </a:r>
          </a:p>
          <a:p>
            <a:endParaRPr lang="en-GB" sz="2400" b="1" i="1"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solidFill>
                  <a:srgbClr val="002060"/>
                </a:solidFill>
                <a:latin typeface="Arial" panose="020B0604020202020204" pitchFamily="34" charset="0"/>
                <a:cs typeface="Arial" panose="020B0604020202020204" pitchFamily="34" charset="0"/>
              </a:rPr>
              <a:t> “</a:t>
            </a:r>
            <a:r>
              <a:rPr lang="en-GB" sz="2000" dirty="0">
                <a:solidFill>
                  <a:srgbClr val="002060"/>
                </a:solidFill>
                <a:latin typeface="Arial" panose="020B0604020202020204" pitchFamily="34" charset="0"/>
                <a:cs typeface="Arial" panose="020B0604020202020204" pitchFamily="34" charset="0"/>
              </a:rPr>
              <a:t>core values and behaviours designed to work across all career levels”</a:t>
            </a:r>
          </a:p>
          <a:p>
            <a:endParaRPr lang="en-GB" sz="2000" dirty="0">
              <a:solidFill>
                <a:srgbClr val="00206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 guided by the values espoused in the </a:t>
            </a:r>
          </a:p>
          <a:p>
            <a:pPr marL="285750" indent="-285750">
              <a:buFont typeface="Arial" panose="020B0604020202020204" pitchFamily="34" charset="0"/>
              <a:buChar char="•"/>
            </a:pPr>
            <a:endParaRPr lang="en-GB" sz="2000" u="sng" dirty="0">
              <a:solidFill>
                <a:srgbClr val="00206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endParaRPr>
          </a:p>
          <a:p>
            <a:pPr marL="742950" lvl="1" indent="-28575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Seven Principles of Public Life (Nolan Principles) and the </a:t>
            </a:r>
          </a:p>
          <a:p>
            <a:pPr marL="742950" lvl="1" indent="-28575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General Medical Council’s Good Medical Practice. </a:t>
            </a:r>
          </a:p>
          <a:p>
            <a:endParaRPr lang="en-GB" dirty="0">
              <a:solidFill>
                <a:srgbClr val="002060"/>
              </a:solidFill>
              <a:latin typeface="Arial" panose="020B0604020202020204" pitchFamily="34" charset="0"/>
              <a:cs typeface="Arial" panose="020B0604020202020204" pitchFamily="34" charset="0"/>
            </a:endParaRPr>
          </a:p>
          <a:p>
            <a:endParaRPr lang="en-GB" dirty="0">
              <a:solidFill>
                <a:srgbClr val="002060"/>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E9B5BC89-AC17-4415-B8C8-91B2DE80ED75}"/>
              </a:ext>
            </a:extLst>
          </p:cNvPr>
          <p:cNvPicPr>
            <a:picLocks noChangeAspect="1"/>
          </p:cNvPicPr>
          <p:nvPr/>
        </p:nvPicPr>
        <p:blipFill>
          <a:blip r:embed="rId4"/>
          <a:stretch>
            <a:fillRect/>
          </a:stretch>
        </p:blipFill>
        <p:spPr>
          <a:xfrm>
            <a:off x="8398164" y="637639"/>
            <a:ext cx="2701636" cy="1148674"/>
          </a:xfrm>
          <a:prstGeom prst="rect">
            <a:avLst/>
          </a:prstGeom>
        </p:spPr>
      </p:pic>
    </p:spTree>
    <p:extLst>
      <p:ext uri="{BB962C8B-B14F-4D97-AF65-F5344CB8AC3E}">
        <p14:creationId xmlns:p14="http://schemas.microsoft.com/office/powerpoint/2010/main" val="602577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599333"/>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Faculty of Medical Leadership and Management</a:t>
            </a:r>
          </a:p>
        </p:txBody>
      </p:sp>
      <p:sp>
        <p:nvSpPr>
          <p:cNvPr id="7" name="TextBox 6"/>
          <p:cNvSpPr txBox="1"/>
          <p:nvPr/>
        </p:nvSpPr>
        <p:spPr>
          <a:xfrm>
            <a:off x="857322" y="1512350"/>
            <a:ext cx="9910193" cy="4585871"/>
          </a:xfrm>
          <a:prstGeom prst="rect">
            <a:avLst/>
          </a:prstGeom>
          <a:noFill/>
        </p:spPr>
        <p:txBody>
          <a:bodyPr wrap="square" rtlCol="0">
            <a:spAutoFit/>
          </a:bodyPr>
          <a:lstStyle/>
          <a:p>
            <a:r>
              <a:rPr lang="en-GB" sz="2000" dirty="0">
                <a:solidFill>
                  <a:srgbClr val="002060"/>
                </a:solidFill>
                <a:latin typeface="Arial" panose="020B0604020202020204" pitchFamily="34" charset="0"/>
                <a:cs typeface="Arial" panose="020B0604020202020204" pitchFamily="34" charset="0"/>
              </a:rPr>
              <a:t>The ‘how’ and ‘what’ leaders do is set out as behaviours which can be observed, measured and developed:</a:t>
            </a:r>
          </a:p>
          <a:p>
            <a:endParaRPr lang="en-GB" sz="1000" dirty="0">
              <a:solidFill>
                <a:srgbClr val="002060"/>
              </a:solidFill>
              <a:latin typeface="Arial" panose="020B0604020202020204" pitchFamily="34" charset="0"/>
              <a:cs typeface="Arial" panose="020B0604020202020204" pitchFamily="34" charset="0"/>
            </a:endParaRPr>
          </a:p>
          <a:p>
            <a:pPr marL="1428750" lvl="2" indent="-514350">
              <a:buFont typeface="+mj-lt"/>
              <a:buAutoNum type="romanLcPeriod"/>
            </a:pPr>
            <a:r>
              <a:rPr lang="en-GB" sz="2000" dirty="0">
                <a:solidFill>
                  <a:srgbClr val="002060"/>
                </a:solidFill>
                <a:latin typeface="Arial" panose="020B0604020202020204" pitchFamily="34" charset="0"/>
                <a:cs typeface="Arial" panose="020B0604020202020204" pitchFamily="34" charset="0"/>
              </a:rPr>
              <a:t> Self</a:t>
            </a:r>
          </a:p>
          <a:p>
            <a:pPr marL="2343150" lvl="4" indent="-5143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S</a:t>
            </a:r>
            <a:r>
              <a:rPr lang="en-GB" dirty="0">
                <a:solidFill>
                  <a:srgbClr val="002060"/>
                </a:solidFill>
                <a:latin typeface="Arial" panose="020B0604020202020204" pitchFamily="34" charset="0"/>
                <a:cs typeface="Arial" panose="020B0604020202020204" pitchFamily="34" charset="0"/>
              </a:rPr>
              <a:t>elf-awareness and self-development</a:t>
            </a:r>
          </a:p>
          <a:p>
            <a:pPr marL="2343150" lvl="4" indent="-5143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P</a:t>
            </a:r>
            <a:r>
              <a:rPr lang="en-GB" dirty="0">
                <a:solidFill>
                  <a:srgbClr val="002060"/>
                </a:solidFill>
                <a:latin typeface="Arial" panose="020B0604020202020204" pitchFamily="34" charset="0"/>
                <a:cs typeface="Arial" panose="020B0604020202020204" pitchFamily="34" charset="0"/>
              </a:rPr>
              <a:t>ersonal resilience, drive and energy</a:t>
            </a:r>
          </a:p>
          <a:p>
            <a:pPr lvl="4"/>
            <a:endParaRPr lang="en-GB" sz="1000" dirty="0">
              <a:solidFill>
                <a:srgbClr val="002060"/>
              </a:solidFill>
              <a:latin typeface="Arial" panose="020B0604020202020204" pitchFamily="34" charset="0"/>
              <a:cs typeface="Arial" panose="020B0604020202020204" pitchFamily="34" charset="0"/>
            </a:endParaRPr>
          </a:p>
          <a:p>
            <a:pPr marL="1428750" lvl="2" indent="-514350">
              <a:buFont typeface="+mj-lt"/>
              <a:buAutoNum type="romanLcPeriod"/>
            </a:pPr>
            <a:r>
              <a:rPr lang="en-US" sz="2000" dirty="0">
                <a:solidFill>
                  <a:srgbClr val="002060"/>
                </a:solidFill>
                <a:latin typeface="Arial" panose="020B0604020202020204" pitchFamily="34" charset="0"/>
                <a:cs typeface="Arial" panose="020B0604020202020204" pitchFamily="34" charset="0"/>
              </a:rPr>
              <a:t>T</a:t>
            </a:r>
            <a:r>
              <a:rPr lang="en-GB" sz="2000" dirty="0">
                <a:solidFill>
                  <a:srgbClr val="002060"/>
                </a:solidFill>
                <a:latin typeface="Arial" panose="020B0604020202020204" pitchFamily="34" charset="0"/>
                <a:cs typeface="Arial" panose="020B0604020202020204" pitchFamily="34" charset="0"/>
              </a:rPr>
              <a:t>eam Player / Team Leader</a:t>
            </a:r>
          </a:p>
          <a:p>
            <a:pPr marL="2343150" lvl="4" indent="-5143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E</a:t>
            </a:r>
            <a:r>
              <a:rPr lang="en-GB" dirty="0">
                <a:solidFill>
                  <a:srgbClr val="002060"/>
                </a:solidFill>
                <a:latin typeface="Arial" panose="020B0604020202020204" pitchFamily="34" charset="0"/>
                <a:cs typeface="Arial" panose="020B0604020202020204" pitchFamily="34" charset="0"/>
              </a:rPr>
              <a:t>ffective teamwork</a:t>
            </a:r>
          </a:p>
          <a:p>
            <a:pPr marL="2343150" lvl="4" indent="-5143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C</a:t>
            </a:r>
            <a:r>
              <a:rPr lang="en-GB" dirty="0">
                <a:solidFill>
                  <a:srgbClr val="002060"/>
                </a:solidFill>
                <a:latin typeface="Arial" panose="020B0604020202020204" pitchFamily="34" charset="0"/>
                <a:cs typeface="Arial" panose="020B0604020202020204" pitchFamily="34" charset="0"/>
              </a:rPr>
              <a:t>ross-team collaborations</a:t>
            </a:r>
          </a:p>
          <a:p>
            <a:pPr lvl="4"/>
            <a:endParaRPr lang="en-GB" sz="1000" dirty="0">
              <a:solidFill>
                <a:srgbClr val="002060"/>
              </a:solidFill>
              <a:latin typeface="Arial" panose="020B0604020202020204" pitchFamily="34" charset="0"/>
              <a:cs typeface="Arial" panose="020B0604020202020204" pitchFamily="34" charset="0"/>
            </a:endParaRPr>
          </a:p>
          <a:p>
            <a:pPr marL="1428750" lvl="2" indent="-514350">
              <a:buFont typeface="+mj-lt"/>
              <a:buAutoNum type="romanLcPeriod"/>
            </a:pPr>
            <a:r>
              <a:rPr lang="en-US" sz="2000" dirty="0">
                <a:solidFill>
                  <a:srgbClr val="002060"/>
                </a:solidFill>
                <a:latin typeface="Arial" panose="020B0604020202020204" pitchFamily="34" charset="0"/>
                <a:cs typeface="Arial" panose="020B0604020202020204" pitchFamily="34" charset="0"/>
              </a:rPr>
              <a:t>C</a:t>
            </a:r>
            <a:r>
              <a:rPr lang="en-GB" sz="2000" dirty="0">
                <a:solidFill>
                  <a:srgbClr val="002060"/>
                </a:solidFill>
                <a:latin typeface="Arial" panose="020B0604020202020204" pitchFamily="34" charset="0"/>
                <a:cs typeface="Arial" panose="020B0604020202020204" pitchFamily="34" charset="0"/>
              </a:rPr>
              <a:t>orporate Responsibility</a:t>
            </a:r>
          </a:p>
          <a:p>
            <a:pPr marL="2343150" lvl="4" indent="-5143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C</a:t>
            </a:r>
            <a:r>
              <a:rPr lang="en-GB" dirty="0">
                <a:solidFill>
                  <a:srgbClr val="002060"/>
                </a:solidFill>
                <a:latin typeface="Arial" panose="020B0604020202020204" pitchFamily="34" charset="0"/>
                <a:cs typeface="Arial" panose="020B0604020202020204" pitchFamily="34" charset="0"/>
              </a:rPr>
              <a:t>orporate team player</a:t>
            </a:r>
          </a:p>
          <a:p>
            <a:pPr marL="2343150" lvl="4" indent="-5143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C</a:t>
            </a:r>
            <a:r>
              <a:rPr lang="en-GB" dirty="0">
                <a:solidFill>
                  <a:srgbClr val="002060"/>
                </a:solidFill>
                <a:latin typeface="Arial" panose="020B0604020202020204" pitchFamily="34" charset="0"/>
                <a:cs typeface="Arial" panose="020B0604020202020204" pitchFamily="34" charset="0"/>
              </a:rPr>
              <a:t>orporate culture, improvement and innovation</a:t>
            </a:r>
          </a:p>
          <a:p>
            <a:pPr lvl="4"/>
            <a:endParaRPr lang="en-GB" sz="1000" dirty="0">
              <a:solidFill>
                <a:srgbClr val="002060"/>
              </a:solidFill>
              <a:latin typeface="Arial" panose="020B0604020202020204" pitchFamily="34" charset="0"/>
              <a:cs typeface="Arial" panose="020B0604020202020204" pitchFamily="34" charset="0"/>
            </a:endParaRPr>
          </a:p>
          <a:p>
            <a:pPr marL="1428750" lvl="2" indent="-514350">
              <a:buFont typeface="+mj-lt"/>
              <a:buAutoNum type="romanLcPeriod"/>
            </a:pPr>
            <a:r>
              <a:rPr lang="en-US" sz="2000" dirty="0">
                <a:solidFill>
                  <a:srgbClr val="002060"/>
                </a:solidFill>
                <a:latin typeface="Arial" panose="020B0604020202020204" pitchFamily="34" charset="0"/>
                <a:cs typeface="Arial" panose="020B0604020202020204" pitchFamily="34" charset="0"/>
              </a:rPr>
              <a:t>System Leadership</a:t>
            </a:r>
          </a:p>
          <a:p>
            <a:pPr marL="2343150" lvl="4" indent="-514350">
              <a:buFont typeface="Arial" panose="020B0604020202020204" pitchFamily="34" charset="0"/>
              <a:buChar char="•"/>
            </a:pPr>
            <a:r>
              <a:rPr lang="en-US" dirty="0">
                <a:solidFill>
                  <a:srgbClr val="002060"/>
                </a:solidFill>
                <a:latin typeface="Arial" panose="020B0604020202020204" pitchFamily="34" charset="0"/>
                <a:cs typeface="Arial" panose="020B0604020202020204" pitchFamily="34" charset="0"/>
              </a:rPr>
              <a:t>System leadership</a:t>
            </a:r>
            <a:endParaRPr lang="en-GB"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9851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Programme accreditation</a:t>
            </a:r>
          </a:p>
        </p:txBody>
      </p:sp>
      <p:sp>
        <p:nvSpPr>
          <p:cNvPr id="7" name="TextBox 6"/>
          <p:cNvSpPr txBox="1"/>
          <p:nvPr/>
        </p:nvSpPr>
        <p:spPr>
          <a:xfrm>
            <a:off x="766119" y="1589296"/>
            <a:ext cx="10333681" cy="4093428"/>
          </a:xfrm>
          <a:prstGeom prst="rect">
            <a:avLst/>
          </a:prstGeom>
          <a:noFill/>
        </p:spPr>
        <p:txBody>
          <a:bodyPr wrap="square" rtlCol="0">
            <a:spAutoFit/>
          </a:bodyPr>
          <a:lstStyle/>
          <a:p>
            <a:endParaRPr lang="en-GB" sz="2000" dirty="0">
              <a:solidFill>
                <a:srgbClr val="022D5F"/>
              </a:solidFill>
              <a:latin typeface="Arial" panose="020B0604020202020204" pitchFamily="34" charset="0"/>
              <a:cs typeface="Arial" panose="020B0604020202020204" pitchFamily="34" charset="0"/>
            </a:endParaRPr>
          </a:p>
          <a:p>
            <a:r>
              <a:rPr lang="en-GB" sz="2000" dirty="0">
                <a:solidFill>
                  <a:srgbClr val="022D5F"/>
                </a:solidFill>
                <a:latin typeface="Arial" panose="020B0604020202020204" pitchFamily="34" charset="0"/>
                <a:cs typeface="Arial" panose="020B0604020202020204" pitchFamily="34" charset="0"/>
              </a:rPr>
              <a:t>Attendance at MiM events is open to anyone interested in the topics we cover, either single or multiple events. Those who want to follow a significant part of the programme can sign up to follow the accredited pathway and receive a certificate of completion of an FMLM accredited programme.</a:t>
            </a:r>
          </a:p>
          <a:p>
            <a:endParaRPr lang="en-GB" sz="2000" dirty="0">
              <a:solidFill>
                <a:srgbClr val="022D5F"/>
              </a:solidFill>
              <a:latin typeface="Arial" panose="020B0604020202020204" pitchFamily="34" charset="0"/>
              <a:cs typeface="Arial" panose="020B0604020202020204" pitchFamily="34" charset="0"/>
            </a:endParaRPr>
          </a:p>
          <a:p>
            <a:r>
              <a:rPr lang="en-GB" sz="2000" dirty="0">
                <a:solidFill>
                  <a:srgbClr val="022D5F"/>
                </a:solidFill>
                <a:latin typeface="Arial" panose="020B0604020202020204" pitchFamily="34" charset="0"/>
                <a:cs typeface="Arial" panose="020B0604020202020204" pitchFamily="34" charset="0"/>
              </a:rPr>
              <a:t>The programme was first accredited by FMLM in 2020 and also now earns 25 CPD credits.</a:t>
            </a:r>
            <a:endParaRPr lang="en-US" sz="2000" dirty="0">
              <a:solidFill>
                <a:srgbClr val="022D5F"/>
              </a:solidFill>
              <a:latin typeface="Arial" panose="020B0604020202020204" pitchFamily="34" charset="0"/>
              <a:cs typeface="Arial" panose="020B0604020202020204" pitchFamily="34" charset="0"/>
            </a:endParaRPr>
          </a:p>
          <a:p>
            <a:endParaRPr lang="en-GB" sz="2000" dirty="0">
              <a:solidFill>
                <a:srgbClr val="022D5F"/>
              </a:solidFill>
              <a:latin typeface="Arial" panose="020B0604020202020204" pitchFamily="34" charset="0"/>
              <a:cs typeface="Arial" panose="020B0604020202020204" pitchFamily="34" charset="0"/>
            </a:endParaRPr>
          </a:p>
          <a:p>
            <a:r>
              <a:rPr lang="en-GB" sz="2000" dirty="0">
                <a:solidFill>
                  <a:srgbClr val="022D5F"/>
                </a:solidFill>
                <a:latin typeface="Arial" panose="020B0604020202020204" pitchFamily="34" charset="0"/>
                <a:cs typeface="Arial" panose="020B0604020202020204" pitchFamily="34" charset="0"/>
              </a:rPr>
              <a:t>Accreditation is based on credits earned by attendance at a balanced mixture of in-person sessions at Green Templeton and online sessions via Zoom and can be complemented with the shadowing programme.</a:t>
            </a:r>
          </a:p>
          <a:p>
            <a:endParaRPr lang="en-GB" sz="2000" dirty="0">
              <a:solidFill>
                <a:srgbClr val="022D5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0010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3651" y="6098221"/>
            <a:ext cx="2090750" cy="697258"/>
          </a:xfrm>
          <a:prstGeom prst="rect">
            <a:avLst/>
          </a:prstGeom>
        </p:spPr>
      </p:pic>
      <p:sp>
        <p:nvSpPr>
          <p:cNvPr id="4" name="Title 1"/>
          <p:cNvSpPr txBox="1">
            <a:spLocks/>
          </p:cNvSpPr>
          <p:nvPr/>
        </p:nvSpPr>
        <p:spPr>
          <a:xfrm>
            <a:off x="0" y="797295"/>
            <a:ext cx="11099800" cy="701305"/>
          </a:xfrm>
          <a:prstGeom prst="rect">
            <a:avLst/>
          </a:prstGeom>
          <a:solidFill>
            <a:srgbClr val="022D5F"/>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a:solidFill>
                  <a:schemeClr val="bg1"/>
                </a:solidFill>
                <a:latin typeface="Arial" panose="020B0604020202020204" pitchFamily="34" charset="0"/>
                <a:cs typeface="Arial" panose="020B0604020202020204" pitchFamily="34" charset="0"/>
              </a:rPr>
              <a:t>	</a:t>
            </a:r>
            <a:r>
              <a:rPr lang="en-GB" sz="3600" dirty="0">
                <a:solidFill>
                  <a:schemeClr val="bg1"/>
                </a:solidFill>
                <a:latin typeface="Arial" panose="020B0604020202020204" pitchFamily="34" charset="0"/>
                <a:cs typeface="Arial" panose="020B0604020202020204" pitchFamily="34" charset="0"/>
              </a:rPr>
              <a:t>Management in Medicine Accredited Programme</a:t>
            </a:r>
          </a:p>
        </p:txBody>
      </p:sp>
      <p:sp>
        <p:nvSpPr>
          <p:cNvPr id="7" name="TextBox 6"/>
          <p:cNvSpPr txBox="1"/>
          <p:nvPr/>
        </p:nvSpPr>
        <p:spPr>
          <a:xfrm>
            <a:off x="927100" y="1863090"/>
            <a:ext cx="10718362" cy="3170099"/>
          </a:xfrm>
          <a:prstGeom prst="rect">
            <a:avLst/>
          </a:prstGeom>
          <a:noFill/>
        </p:spPr>
        <p:txBody>
          <a:bodyPr wrap="square" rtlCol="0">
            <a:spAutoFit/>
          </a:bodyPr>
          <a:lstStyle/>
          <a:p>
            <a:r>
              <a:rPr lang="en-GB" sz="2000" dirty="0">
                <a:solidFill>
                  <a:srgbClr val="002060"/>
                </a:solidFill>
                <a:latin typeface="Arial" panose="020B0604020202020204" pitchFamily="34" charset="0"/>
                <a:cs typeface="Arial" panose="020B0604020202020204" pitchFamily="34" charset="0"/>
              </a:rPr>
              <a:t>The MiM programme has been accredited by the Faculty of Medical Leadership and Management because is allows participants to meet their </a:t>
            </a:r>
            <a:r>
              <a:rPr lang="en-GB" sz="2000" i="1" dirty="0">
                <a:solidFill>
                  <a:srgbClr val="002060"/>
                </a:solidFill>
                <a:latin typeface="Arial" panose="020B0604020202020204" pitchFamily="34" charset="0"/>
                <a:cs typeface="Arial" panose="020B0604020202020204" pitchFamily="34" charset="0"/>
              </a:rPr>
              <a:t>Leadership and Management Standards for Medical Professionals </a:t>
            </a:r>
            <a:r>
              <a:rPr lang="en-GB" sz="2000" dirty="0">
                <a:solidFill>
                  <a:srgbClr val="002060"/>
                </a:solidFill>
                <a:latin typeface="Arial" panose="020B0604020202020204" pitchFamily="34" charset="0"/>
                <a:cs typeface="Arial" panose="020B0604020202020204" pitchFamily="34" charset="0"/>
              </a:rPr>
              <a:t>across the Self, Team, Corporate Responsibility and System Leadership domains.</a:t>
            </a:r>
          </a:p>
          <a:p>
            <a:endParaRPr lang="en-GB" sz="2000" dirty="0">
              <a:solidFill>
                <a:srgbClr val="002060"/>
              </a:solidFill>
            </a:endParaRPr>
          </a:p>
          <a:p>
            <a:r>
              <a:rPr lang="en-GB" sz="2000" dirty="0">
                <a:solidFill>
                  <a:srgbClr val="002060"/>
                </a:solidFill>
                <a:latin typeface="Arial" panose="020B0604020202020204" pitchFamily="34" charset="0"/>
                <a:cs typeface="Arial" panose="020B0604020202020204" pitchFamily="34" charset="0"/>
              </a:rPr>
              <a:t>Participants receive certification confirming they have attended an accredited programme by:</a:t>
            </a:r>
          </a:p>
          <a:p>
            <a:endParaRPr lang="en-GB" sz="20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attending a balanced series of workshops, seminars and shadowing programme</a:t>
            </a:r>
          </a:p>
          <a:p>
            <a:endParaRPr lang="en-GB" sz="2000" dirty="0">
              <a:solidFill>
                <a:srgbClr val="00206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solidFill>
                  <a:srgbClr val="002060"/>
                </a:solidFill>
                <a:latin typeface="Arial" panose="020B0604020202020204" pitchFamily="34" charset="0"/>
                <a:cs typeface="Arial" panose="020B0604020202020204" pitchFamily="34" charset="0"/>
              </a:rPr>
              <a:t>submitting reflective pieces on overall impact, and plans to inform practice</a:t>
            </a:r>
          </a:p>
        </p:txBody>
      </p:sp>
    </p:spTree>
    <p:extLst>
      <p:ext uri="{BB962C8B-B14F-4D97-AF65-F5344CB8AC3E}">
        <p14:creationId xmlns:p14="http://schemas.microsoft.com/office/powerpoint/2010/main" val="24828606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1648B1CFE69AC45B9391C860CA67876" ma:contentTypeVersion="1" ma:contentTypeDescription="Create a new document." ma:contentTypeScope="" ma:versionID="699ca7e85f129467ae0a44a4532e5044">
  <xsd:schema xmlns:xsd="http://www.w3.org/2001/XMLSchema" xmlns:xs="http://www.w3.org/2001/XMLSchema" xmlns:p="http://schemas.microsoft.com/office/2006/metadata/properties" xmlns:ns1="http://schemas.microsoft.com/sharepoint/v3" targetNamespace="http://schemas.microsoft.com/office/2006/metadata/properties" ma:root="true" ma:fieldsID="d87f6f9761247df0313554033969fbc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2DE5F19-5881-4ED3-94D9-E882C48A0768}">
  <ds:schemaRefs>
    <ds:schemaRef ds:uri="http://schemas.microsoft.com/sharepoint/v3/contenttype/forms"/>
  </ds:schemaRefs>
</ds:datastoreItem>
</file>

<file path=customXml/itemProps2.xml><?xml version="1.0" encoding="utf-8"?>
<ds:datastoreItem xmlns:ds="http://schemas.openxmlformats.org/officeDocument/2006/customXml" ds:itemID="{3756440D-F62E-4199-BCD9-4608DD143596}">
  <ds:schemaRefs>
    <ds:schemaRef ds:uri="http://schemas.microsoft.com/office/2006/metadata/properties"/>
    <ds:schemaRef ds:uri="http://www.w3.org/XML/1998/namespace"/>
    <ds:schemaRef ds:uri="http://schemas.microsoft.com/office/2006/documentManagement/types"/>
    <ds:schemaRef ds:uri="http://purl.org/dc/elements/1.1/"/>
    <ds:schemaRef ds:uri="http://purl.org/dc/terms/"/>
    <ds:schemaRef ds:uri="http://purl.org/dc/dcmitype/"/>
    <ds:schemaRef ds:uri="http://schemas.openxmlformats.org/package/2006/metadata/core-properties"/>
    <ds:schemaRef ds:uri="http://schemas.microsoft.com/sharepoint/v3"/>
    <ds:schemaRef ds:uri="http://schemas.microsoft.com/office/infopath/2007/PartnerControls"/>
  </ds:schemaRefs>
</ds:datastoreItem>
</file>

<file path=customXml/itemProps3.xml><?xml version="1.0" encoding="utf-8"?>
<ds:datastoreItem xmlns:ds="http://schemas.openxmlformats.org/officeDocument/2006/customXml" ds:itemID="{1655843B-7245-4A53-B7CE-659A7DA8EC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1151</TotalTime>
  <Words>1933</Words>
  <Application>Microsoft Office PowerPoint</Application>
  <PresentationFormat>Widescreen</PresentationFormat>
  <Paragraphs>216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Footlight MT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Samantha Novak</dc:creator>
  <cp:lastModifiedBy>Naomi Benson</cp:lastModifiedBy>
  <cp:revision>203</cp:revision>
  <cp:lastPrinted>2019-06-26T13:21:09Z</cp:lastPrinted>
  <dcterms:created xsi:type="dcterms:W3CDTF">2019-06-26T07:20:11Z</dcterms:created>
  <dcterms:modified xsi:type="dcterms:W3CDTF">2025-10-14T09:29:27Z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0x010100D1648B1CFE69AC45B9391C860CA67876</vt:lpwstr>
  </property>
</Properties>
</file>