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4"/>
  </p:sldMasterIdLst>
  <p:notesMasterIdLst>
    <p:notesMasterId r:id="rId39"/>
  </p:notesMasterIdLst>
  <p:handoutMasterIdLst>
    <p:handoutMasterId r:id="rId40"/>
  </p:handoutMasterIdLst>
  <p:sldIdLst>
    <p:sldId id="264" r:id="rId5"/>
    <p:sldId id="2147471566" r:id="rId6"/>
    <p:sldId id="2147471580" r:id="rId7"/>
    <p:sldId id="2147471568" r:id="rId8"/>
    <p:sldId id="2147471595" r:id="rId9"/>
    <p:sldId id="2147471587" r:id="rId10"/>
    <p:sldId id="284" r:id="rId11"/>
    <p:sldId id="2147471588" r:id="rId12"/>
    <p:sldId id="2147471577" r:id="rId13"/>
    <p:sldId id="308" r:id="rId14"/>
    <p:sldId id="2147471479" r:id="rId15"/>
    <p:sldId id="2147471594" r:id="rId16"/>
    <p:sldId id="2147471574" r:id="rId17"/>
    <p:sldId id="2147471545" r:id="rId18"/>
    <p:sldId id="2147471609" r:id="rId19"/>
    <p:sldId id="2147471602" r:id="rId20"/>
    <p:sldId id="2147471601" r:id="rId21"/>
    <p:sldId id="2147471603" r:id="rId22"/>
    <p:sldId id="2147471604" r:id="rId23"/>
    <p:sldId id="2147471605" r:id="rId24"/>
    <p:sldId id="2147471607" r:id="rId25"/>
    <p:sldId id="2147471608" r:id="rId26"/>
    <p:sldId id="2147471599" r:id="rId27"/>
    <p:sldId id="2147471551" r:id="rId28"/>
    <p:sldId id="2147471576" r:id="rId29"/>
    <p:sldId id="2147471598" r:id="rId30"/>
    <p:sldId id="2147471578" r:id="rId31"/>
    <p:sldId id="2147471600" r:id="rId32"/>
    <p:sldId id="2147471567" r:id="rId33"/>
    <p:sldId id="2147471589" r:id="rId34"/>
    <p:sldId id="2147471591" r:id="rId35"/>
    <p:sldId id="2147471593" r:id="rId36"/>
    <p:sldId id="2147471592" r:id="rId37"/>
    <p:sldId id="2147471570" r:id="rId38"/>
  </p:sldIdLst>
  <p:sldSz cx="24384000" cy="13716000"/>
  <p:notesSz cx="6669088" cy="9926638"/>
  <p:defaultTextStyle>
    <a:defPPr>
      <a:defRPr lang="en-US"/>
    </a:defPPr>
    <a:lvl1pPr marL="0" algn="l" defTabSz="1794601" rtl="0" eaLnBrk="1" latinLnBrk="0" hangingPunct="1">
      <a:defRPr sz="3533" kern="1200">
        <a:solidFill>
          <a:schemeClr val="tx1"/>
        </a:solidFill>
        <a:latin typeface="+mn-lt"/>
        <a:ea typeface="+mn-ea"/>
        <a:cs typeface="+mn-cs"/>
      </a:defRPr>
    </a:lvl1pPr>
    <a:lvl2pPr marL="897301" algn="l" defTabSz="1794601" rtl="0" eaLnBrk="1" latinLnBrk="0" hangingPunct="1">
      <a:defRPr sz="3533" kern="1200">
        <a:solidFill>
          <a:schemeClr val="tx1"/>
        </a:solidFill>
        <a:latin typeface="+mn-lt"/>
        <a:ea typeface="+mn-ea"/>
        <a:cs typeface="+mn-cs"/>
      </a:defRPr>
    </a:lvl2pPr>
    <a:lvl3pPr marL="1794601" algn="l" defTabSz="1794601" rtl="0" eaLnBrk="1" latinLnBrk="0" hangingPunct="1">
      <a:defRPr sz="3533" kern="1200">
        <a:solidFill>
          <a:schemeClr val="tx1"/>
        </a:solidFill>
        <a:latin typeface="+mn-lt"/>
        <a:ea typeface="+mn-ea"/>
        <a:cs typeface="+mn-cs"/>
      </a:defRPr>
    </a:lvl3pPr>
    <a:lvl4pPr marL="2691902" algn="l" defTabSz="1794601" rtl="0" eaLnBrk="1" latinLnBrk="0" hangingPunct="1">
      <a:defRPr sz="3533" kern="1200">
        <a:solidFill>
          <a:schemeClr val="tx1"/>
        </a:solidFill>
        <a:latin typeface="+mn-lt"/>
        <a:ea typeface="+mn-ea"/>
        <a:cs typeface="+mn-cs"/>
      </a:defRPr>
    </a:lvl4pPr>
    <a:lvl5pPr marL="3589203" algn="l" defTabSz="1794601" rtl="0" eaLnBrk="1" latinLnBrk="0" hangingPunct="1">
      <a:defRPr sz="3533" kern="1200">
        <a:solidFill>
          <a:schemeClr val="tx1"/>
        </a:solidFill>
        <a:latin typeface="+mn-lt"/>
        <a:ea typeface="+mn-ea"/>
        <a:cs typeface="+mn-cs"/>
      </a:defRPr>
    </a:lvl5pPr>
    <a:lvl6pPr marL="4486504" algn="l" defTabSz="1794601" rtl="0" eaLnBrk="1" latinLnBrk="0" hangingPunct="1">
      <a:defRPr sz="3533" kern="1200">
        <a:solidFill>
          <a:schemeClr val="tx1"/>
        </a:solidFill>
        <a:latin typeface="+mn-lt"/>
        <a:ea typeface="+mn-ea"/>
        <a:cs typeface="+mn-cs"/>
      </a:defRPr>
    </a:lvl6pPr>
    <a:lvl7pPr marL="5383804" algn="l" defTabSz="1794601" rtl="0" eaLnBrk="1" latinLnBrk="0" hangingPunct="1">
      <a:defRPr sz="3533" kern="1200">
        <a:solidFill>
          <a:schemeClr val="tx1"/>
        </a:solidFill>
        <a:latin typeface="+mn-lt"/>
        <a:ea typeface="+mn-ea"/>
        <a:cs typeface="+mn-cs"/>
      </a:defRPr>
    </a:lvl7pPr>
    <a:lvl8pPr marL="6281105" algn="l" defTabSz="1794601" rtl="0" eaLnBrk="1" latinLnBrk="0" hangingPunct="1">
      <a:defRPr sz="3533" kern="1200">
        <a:solidFill>
          <a:schemeClr val="tx1"/>
        </a:solidFill>
        <a:latin typeface="+mn-lt"/>
        <a:ea typeface="+mn-ea"/>
        <a:cs typeface="+mn-cs"/>
      </a:defRPr>
    </a:lvl8pPr>
    <a:lvl9pPr marL="7178406" algn="l" defTabSz="1794601" rtl="0" eaLnBrk="1" latinLnBrk="0" hangingPunct="1">
      <a:defRPr sz="3533"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3634C176-CEF5-CC8C-3A9B-00AAF4F2831A}" name="Simon Bottery" initials="SB" userId="S::sbottery@kingsfund.org.uk::8de4cab9-4225-49e1-a0ca-9b84315db01d" providerId="AD"/>
  <p188:author id="{CCC6C8C4-2101-26C1-7980-53CF74800DAD}" name="Dan Wellings" initials="DW" userId="S::dwellings@kingsfund.org.uk::d64ffe03-909d-4277-b30e-cd2189b9ea2a" providerId="AD"/>
  <p188:author id="{871122D3-9483-0E76-07D0-FF8D05EE1230}" name="Deborah Fenney" initials="DF" userId="S::dfenney@kingsfund.org.uk::06e35ec4-ca1b-4adc-9938-6fc6ed17ba3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D0F56A-E3C7-DBF7-497D-87ACF10E0634}" v="11" dt="2026-06-09T12:25:25.297"/>
    <p1510:client id="{40ED25A3-D8C6-B084-AF0E-CEB2CC078584}" v="3" dt="2026-06-10T07:38:09.821"/>
    <p1510:client id="{7DCB5BC9-F24C-4C74-B06D-10271032BAA9}" v="34" dt="2026-06-10T07:41:30.5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6" d="100"/>
          <a:sy n="36" d="100"/>
        </p:scale>
        <p:origin x="99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9ABC5B-4443-4B30-8441-68576012F71B}" type="doc">
      <dgm:prSet loTypeId="urn:microsoft.com/office/officeart/2005/8/layout/default" loCatId="list" qsTypeId="urn:microsoft.com/office/officeart/2005/8/quickstyle/simple1" qsCatId="simple" csTypeId="urn:microsoft.com/office/officeart/2005/8/colors/accent3_2" csCatId="accent3"/>
      <dgm:spPr/>
      <dgm:t>
        <a:bodyPr/>
        <a:lstStyle/>
        <a:p>
          <a:endParaRPr lang="en-US"/>
        </a:p>
      </dgm:t>
    </dgm:pt>
    <dgm:pt modelId="{396C3BCA-B77D-41B7-8BF0-5090BAD2CDDC}">
      <dgm:prSet/>
      <dgm:spPr/>
      <dgm:t>
        <a:bodyPr/>
        <a:lstStyle/>
        <a:p>
          <a:r>
            <a:rPr lang="en-GB" b="1"/>
            <a:t>Lack of understanding is hard to tackle because it is driven by: </a:t>
          </a:r>
          <a:r>
            <a:rPr lang="en-GB"/>
            <a:t>an unclear boundary between the NHS and social care; low usage of social care; the subject matter.  </a:t>
          </a:r>
          <a:endParaRPr lang="en-US"/>
        </a:p>
      </dgm:t>
    </dgm:pt>
    <dgm:pt modelId="{8761F06F-AE19-45B9-9915-2C54E9F861A6}" type="parTrans" cxnId="{33E59263-88E7-452B-849C-2B7237C28C97}">
      <dgm:prSet/>
      <dgm:spPr/>
      <dgm:t>
        <a:bodyPr/>
        <a:lstStyle/>
        <a:p>
          <a:endParaRPr lang="en-US"/>
        </a:p>
      </dgm:t>
    </dgm:pt>
    <dgm:pt modelId="{E92B712A-A88F-4E50-BD1E-54F81512663E}" type="sibTrans" cxnId="{33E59263-88E7-452B-849C-2B7237C28C97}">
      <dgm:prSet/>
      <dgm:spPr/>
      <dgm:t>
        <a:bodyPr/>
        <a:lstStyle/>
        <a:p>
          <a:endParaRPr lang="en-US"/>
        </a:p>
      </dgm:t>
    </dgm:pt>
    <dgm:pt modelId="{3A32D399-8F2B-46EF-AB88-938075958591}">
      <dgm:prSet/>
      <dgm:spPr/>
      <dgm:t>
        <a:bodyPr/>
        <a:lstStyle/>
        <a:p>
          <a:r>
            <a:rPr lang="en-GB" b="1"/>
            <a:t>The outcomes, choices, control approach of the Care Act has passed people by</a:t>
          </a:r>
          <a:r>
            <a:rPr lang="en-GB"/>
            <a:t> </a:t>
          </a:r>
          <a:endParaRPr lang="en-US"/>
        </a:p>
      </dgm:t>
    </dgm:pt>
    <dgm:pt modelId="{80994C6F-2FF3-4A65-A80E-F4AACE4D2398}" type="parTrans" cxnId="{4DB6B54F-C62F-45F9-967E-4FBEEC93194F}">
      <dgm:prSet/>
      <dgm:spPr/>
      <dgm:t>
        <a:bodyPr/>
        <a:lstStyle/>
        <a:p>
          <a:endParaRPr lang="en-US"/>
        </a:p>
      </dgm:t>
    </dgm:pt>
    <dgm:pt modelId="{5008603C-74B2-44FD-A4FB-A5FBDFC9D4A9}" type="sibTrans" cxnId="{4DB6B54F-C62F-45F9-967E-4FBEEC93194F}">
      <dgm:prSet/>
      <dgm:spPr/>
      <dgm:t>
        <a:bodyPr/>
        <a:lstStyle/>
        <a:p>
          <a:endParaRPr lang="en-US"/>
        </a:p>
      </dgm:t>
    </dgm:pt>
    <dgm:pt modelId="{6A05050F-9E58-4BAF-A134-E98FB3FE8A5C}">
      <dgm:prSet/>
      <dgm:spPr/>
      <dgm:t>
        <a:bodyPr/>
        <a:lstStyle/>
        <a:p>
          <a:r>
            <a:rPr lang="en-GB" b="1"/>
            <a:t>Third parties – the media, family and friends – are driving public views on satisfaction with social care</a:t>
          </a:r>
          <a:r>
            <a:rPr lang="en-GB"/>
            <a:t> </a:t>
          </a:r>
          <a:endParaRPr lang="en-US"/>
        </a:p>
      </dgm:t>
    </dgm:pt>
    <dgm:pt modelId="{7080C742-3478-4F20-8E05-34D5A20C55F2}" type="parTrans" cxnId="{FDC9A94B-8C4E-4BDF-91D8-FB0787B8C0AA}">
      <dgm:prSet/>
      <dgm:spPr/>
      <dgm:t>
        <a:bodyPr/>
        <a:lstStyle/>
        <a:p>
          <a:endParaRPr lang="en-US"/>
        </a:p>
      </dgm:t>
    </dgm:pt>
    <dgm:pt modelId="{B1457D0B-9C9F-48E2-B1BC-7BD835EEC2B1}" type="sibTrans" cxnId="{FDC9A94B-8C4E-4BDF-91D8-FB0787B8C0AA}">
      <dgm:prSet/>
      <dgm:spPr/>
      <dgm:t>
        <a:bodyPr/>
        <a:lstStyle/>
        <a:p>
          <a:endParaRPr lang="en-US"/>
        </a:p>
      </dgm:t>
    </dgm:pt>
    <dgm:pt modelId="{A14DBCF5-6117-4620-92BD-ECBA55F64340}">
      <dgm:prSet/>
      <dgm:spPr/>
      <dgm:t>
        <a:bodyPr/>
        <a:lstStyle/>
        <a:p>
          <a:r>
            <a:rPr lang="en-GB" b="1"/>
            <a:t>The history of social care reform may have led to people being fatalistic about change – and the sector may have contributed.</a:t>
          </a:r>
          <a:r>
            <a:rPr lang="en-GB"/>
            <a:t> </a:t>
          </a:r>
          <a:endParaRPr lang="en-US"/>
        </a:p>
      </dgm:t>
    </dgm:pt>
    <dgm:pt modelId="{C11E7278-707D-4610-8A24-E8453CB9731F}" type="parTrans" cxnId="{1266BA77-610E-47B8-AF55-7CCA0CC6096D}">
      <dgm:prSet/>
      <dgm:spPr/>
      <dgm:t>
        <a:bodyPr/>
        <a:lstStyle/>
        <a:p>
          <a:endParaRPr lang="en-US"/>
        </a:p>
      </dgm:t>
    </dgm:pt>
    <dgm:pt modelId="{2B9CEDCB-F900-4A03-A823-A2A199948934}" type="sibTrans" cxnId="{1266BA77-610E-47B8-AF55-7CCA0CC6096D}">
      <dgm:prSet/>
      <dgm:spPr/>
      <dgm:t>
        <a:bodyPr/>
        <a:lstStyle/>
        <a:p>
          <a:endParaRPr lang="en-US"/>
        </a:p>
      </dgm:t>
    </dgm:pt>
    <dgm:pt modelId="{EA42AAD9-9C91-40A5-8BC2-C25037EC6263}">
      <dgm:prSet/>
      <dgm:spPr/>
      <dgm:t>
        <a:bodyPr/>
        <a:lstStyle/>
        <a:p>
          <a:r>
            <a:rPr lang="en-GB" b="1"/>
            <a:t>National political activity, rather than social care sector campaigning, drives public prioritisation of social care…</a:t>
          </a:r>
          <a:r>
            <a:rPr lang="en-GB"/>
            <a:t> </a:t>
          </a:r>
          <a:endParaRPr lang="en-US"/>
        </a:p>
      </dgm:t>
    </dgm:pt>
    <dgm:pt modelId="{5644C2C2-8C0A-4599-923E-5E571D22CA97}" type="parTrans" cxnId="{D9351A66-16BF-4AF6-A75B-97626470494E}">
      <dgm:prSet/>
      <dgm:spPr/>
      <dgm:t>
        <a:bodyPr/>
        <a:lstStyle/>
        <a:p>
          <a:endParaRPr lang="en-US"/>
        </a:p>
      </dgm:t>
    </dgm:pt>
    <dgm:pt modelId="{65FCB3B1-8475-4574-8E33-A8A6A085D4E0}" type="sibTrans" cxnId="{D9351A66-16BF-4AF6-A75B-97626470494E}">
      <dgm:prSet/>
      <dgm:spPr/>
      <dgm:t>
        <a:bodyPr/>
        <a:lstStyle/>
        <a:p>
          <a:endParaRPr lang="en-US"/>
        </a:p>
      </dgm:t>
    </dgm:pt>
    <dgm:pt modelId="{F523E6AA-97B2-4086-A8D2-8DAE112B8041}">
      <dgm:prSet/>
      <dgm:spPr/>
      <dgm:t>
        <a:bodyPr/>
        <a:lstStyle/>
        <a:p>
          <a:r>
            <a:rPr lang="en-GB" b="1"/>
            <a:t>…but national political activity is usually focused on the most difficult and contentious subject – how social care should be funded </a:t>
          </a:r>
          <a:r>
            <a:rPr lang="en-GB"/>
            <a:t> </a:t>
          </a:r>
          <a:endParaRPr lang="en-US"/>
        </a:p>
      </dgm:t>
    </dgm:pt>
    <dgm:pt modelId="{E82BE5E9-91AB-4500-8A06-0FAA7932A0FC}" type="parTrans" cxnId="{494E9E2A-BA87-49D0-8BC7-EA899AA6E689}">
      <dgm:prSet/>
      <dgm:spPr/>
      <dgm:t>
        <a:bodyPr/>
        <a:lstStyle/>
        <a:p>
          <a:endParaRPr lang="en-US"/>
        </a:p>
      </dgm:t>
    </dgm:pt>
    <dgm:pt modelId="{F18F8247-7281-4263-863B-C33D9E4387F6}" type="sibTrans" cxnId="{494E9E2A-BA87-49D0-8BC7-EA899AA6E689}">
      <dgm:prSet/>
      <dgm:spPr/>
      <dgm:t>
        <a:bodyPr/>
        <a:lstStyle/>
        <a:p>
          <a:endParaRPr lang="en-US"/>
        </a:p>
      </dgm:t>
    </dgm:pt>
    <dgm:pt modelId="{46508872-EFD5-4D7C-9F37-DD9C0660A73E}" type="pres">
      <dgm:prSet presAssocID="{869ABC5B-4443-4B30-8441-68576012F71B}" presName="diagram" presStyleCnt="0">
        <dgm:presLayoutVars>
          <dgm:dir/>
          <dgm:resizeHandles val="exact"/>
        </dgm:presLayoutVars>
      </dgm:prSet>
      <dgm:spPr/>
    </dgm:pt>
    <dgm:pt modelId="{C4C63C79-1A7A-4D22-A39A-42D47D1EF5F5}" type="pres">
      <dgm:prSet presAssocID="{396C3BCA-B77D-41B7-8BF0-5090BAD2CDDC}" presName="node" presStyleLbl="node1" presStyleIdx="0" presStyleCnt="6">
        <dgm:presLayoutVars>
          <dgm:bulletEnabled val="1"/>
        </dgm:presLayoutVars>
      </dgm:prSet>
      <dgm:spPr/>
    </dgm:pt>
    <dgm:pt modelId="{A01A80C3-5151-432A-8F60-59E9688319CA}" type="pres">
      <dgm:prSet presAssocID="{E92B712A-A88F-4E50-BD1E-54F81512663E}" presName="sibTrans" presStyleCnt="0"/>
      <dgm:spPr/>
    </dgm:pt>
    <dgm:pt modelId="{86800589-0CF7-4B77-AD00-28C6688B0B5B}" type="pres">
      <dgm:prSet presAssocID="{3A32D399-8F2B-46EF-AB88-938075958591}" presName="node" presStyleLbl="node1" presStyleIdx="1" presStyleCnt="6">
        <dgm:presLayoutVars>
          <dgm:bulletEnabled val="1"/>
        </dgm:presLayoutVars>
      </dgm:prSet>
      <dgm:spPr/>
    </dgm:pt>
    <dgm:pt modelId="{D97C5F33-4D35-4526-A56A-3C5743D7D07A}" type="pres">
      <dgm:prSet presAssocID="{5008603C-74B2-44FD-A4FB-A5FBDFC9D4A9}" presName="sibTrans" presStyleCnt="0"/>
      <dgm:spPr/>
    </dgm:pt>
    <dgm:pt modelId="{E73296EB-D485-4B8F-94CF-30758C86CC11}" type="pres">
      <dgm:prSet presAssocID="{6A05050F-9E58-4BAF-A134-E98FB3FE8A5C}" presName="node" presStyleLbl="node1" presStyleIdx="2" presStyleCnt="6">
        <dgm:presLayoutVars>
          <dgm:bulletEnabled val="1"/>
        </dgm:presLayoutVars>
      </dgm:prSet>
      <dgm:spPr/>
    </dgm:pt>
    <dgm:pt modelId="{F1E3756A-8468-4311-92E1-27A3A365CD75}" type="pres">
      <dgm:prSet presAssocID="{B1457D0B-9C9F-48E2-B1BC-7BD835EEC2B1}" presName="sibTrans" presStyleCnt="0"/>
      <dgm:spPr/>
    </dgm:pt>
    <dgm:pt modelId="{69BB4C37-984C-4513-8179-2722667F5FAC}" type="pres">
      <dgm:prSet presAssocID="{A14DBCF5-6117-4620-92BD-ECBA55F64340}" presName="node" presStyleLbl="node1" presStyleIdx="3" presStyleCnt="6">
        <dgm:presLayoutVars>
          <dgm:bulletEnabled val="1"/>
        </dgm:presLayoutVars>
      </dgm:prSet>
      <dgm:spPr/>
    </dgm:pt>
    <dgm:pt modelId="{08ED52D0-4FD6-4783-8CFC-2276032BC7FE}" type="pres">
      <dgm:prSet presAssocID="{2B9CEDCB-F900-4A03-A823-A2A199948934}" presName="sibTrans" presStyleCnt="0"/>
      <dgm:spPr/>
    </dgm:pt>
    <dgm:pt modelId="{043F0D93-3447-4E91-B50B-701507D751A9}" type="pres">
      <dgm:prSet presAssocID="{EA42AAD9-9C91-40A5-8BC2-C25037EC6263}" presName="node" presStyleLbl="node1" presStyleIdx="4" presStyleCnt="6">
        <dgm:presLayoutVars>
          <dgm:bulletEnabled val="1"/>
        </dgm:presLayoutVars>
      </dgm:prSet>
      <dgm:spPr/>
    </dgm:pt>
    <dgm:pt modelId="{E8BF2957-019F-4B5A-BAF7-7208192812D2}" type="pres">
      <dgm:prSet presAssocID="{65FCB3B1-8475-4574-8E33-A8A6A085D4E0}" presName="sibTrans" presStyleCnt="0"/>
      <dgm:spPr/>
    </dgm:pt>
    <dgm:pt modelId="{7C26BB61-285B-42D9-8771-9F24DAABFB7A}" type="pres">
      <dgm:prSet presAssocID="{F523E6AA-97B2-4086-A8D2-8DAE112B8041}" presName="node" presStyleLbl="node1" presStyleIdx="5" presStyleCnt="6">
        <dgm:presLayoutVars>
          <dgm:bulletEnabled val="1"/>
        </dgm:presLayoutVars>
      </dgm:prSet>
      <dgm:spPr/>
    </dgm:pt>
  </dgm:ptLst>
  <dgm:cxnLst>
    <dgm:cxn modelId="{3189D628-07C0-4931-AC70-700A3DF35F2B}" type="presOf" srcId="{6A05050F-9E58-4BAF-A134-E98FB3FE8A5C}" destId="{E73296EB-D485-4B8F-94CF-30758C86CC11}" srcOrd="0" destOrd="0" presId="urn:microsoft.com/office/officeart/2005/8/layout/default"/>
    <dgm:cxn modelId="{494E9E2A-BA87-49D0-8BC7-EA899AA6E689}" srcId="{869ABC5B-4443-4B30-8441-68576012F71B}" destId="{F523E6AA-97B2-4086-A8D2-8DAE112B8041}" srcOrd="5" destOrd="0" parTransId="{E82BE5E9-91AB-4500-8A06-0FAA7932A0FC}" sibTransId="{F18F8247-7281-4263-863B-C33D9E4387F6}"/>
    <dgm:cxn modelId="{A35F1832-62D5-4A02-87F1-93F53572D327}" type="presOf" srcId="{396C3BCA-B77D-41B7-8BF0-5090BAD2CDDC}" destId="{C4C63C79-1A7A-4D22-A39A-42D47D1EF5F5}" srcOrd="0" destOrd="0" presId="urn:microsoft.com/office/officeart/2005/8/layout/default"/>
    <dgm:cxn modelId="{33E59263-88E7-452B-849C-2B7237C28C97}" srcId="{869ABC5B-4443-4B30-8441-68576012F71B}" destId="{396C3BCA-B77D-41B7-8BF0-5090BAD2CDDC}" srcOrd="0" destOrd="0" parTransId="{8761F06F-AE19-45B9-9915-2C54E9F861A6}" sibTransId="{E92B712A-A88F-4E50-BD1E-54F81512663E}"/>
    <dgm:cxn modelId="{D9351A66-16BF-4AF6-A75B-97626470494E}" srcId="{869ABC5B-4443-4B30-8441-68576012F71B}" destId="{EA42AAD9-9C91-40A5-8BC2-C25037EC6263}" srcOrd="4" destOrd="0" parTransId="{5644C2C2-8C0A-4599-923E-5E571D22CA97}" sibTransId="{65FCB3B1-8475-4574-8E33-A8A6A085D4E0}"/>
    <dgm:cxn modelId="{C59DF768-ED71-4286-880E-7FDC74217C28}" type="presOf" srcId="{F523E6AA-97B2-4086-A8D2-8DAE112B8041}" destId="{7C26BB61-285B-42D9-8771-9F24DAABFB7A}" srcOrd="0" destOrd="0" presId="urn:microsoft.com/office/officeart/2005/8/layout/default"/>
    <dgm:cxn modelId="{FDC9A94B-8C4E-4BDF-91D8-FB0787B8C0AA}" srcId="{869ABC5B-4443-4B30-8441-68576012F71B}" destId="{6A05050F-9E58-4BAF-A134-E98FB3FE8A5C}" srcOrd="2" destOrd="0" parTransId="{7080C742-3478-4F20-8E05-34D5A20C55F2}" sibTransId="{B1457D0B-9C9F-48E2-B1BC-7BD835EEC2B1}"/>
    <dgm:cxn modelId="{4DB6B54F-C62F-45F9-967E-4FBEEC93194F}" srcId="{869ABC5B-4443-4B30-8441-68576012F71B}" destId="{3A32D399-8F2B-46EF-AB88-938075958591}" srcOrd="1" destOrd="0" parTransId="{80994C6F-2FF3-4A65-A80E-F4AACE4D2398}" sibTransId="{5008603C-74B2-44FD-A4FB-A5FBDFC9D4A9}"/>
    <dgm:cxn modelId="{1266BA77-610E-47B8-AF55-7CCA0CC6096D}" srcId="{869ABC5B-4443-4B30-8441-68576012F71B}" destId="{A14DBCF5-6117-4620-92BD-ECBA55F64340}" srcOrd="3" destOrd="0" parTransId="{C11E7278-707D-4610-8A24-E8453CB9731F}" sibTransId="{2B9CEDCB-F900-4A03-A823-A2A199948934}"/>
    <dgm:cxn modelId="{52F1279C-ACC8-4660-9F73-A746AD354C6B}" type="presOf" srcId="{EA42AAD9-9C91-40A5-8BC2-C25037EC6263}" destId="{043F0D93-3447-4E91-B50B-701507D751A9}" srcOrd="0" destOrd="0" presId="urn:microsoft.com/office/officeart/2005/8/layout/default"/>
    <dgm:cxn modelId="{3CB4DBA0-E21B-45B3-829C-1C6560AF2EAA}" type="presOf" srcId="{A14DBCF5-6117-4620-92BD-ECBA55F64340}" destId="{69BB4C37-984C-4513-8179-2722667F5FAC}" srcOrd="0" destOrd="0" presId="urn:microsoft.com/office/officeart/2005/8/layout/default"/>
    <dgm:cxn modelId="{F7343FAD-DA30-4E20-9E32-E3611F581C10}" type="presOf" srcId="{869ABC5B-4443-4B30-8441-68576012F71B}" destId="{46508872-EFD5-4D7C-9F37-DD9C0660A73E}" srcOrd="0" destOrd="0" presId="urn:microsoft.com/office/officeart/2005/8/layout/default"/>
    <dgm:cxn modelId="{265BA3C5-3D0D-420A-9FC8-463DB06C1650}" type="presOf" srcId="{3A32D399-8F2B-46EF-AB88-938075958591}" destId="{86800589-0CF7-4B77-AD00-28C6688B0B5B}" srcOrd="0" destOrd="0" presId="urn:microsoft.com/office/officeart/2005/8/layout/default"/>
    <dgm:cxn modelId="{001570C7-BC6E-4C11-BB40-45617A2A3435}" type="presParOf" srcId="{46508872-EFD5-4D7C-9F37-DD9C0660A73E}" destId="{C4C63C79-1A7A-4D22-A39A-42D47D1EF5F5}" srcOrd="0" destOrd="0" presId="urn:microsoft.com/office/officeart/2005/8/layout/default"/>
    <dgm:cxn modelId="{1238EBE9-362F-415E-AB72-FC63DBE9B86D}" type="presParOf" srcId="{46508872-EFD5-4D7C-9F37-DD9C0660A73E}" destId="{A01A80C3-5151-432A-8F60-59E9688319CA}" srcOrd="1" destOrd="0" presId="urn:microsoft.com/office/officeart/2005/8/layout/default"/>
    <dgm:cxn modelId="{8C9A950B-A22F-46EA-B7ED-FB6EB5302A4D}" type="presParOf" srcId="{46508872-EFD5-4D7C-9F37-DD9C0660A73E}" destId="{86800589-0CF7-4B77-AD00-28C6688B0B5B}" srcOrd="2" destOrd="0" presId="urn:microsoft.com/office/officeart/2005/8/layout/default"/>
    <dgm:cxn modelId="{D995F19B-1FBD-4273-B71F-500DDF2E9FF1}" type="presParOf" srcId="{46508872-EFD5-4D7C-9F37-DD9C0660A73E}" destId="{D97C5F33-4D35-4526-A56A-3C5743D7D07A}" srcOrd="3" destOrd="0" presId="urn:microsoft.com/office/officeart/2005/8/layout/default"/>
    <dgm:cxn modelId="{FF41A12D-F141-4E8F-AE2A-ADFAFA6C45A4}" type="presParOf" srcId="{46508872-EFD5-4D7C-9F37-DD9C0660A73E}" destId="{E73296EB-D485-4B8F-94CF-30758C86CC11}" srcOrd="4" destOrd="0" presId="urn:microsoft.com/office/officeart/2005/8/layout/default"/>
    <dgm:cxn modelId="{394D6C10-1205-4EEA-ACC3-3C656F9D8040}" type="presParOf" srcId="{46508872-EFD5-4D7C-9F37-DD9C0660A73E}" destId="{F1E3756A-8468-4311-92E1-27A3A365CD75}" srcOrd="5" destOrd="0" presId="urn:microsoft.com/office/officeart/2005/8/layout/default"/>
    <dgm:cxn modelId="{59669992-5B86-4AF7-9D62-73C588C33A83}" type="presParOf" srcId="{46508872-EFD5-4D7C-9F37-DD9C0660A73E}" destId="{69BB4C37-984C-4513-8179-2722667F5FAC}" srcOrd="6" destOrd="0" presId="urn:microsoft.com/office/officeart/2005/8/layout/default"/>
    <dgm:cxn modelId="{20E658EB-F536-4E97-ACDD-0703204AC3D9}" type="presParOf" srcId="{46508872-EFD5-4D7C-9F37-DD9C0660A73E}" destId="{08ED52D0-4FD6-4783-8CFC-2276032BC7FE}" srcOrd="7" destOrd="0" presId="urn:microsoft.com/office/officeart/2005/8/layout/default"/>
    <dgm:cxn modelId="{81850B23-943F-4BE1-9470-6E216462ECE6}" type="presParOf" srcId="{46508872-EFD5-4D7C-9F37-DD9C0660A73E}" destId="{043F0D93-3447-4E91-B50B-701507D751A9}" srcOrd="8" destOrd="0" presId="urn:microsoft.com/office/officeart/2005/8/layout/default"/>
    <dgm:cxn modelId="{F092CFA0-C674-4C23-9B2C-01FF16ED0213}" type="presParOf" srcId="{46508872-EFD5-4D7C-9F37-DD9C0660A73E}" destId="{E8BF2957-019F-4B5A-BAF7-7208192812D2}" srcOrd="9" destOrd="0" presId="urn:microsoft.com/office/officeart/2005/8/layout/default"/>
    <dgm:cxn modelId="{EB8447B5-3421-4DF9-ADA1-B1C28BEBE9BC}" type="presParOf" srcId="{46508872-EFD5-4D7C-9F37-DD9C0660A73E}" destId="{7C26BB61-285B-42D9-8771-9F24DAABFB7A}"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485A2C-1160-476F-A309-B733F8A27615}" type="doc">
      <dgm:prSet loTypeId="urn:microsoft.com/office/officeart/2005/8/layout/default" loCatId="list" qsTypeId="urn:microsoft.com/office/officeart/2005/8/quickstyle/simple1" qsCatId="simple" csTypeId="urn:microsoft.com/office/officeart/2005/8/colors/accent2_2" csCatId="accent2"/>
      <dgm:spPr/>
      <dgm:t>
        <a:bodyPr/>
        <a:lstStyle/>
        <a:p>
          <a:endParaRPr lang="en-US"/>
        </a:p>
      </dgm:t>
    </dgm:pt>
    <dgm:pt modelId="{6EED9BC5-1573-4FFB-8B02-B8AC7A2F23B3}">
      <dgm:prSet/>
      <dgm:spPr/>
      <dgm:t>
        <a:bodyPr/>
        <a:lstStyle/>
        <a:p>
          <a:r>
            <a:rPr lang="en-GB" b="1"/>
            <a:t>Clarify what motivates the ‘warm audience’ for social care</a:t>
          </a:r>
          <a:endParaRPr lang="en-US"/>
        </a:p>
      </dgm:t>
    </dgm:pt>
    <dgm:pt modelId="{96D6C84F-EF63-4C25-A820-92EFF2BEC570}" type="parTrans" cxnId="{09EEC6AB-9959-4B31-9CE5-E8CAEDA1035D}">
      <dgm:prSet/>
      <dgm:spPr/>
      <dgm:t>
        <a:bodyPr/>
        <a:lstStyle/>
        <a:p>
          <a:endParaRPr lang="en-US"/>
        </a:p>
      </dgm:t>
    </dgm:pt>
    <dgm:pt modelId="{7EB25173-FD90-4143-B604-7229735CAAB0}" type="sibTrans" cxnId="{09EEC6AB-9959-4B31-9CE5-E8CAEDA1035D}">
      <dgm:prSet/>
      <dgm:spPr/>
      <dgm:t>
        <a:bodyPr/>
        <a:lstStyle/>
        <a:p>
          <a:endParaRPr lang="en-US"/>
        </a:p>
      </dgm:t>
    </dgm:pt>
    <dgm:pt modelId="{8B9ED9BF-F0E7-438B-BEE6-F756293E62C0}">
      <dgm:prSet/>
      <dgm:spPr/>
      <dgm:t>
        <a:bodyPr/>
        <a:lstStyle/>
        <a:p>
          <a:r>
            <a:rPr lang="en-GB" b="1"/>
            <a:t>Reach people who influence attitudes to social care e.g. its workforce</a:t>
          </a:r>
          <a:endParaRPr lang="en-US"/>
        </a:p>
      </dgm:t>
    </dgm:pt>
    <dgm:pt modelId="{29E63750-E57F-4002-BF08-C55B30FC6382}" type="parTrans" cxnId="{1BCF266E-7552-454F-8DC3-F98BD34CA723}">
      <dgm:prSet/>
      <dgm:spPr/>
      <dgm:t>
        <a:bodyPr/>
        <a:lstStyle/>
        <a:p>
          <a:endParaRPr lang="en-US"/>
        </a:p>
      </dgm:t>
    </dgm:pt>
    <dgm:pt modelId="{29041683-737B-49C4-AD18-A07935A1BFFB}" type="sibTrans" cxnId="{1BCF266E-7552-454F-8DC3-F98BD34CA723}">
      <dgm:prSet/>
      <dgm:spPr/>
      <dgm:t>
        <a:bodyPr/>
        <a:lstStyle/>
        <a:p>
          <a:endParaRPr lang="en-US"/>
        </a:p>
      </dgm:t>
    </dgm:pt>
    <dgm:pt modelId="{B93FDB29-F8AA-4E30-851A-9CA06F45A5A1}">
      <dgm:prSet/>
      <dgm:spPr/>
      <dgm:t>
        <a:bodyPr/>
        <a:lstStyle/>
        <a:p>
          <a:r>
            <a:rPr lang="en-GB" b="1"/>
            <a:t>Use the relationship between the NHS and social care</a:t>
          </a:r>
          <a:endParaRPr lang="en-US"/>
        </a:p>
      </dgm:t>
    </dgm:pt>
    <dgm:pt modelId="{F960B481-CE5C-457A-833D-47BB7D5CE32C}" type="parTrans" cxnId="{D8230B58-D3EA-4AA6-AC62-968C4AC2BAAC}">
      <dgm:prSet/>
      <dgm:spPr/>
      <dgm:t>
        <a:bodyPr/>
        <a:lstStyle/>
        <a:p>
          <a:endParaRPr lang="en-US"/>
        </a:p>
      </dgm:t>
    </dgm:pt>
    <dgm:pt modelId="{8C4989EF-48E7-4937-917C-5D7C84D60139}" type="sibTrans" cxnId="{D8230B58-D3EA-4AA6-AC62-968C4AC2BAAC}">
      <dgm:prSet/>
      <dgm:spPr/>
      <dgm:t>
        <a:bodyPr/>
        <a:lstStyle/>
        <a:p>
          <a:endParaRPr lang="en-US"/>
        </a:p>
      </dgm:t>
    </dgm:pt>
    <dgm:pt modelId="{4D1BD1F0-3635-4835-AFAF-1ABE286366CE}">
      <dgm:prSet/>
      <dgm:spPr/>
      <dgm:t>
        <a:bodyPr/>
        <a:lstStyle/>
        <a:p>
          <a:r>
            <a:rPr lang="en-GB" b="1"/>
            <a:t>Accept that the public is in a different place</a:t>
          </a:r>
          <a:endParaRPr lang="en-US"/>
        </a:p>
      </dgm:t>
    </dgm:pt>
    <dgm:pt modelId="{3FA09F7F-5871-4091-A1DE-4CF42ED0B879}" type="parTrans" cxnId="{6BCEAE90-501A-4D98-8724-D1851D13CA36}">
      <dgm:prSet/>
      <dgm:spPr/>
      <dgm:t>
        <a:bodyPr/>
        <a:lstStyle/>
        <a:p>
          <a:endParaRPr lang="en-US"/>
        </a:p>
      </dgm:t>
    </dgm:pt>
    <dgm:pt modelId="{5738141B-FE50-43CA-87AD-32B5324739DB}" type="sibTrans" cxnId="{6BCEAE90-501A-4D98-8724-D1851D13CA36}">
      <dgm:prSet/>
      <dgm:spPr/>
      <dgm:t>
        <a:bodyPr/>
        <a:lstStyle/>
        <a:p>
          <a:endParaRPr lang="en-US"/>
        </a:p>
      </dgm:t>
    </dgm:pt>
    <dgm:pt modelId="{D5FEE79A-2368-479F-9C5A-DE1676F86AA7}">
      <dgm:prSet/>
      <dgm:spPr/>
      <dgm:t>
        <a:bodyPr/>
        <a:lstStyle/>
        <a:p>
          <a:r>
            <a:rPr lang="en-GB" b="1"/>
            <a:t>Identify the social care ‘tangibles’ that resonate</a:t>
          </a:r>
          <a:endParaRPr lang="en-US"/>
        </a:p>
      </dgm:t>
    </dgm:pt>
    <dgm:pt modelId="{28690261-5D25-4C98-B547-5DAE64065D2F}" type="parTrans" cxnId="{0656453A-3E5F-4B92-9174-A1C1107D6A84}">
      <dgm:prSet/>
      <dgm:spPr/>
      <dgm:t>
        <a:bodyPr/>
        <a:lstStyle/>
        <a:p>
          <a:endParaRPr lang="en-US"/>
        </a:p>
      </dgm:t>
    </dgm:pt>
    <dgm:pt modelId="{9CF56164-7364-4E36-8490-ADCA4D9FBE38}" type="sibTrans" cxnId="{0656453A-3E5F-4B92-9174-A1C1107D6A84}">
      <dgm:prSet/>
      <dgm:spPr/>
      <dgm:t>
        <a:bodyPr/>
        <a:lstStyle/>
        <a:p>
          <a:endParaRPr lang="en-US"/>
        </a:p>
      </dgm:t>
    </dgm:pt>
    <dgm:pt modelId="{65C7D046-15A8-4A11-9162-7DC47296028C}">
      <dgm:prSet/>
      <dgm:spPr/>
      <dgm:t>
        <a:bodyPr/>
        <a:lstStyle/>
        <a:p>
          <a:r>
            <a:rPr lang="en-GB" b="1"/>
            <a:t>Seek to build political consensus</a:t>
          </a:r>
          <a:endParaRPr lang="en-US"/>
        </a:p>
      </dgm:t>
    </dgm:pt>
    <dgm:pt modelId="{B9584895-0C32-4832-BA04-94BC84B2A635}" type="parTrans" cxnId="{2EDAD238-21F5-40E8-ABF5-43210EE7AD19}">
      <dgm:prSet/>
      <dgm:spPr/>
      <dgm:t>
        <a:bodyPr/>
        <a:lstStyle/>
        <a:p>
          <a:endParaRPr lang="en-US"/>
        </a:p>
      </dgm:t>
    </dgm:pt>
    <dgm:pt modelId="{47E45F17-9357-4673-B4F9-3286F2A4924D}" type="sibTrans" cxnId="{2EDAD238-21F5-40E8-ABF5-43210EE7AD19}">
      <dgm:prSet/>
      <dgm:spPr/>
      <dgm:t>
        <a:bodyPr/>
        <a:lstStyle/>
        <a:p>
          <a:endParaRPr lang="en-US"/>
        </a:p>
      </dgm:t>
    </dgm:pt>
    <dgm:pt modelId="{3E2F858A-A459-4EBE-B35F-39985DC10EAD}">
      <dgm:prSet/>
      <dgm:spPr/>
      <dgm:t>
        <a:bodyPr/>
        <a:lstStyle/>
        <a:p>
          <a:r>
            <a:rPr lang="en-GB" b="1"/>
            <a:t>Don’t start by talking about the money</a:t>
          </a:r>
          <a:endParaRPr lang="en-US"/>
        </a:p>
      </dgm:t>
    </dgm:pt>
    <dgm:pt modelId="{FEFEE72D-1104-424B-BF50-9C6E57B910A0}" type="parTrans" cxnId="{1237AB30-788A-4D29-8D63-5091475B01D5}">
      <dgm:prSet/>
      <dgm:spPr/>
      <dgm:t>
        <a:bodyPr/>
        <a:lstStyle/>
        <a:p>
          <a:endParaRPr lang="en-US"/>
        </a:p>
      </dgm:t>
    </dgm:pt>
    <dgm:pt modelId="{16DE75A3-D6D2-4E67-9F33-5AFE6082D27D}" type="sibTrans" cxnId="{1237AB30-788A-4D29-8D63-5091475B01D5}">
      <dgm:prSet/>
      <dgm:spPr/>
      <dgm:t>
        <a:bodyPr/>
        <a:lstStyle/>
        <a:p>
          <a:endParaRPr lang="en-US"/>
        </a:p>
      </dgm:t>
    </dgm:pt>
    <dgm:pt modelId="{5D52F77E-F9DC-400E-A607-CC45BE9ABAC9}">
      <dgm:prSet/>
      <dgm:spPr/>
      <dgm:t>
        <a:bodyPr/>
        <a:lstStyle/>
        <a:p>
          <a:r>
            <a:rPr lang="en-GB" b="1"/>
            <a:t>Identify what we still need to know e.g. what do people want money spent on?</a:t>
          </a:r>
          <a:endParaRPr lang="en-US"/>
        </a:p>
      </dgm:t>
    </dgm:pt>
    <dgm:pt modelId="{41A61D59-140C-432B-97A3-29550EF47F0C}" type="parTrans" cxnId="{8A0CE0B7-CAFB-49C9-93FF-24643CA4F150}">
      <dgm:prSet/>
      <dgm:spPr/>
      <dgm:t>
        <a:bodyPr/>
        <a:lstStyle/>
        <a:p>
          <a:endParaRPr lang="en-US"/>
        </a:p>
      </dgm:t>
    </dgm:pt>
    <dgm:pt modelId="{28ED59A7-5145-47E0-B0A1-28D372ED0AB9}" type="sibTrans" cxnId="{8A0CE0B7-CAFB-49C9-93FF-24643CA4F150}">
      <dgm:prSet/>
      <dgm:spPr/>
      <dgm:t>
        <a:bodyPr/>
        <a:lstStyle/>
        <a:p>
          <a:endParaRPr lang="en-US"/>
        </a:p>
      </dgm:t>
    </dgm:pt>
    <dgm:pt modelId="{7E7BD987-46CC-49B3-86F6-64EB94FBBD48}">
      <dgm:prSet/>
      <dgm:spPr/>
      <dgm:t>
        <a:bodyPr/>
        <a:lstStyle/>
        <a:p>
          <a:r>
            <a:rPr lang="en-GB" b="1"/>
            <a:t>Present a more consistent, credible case for reform</a:t>
          </a:r>
          <a:endParaRPr lang="en-US"/>
        </a:p>
      </dgm:t>
    </dgm:pt>
    <dgm:pt modelId="{808D1386-8E35-4CB7-B1FC-015C16D1CCCD}" type="parTrans" cxnId="{4F2F8EB0-DF5B-4464-A8F8-4F1C3EA9FC92}">
      <dgm:prSet/>
      <dgm:spPr/>
      <dgm:t>
        <a:bodyPr/>
        <a:lstStyle/>
        <a:p>
          <a:endParaRPr lang="en-US"/>
        </a:p>
      </dgm:t>
    </dgm:pt>
    <dgm:pt modelId="{768324ED-0478-4CE4-A9A9-6DF91700BE99}" type="sibTrans" cxnId="{4F2F8EB0-DF5B-4464-A8F8-4F1C3EA9FC92}">
      <dgm:prSet/>
      <dgm:spPr/>
      <dgm:t>
        <a:bodyPr/>
        <a:lstStyle/>
        <a:p>
          <a:endParaRPr lang="en-US"/>
        </a:p>
      </dgm:t>
    </dgm:pt>
    <dgm:pt modelId="{C28CEF44-E1DE-4164-979A-D9A813F7C10E}" type="pres">
      <dgm:prSet presAssocID="{11485A2C-1160-476F-A309-B733F8A27615}" presName="diagram" presStyleCnt="0">
        <dgm:presLayoutVars>
          <dgm:dir/>
          <dgm:resizeHandles val="exact"/>
        </dgm:presLayoutVars>
      </dgm:prSet>
      <dgm:spPr/>
    </dgm:pt>
    <dgm:pt modelId="{4ADFE528-93A6-4189-9098-C2BA3EC2D11A}" type="pres">
      <dgm:prSet presAssocID="{6EED9BC5-1573-4FFB-8B02-B8AC7A2F23B3}" presName="node" presStyleLbl="node1" presStyleIdx="0" presStyleCnt="9">
        <dgm:presLayoutVars>
          <dgm:bulletEnabled val="1"/>
        </dgm:presLayoutVars>
      </dgm:prSet>
      <dgm:spPr/>
    </dgm:pt>
    <dgm:pt modelId="{AC17849B-60B7-458E-BB6A-D4E28B46D7FB}" type="pres">
      <dgm:prSet presAssocID="{7EB25173-FD90-4143-B604-7229735CAAB0}" presName="sibTrans" presStyleCnt="0"/>
      <dgm:spPr/>
    </dgm:pt>
    <dgm:pt modelId="{13426CFE-7817-4533-B895-E956CFF0D13C}" type="pres">
      <dgm:prSet presAssocID="{8B9ED9BF-F0E7-438B-BEE6-F756293E62C0}" presName="node" presStyleLbl="node1" presStyleIdx="1" presStyleCnt="9">
        <dgm:presLayoutVars>
          <dgm:bulletEnabled val="1"/>
        </dgm:presLayoutVars>
      </dgm:prSet>
      <dgm:spPr/>
    </dgm:pt>
    <dgm:pt modelId="{469B66B9-5DA6-4C50-A402-14C750230FBB}" type="pres">
      <dgm:prSet presAssocID="{29041683-737B-49C4-AD18-A07935A1BFFB}" presName="sibTrans" presStyleCnt="0"/>
      <dgm:spPr/>
    </dgm:pt>
    <dgm:pt modelId="{8632E953-2C05-4AD2-8444-038A474F1869}" type="pres">
      <dgm:prSet presAssocID="{B93FDB29-F8AA-4E30-851A-9CA06F45A5A1}" presName="node" presStyleLbl="node1" presStyleIdx="2" presStyleCnt="9" custLinFactY="100000" custLinFactNeighborX="-60323" custLinFactNeighborY="132243">
        <dgm:presLayoutVars>
          <dgm:bulletEnabled val="1"/>
        </dgm:presLayoutVars>
      </dgm:prSet>
      <dgm:spPr/>
    </dgm:pt>
    <dgm:pt modelId="{D49E1784-16CD-40DB-A42B-6F5674AA34FA}" type="pres">
      <dgm:prSet presAssocID="{8C4989EF-48E7-4937-917C-5D7C84D60139}" presName="sibTrans" presStyleCnt="0"/>
      <dgm:spPr/>
    </dgm:pt>
    <dgm:pt modelId="{FE7E2791-BB3D-4806-8CDE-0E17368CABBE}" type="pres">
      <dgm:prSet presAssocID="{4D1BD1F0-3635-4835-AFAF-1ABE286366CE}" presName="node" presStyleLbl="node1" presStyleIdx="3" presStyleCnt="9">
        <dgm:presLayoutVars>
          <dgm:bulletEnabled val="1"/>
        </dgm:presLayoutVars>
      </dgm:prSet>
      <dgm:spPr/>
    </dgm:pt>
    <dgm:pt modelId="{3EFBAB62-EEE1-42B3-B5E7-25C4BED6B9D3}" type="pres">
      <dgm:prSet presAssocID="{5738141B-FE50-43CA-87AD-32B5324739DB}" presName="sibTrans" presStyleCnt="0"/>
      <dgm:spPr/>
    </dgm:pt>
    <dgm:pt modelId="{51D562C2-ADB9-4A4C-A3C1-02BB7EF90CAB}" type="pres">
      <dgm:prSet presAssocID="{D5FEE79A-2368-479F-9C5A-DE1676F86AA7}" presName="node" presStyleLbl="node1" presStyleIdx="4" presStyleCnt="9">
        <dgm:presLayoutVars>
          <dgm:bulletEnabled val="1"/>
        </dgm:presLayoutVars>
      </dgm:prSet>
      <dgm:spPr/>
    </dgm:pt>
    <dgm:pt modelId="{0C3DFD18-6C8D-4F0B-B2D4-723EB2D9BE0C}" type="pres">
      <dgm:prSet presAssocID="{9CF56164-7364-4E36-8490-ADCA4D9FBE38}" presName="sibTrans" presStyleCnt="0"/>
      <dgm:spPr/>
    </dgm:pt>
    <dgm:pt modelId="{13547A05-44B0-4A1B-A622-59AB1FBE430D}" type="pres">
      <dgm:prSet presAssocID="{65C7D046-15A8-4A11-9162-7DC47296028C}" presName="node" presStyleLbl="node1" presStyleIdx="5" presStyleCnt="9">
        <dgm:presLayoutVars>
          <dgm:bulletEnabled val="1"/>
        </dgm:presLayoutVars>
      </dgm:prSet>
      <dgm:spPr/>
    </dgm:pt>
    <dgm:pt modelId="{D72F647D-C0AD-41ED-9D6C-EAE368C1C8FD}" type="pres">
      <dgm:prSet presAssocID="{47E45F17-9357-4673-B4F9-3286F2A4924D}" presName="sibTrans" presStyleCnt="0"/>
      <dgm:spPr/>
    </dgm:pt>
    <dgm:pt modelId="{A89C970F-C2FD-4CA2-81C4-BD4E0870EE2C}" type="pres">
      <dgm:prSet presAssocID="{3E2F858A-A459-4EBE-B35F-39985DC10EAD}" presName="node" presStyleLbl="node1" presStyleIdx="6" presStyleCnt="9">
        <dgm:presLayoutVars>
          <dgm:bulletEnabled val="1"/>
        </dgm:presLayoutVars>
      </dgm:prSet>
      <dgm:spPr/>
    </dgm:pt>
    <dgm:pt modelId="{418882D3-4ED6-42A2-95BB-050C282F543C}" type="pres">
      <dgm:prSet presAssocID="{16DE75A3-D6D2-4E67-9F33-5AFE6082D27D}" presName="sibTrans" presStyleCnt="0"/>
      <dgm:spPr/>
    </dgm:pt>
    <dgm:pt modelId="{2A36A2B9-4E7D-4952-BA68-F8610CCE7C83}" type="pres">
      <dgm:prSet presAssocID="{5D52F77E-F9DC-400E-A607-CC45BE9ABAC9}" presName="node" presStyleLbl="node1" presStyleIdx="7" presStyleCnt="9">
        <dgm:presLayoutVars>
          <dgm:bulletEnabled val="1"/>
        </dgm:presLayoutVars>
      </dgm:prSet>
      <dgm:spPr/>
    </dgm:pt>
    <dgm:pt modelId="{C559AD83-A2DC-4892-B0F5-B02F19BA1649}" type="pres">
      <dgm:prSet presAssocID="{28ED59A7-5145-47E0-B0A1-28D372ED0AB9}" presName="sibTrans" presStyleCnt="0"/>
      <dgm:spPr/>
    </dgm:pt>
    <dgm:pt modelId="{89315DF1-3A80-4D19-802A-8FD0F973F03A}" type="pres">
      <dgm:prSet presAssocID="{7E7BD987-46CC-49B3-86F6-64EB94FBBD48}" presName="node" presStyleLbl="node1" presStyleIdx="8" presStyleCnt="9" custLinFactY="-100000" custLinFactNeighborX="56100" custLinFactNeighborY="-129197">
        <dgm:presLayoutVars>
          <dgm:bulletEnabled val="1"/>
        </dgm:presLayoutVars>
      </dgm:prSet>
      <dgm:spPr/>
    </dgm:pt>
  </dgm:ptLst>
  <dgm:cxnLst>
    <dgm:cxn modelId="{DDD17C0C-97FB-44DF-9EE9-DCF89B40A9DB}" type="presOf" srcId="{11485A2C-1160-476F-A309-B733F8A27615}" destId="{C28CEF44-E1DE-4164-979A-D9A813F7C10E}" srcOrd="0" destOrd="0" presId="urn:microsoft.com/office/officeart/2005/8/layout/default"/>
    <dgm:cxn modelId="{D2B5DC21-43E0-4E43-829E-64B9F9A7E204}" type="presOf" srcId="{65C7D046-15A8-4A11-9162-7DC47296028C}" destId="{13547A05-44B0-4A1B-A622-59AB1FBE430D}" srcOrd="0" destOrd="0" presId="urn:microsoft.com/office/officeart/2005/8/layout/default"/>
    <dgm:cxn modelId="{1237AB30-788A-4D29-8D63-5091475B01D5}" srcId="{11485A2C-1160-476F-A309-B733F8A27615}" destId="{3E2F858A-A459-4EBE-B35F-39985DC10EAD}" srcOrd="6" destOrd="0" parTransId="{FEFEE72D-1104-424B-BF50-9C6E57B910A0}" sibTransId="{16DE75A3-D6D2-4E67-9F33-5AFE6082D27D}"/>
    <dgm:cxn modelId="{2EDAD238-21F5-40E8-ABF5-43210EE7AD19}" srcId="{11485A2C-1160-476F-A309-B733F8A27615}" destId="{65C7D046-15A8-4A11-9162-7DC47296028C}" srcOrd="5" destOrd="0" parTransId="{B9584895-0C32-4832-BA04-94BC84B2A635}" sibTransId="{47E45F17-9357-4673-B4F9-3286F2A4924D}"/>
    <dgm:cxn modelId="{0656453A-3E5F-4B92-9174-A1C1107D6A84}" srcId="{11485A2C-1160-476F-A309-B733F8A27615}" destId="{D5FEE79A-2368-479F-9C5A-DE1676F86AA7}" srcOrd="4" destOrd="0" parTransId="{28690261-5D25-4C98-B547-5DAE64065D2F}" sibTransId="{9CF56164-7364-4E36-8490-ADCA4D9FBE38}"/>
    <dgm:cxn modelId="{73CD6342-5CFC-4FC3-863D-5823102B23F0}" type="presOf" srcId="{D5FEE79A-2368-479F-9C5A-DE1676F86AA7}" destId="{51D562C2-ADB9-4A4C-A3C1-02BB7EF90CAB}" srcOrd="0" destOrd="0" presId="urn:microsoft.com/office/officeart/2005/8/layout/default"/>
    <dgm:cxn modelId="{392E5147-5878-4D55-BFAF-DAE7BCA55DCA}" type="presOf" srcId="{7E7BD987-46CC-49B3-86F6-64EB94FBBD48}" destId="{89315DF1-3A80-4D19-802A-8FD0F973F03A}" srcOrd="0" destOrd="0" presId="urn:microsoft.com/office/officeart/2005/8/layout/default"/>
    <dgm:cxn modelId="{1BCF266E-7552-454F-8DC3-F98BD34CA723}" srcId="{11485A2C-1160-476F-A309-B733F8A27615}" destId="{8B9ED9BF-F0E7-438B-BEE6-F756293E62C0}" srcOrd="1" destOrd="0" parTransId="{29E63750-E57F-4002-BF08-C55B30FC6382}" sibTransId="{29041683-737B-49C4-AD18-A07935A1BFFB}"/>
    <dgm:cxn modelId="{D8230B58-D3EA-4AA6-AC62-968C4AC2BAAC}" srcId="{11485A2C-1160-476F-A309-B733F8A27615}" destId="{B93FDB29-F8AA-4E30-851A-9CA06F45A5A1}" srcOrd="2" destOrd="0" parTransId="{F960B481-CE5C-457A-833D-47BB7D5CE32C}" sibTransId="{8C4989EF-48E7-4937-917C-5D7C84D60139}"/>
    <dgm:cxn modelId="{4AEE6E8A-0D59-417E-BB9F-D73AD21E18DB}" type="presOf" srcId="{B93FDB29-F8AA-4E30-851A-9CA06F45A5A1}" destId="{8632E953-2C05-4AD2-8444-038A474F1869}" srcOrd="0" destOrd="0" presId="urn:microsoft.com/office/officeart/2005/8/layout/default"/>
    <dgm:cxn modelId="{6BCEAE90-501A-4D98-8724-D1851D13CA36}" srcId="{11485A2C-1160-476F-A309-B733F8A27615}" destId="{4D1BD1F0-3635-4835-AFAF-1ABE286366CE}" srcOrd="3" destOrd="0" parTransId="{3FA09F7F-5871-4091-A1DE-4CF42ED0B879}" sibTransId="{5738141B-FE50-43CA-87AD-32B5324739DB}"/>
    <dgm:cxn modelId="{C239F99E-2016-4EE6-8532-7E55BC7F4C84}" type="presOf" srcId="{3E2F858A-A459-4EBE-B35F-39985DC10EAD}" destId="{A89C970F-C2FD-4CA2-81C4-BD4E0870EE2C}" srcOrd="0" destOrd="0" presId="urn:microsoft.com/office/officeart/2005/8/layout/default"/>
    <dgm:cxn modelId="{089138A7-0C46-41D6-9E76-BBD289804F57}" type="presOf" srcId="{4D1BD1F0-3635-4835-AFAF-1ABE286366CE}" destId="{FE7E2791-BB3D-4806-8CDE-0E17368CABBE}" srcOrd="0" destOrd="0" presId="urn:microsoft.com/office/officeart/2005/8/layout/default"/>
    <dgm:cxn modelId="{09EEC6AB-9959-4B31-9CE5-E8CAEDA1035D}" srcId="{11485A2C-1160-476F-A309-B733F8A27615}" destId="{6EED9BC5-1573-4FFB-8B02-B8AC7A2F23B3}" srcOrd="0" destOrd="0" parTransId="{96D6C84F-EF63-4C25-A820-92EFF2BEC570}" sibTransId="{7EB25173-FD90-4143-B604-7229735CAAB0}"/>
    <dgm:cxn modelId="{4F2F8EB0-DF5B-4464-A8F8-4F1C3EA9FC92}" srcId="{11485A2C-1160-476F-A309-B733F8A27615}" destId="{7E7BD987-46CC-49B3-86F6-64EB94FBBD48}" srcOrd="8" destOrd="0" parTransId="{808D1386-8E35-4CB7-B1FC-015C16D1CCCD}" sibTransId="{768324ED-0478-4CE4-A9A9-6DF91700BE99}"/>
    <dgm:cxn modelId="{8A0CE0B7-CAFB-49C9-93FF-24643CA4F150}" srcId="{11485A2C-1160-476F-A309-B733F8A27615}" destId="{5D52F77E-F9DC-400E-A607-CC45BE9ABAC9}" srcOrd="7" destOrd="0" parTransId="{41A61D59-140C-432B-97A3-29550EF47F0C}" sibTransId="{28ED59A7-5145-47E0-B0A1-28D372ED0AB9}"/>
    <dgm:cxn modelId="{7A9766BF-6038-489C-A238-E5E2595C894B}" type="presOf" srcId="{6EED9BC5-1573-4FFB-8B02-B8AC7A2F23B3}" destId="{4ADFE528-93A6-4189-9098-C2BA3EC2D11A}" srcOrd="0" destOrd="0" presId="urn:microsoft.com/office/officeart/2005/8/layout/default"/>
    <dgm:cxn modelId="{CB8744C7-4CCC-42DE-A960-A4A05941672A}" type="presOf" srcId="{5D52F77E-F9DC-400E-A607-CC45BE9ABAC9}" destId="{2A36A2B9-4E7D-4952-BA68-F8610CCE7C83}" srcOrd="0" destOrd="0" presId="urn:microsoft.com/office/officeart/2005/8/layout/default"/>
    <dgm:cxn modelId="{0B5CEDE0-1111-4D24-BBFB-4B303325EAF8}" type="presOf" srcId="{8B9ED9BF-F0E7-438B-BEE6-F756293E62C0}" destId="{13426CFE-7817-4533-B895-E956CFF0D13C}" srcOrd="0" destOrd="0" presId="urn:microsoft.com/office/officeart/2005/8/layout/default"/>
    <dgm:cxn modelId="{F95296AA-9B7E-4B1F-9F43-29C29C4C59D9}" type="presParOf" srcId="{C28CEF44-E1DE-4164-979A-D9A813F7C10E}" destId="{4ADFE528-93A6-4189-9098-C2BA3EC2D11A}" srcOrd="0" destOrd="0" presId="urn:microsoft.com/office/officeart/2005/8/layout/default"/>
    <dgm:cxn modelId="{B363F725-CD14-4CB3-A2BF-A26F13885C51}" type="presParOf" srcId="{C28CEF44-E1DE-4164-979A-D9A813F7C10E}" destId="{AC17849B-60B7-458E-BB6A-D4E28B46D7FB}" srcOrd="1" destOrd="0" presId="urn:microsoft.com/office/officeart/2005/8/layout/default"/>
    <dgm:cxn modelId="{BF327627-B3B1-4972-9AB6-D0C91FF3C9DB}" type="presParOf" srcId="{C28CEF44-E1DE-4164-979A-D9A813F7C10E}" destId="{13426CFE-7817-4533-B895-E956CFF0D13C}" srcOrd="2" destOrd="0" presId="urn:microsoft.com/office/officeart/2005/8/layout/default"/>
    <dgm:cxn modelId="{6AAA94B1-9503-4474-8CB4-4DF80A84C23A}" type="presParOf" srcId="{C28CEF44-E1DE-4164-979A-D9A813F7C10E}" destId="{469B66B9-5DA6-4C50-A402-14C750230FBB}" srcOrd="3" destOrd="0" presId="urn:microsoft.com/office/officeart/2005/8/layout/default"/>
    <dgm:cxn modelId="{3381DBA8-0FDE-4AA4-B31A-CF18D26A183F}" type="presParOf" srcId="{C28CEF44-E1DE-4164-979A-D9A813F7C10E}" destId="{8632E953-2C05-4AD2-8444-038A474F1869}" srcOrd="4" destOrd="0" presId="urn:microsoft.com/office/officeart/2005/8/layout/default"/>
    <dgm:cxn modelId="{3B3BC882-22FB-4CFB-A2CB-011F648DD0E9}" type="presParOf" srcId="{C28CEF44-E1DE-4164-979A-D9A813F7C10E}" destId="{D49E1784-16CD-40DB-A42B-6F5674AA34FA}" srcOrd="5" destOrd="0" presId="urn:microsoft.com/office/officeart/2005/8/layout/default"/>
    <dgm:cxn modelId="{26D58D94-14E9-48C6-AED6-964D7F755F1E}" type="presParOf" srcId="{C28CEF44-E1DE-4164-979A-D9A813F7C10E}" destId="{FE7E2791-BB3D-4806-8CDE-0E17368CABBE}" srcOrd="6" destOrd="0" presId="urn:microsoft.com/office/officeart/2005/8/layout/default"/>
    <dgm:cxn modelId="{69EAC16C-2681-44F4-8D5D-0CDA91AA145B}" type="presParOf" srcId="{C28CEF44-E1DE-4164-979A-D9A813F7C10E}" destId="{3EFBAB62-EEE1-42B3-B5E7-25C4BED6B9D3}" srcOrd="7" destOrd="0" presId="urn:microsoft.com/office/officeart/2005/8/layout/default"/>
    <dgm:cxn modelId="{40C5A657-5D4C-4562-A180-074D7A09D972}" type="presParOf" srcId="{C28CEF44-E1DE-4164-979A-D9A813F7C10E}" destId="{51D562C2-ADB9-4A4C-A3C1-02BB7EF90CAB}" srcOrd="8" destOrd="0" presId="urn:microsoft.com/office/officeart/2005/8/layout/default"/>
    <dgm:cxn modelId="{3FA0C92C-DEAA-48C3-98F3-5A01CB873F32}" type="presParOf" srcId="{C28CEF44-E1DE-4164-979A-D9A813F7C10E}" destId="{0C3DFD18-6C8D-4F0B-B2D4-723EB2D9BE0C}" srcOrd="9" destOrd="0" presId="urn:microsoft.com/office/officeart/2005/8/layout/default"/>
    <dgm:cxn modelId="{D0C8B01F-7D4D-4F91-9AAA-401D771D8BE8}" type="presParOf" srcId="{C28CEF44-E1DE-4164-979A-D9A813F7C10E}" destId="{13547A05-44B0-4A1B-A622-59AB1FBE430D}" srcOrd="10" destOrd="0" presId="urn:microsoft.com/office/officeart/2005/8/layout/default"/>
    <dgm:cxn modelId="{489A8EBE-3678-4C15-945D-339235ED337A}" type="presParOf" srcId="{C28CEF44-E1DE-4164-979A-D9A813F7C10E}" destId="{D72F647D-C0AD-41ED-9D6C-EAE368C1C8FD}" srcOrd="11" destOrd="0" presId="urn:microsoft.com/office/officeart/2005/8/layout/default"/>
    <dgm:cxn modelId="{EAD015DF-C12B-40EA-940B-D71193BC4311}" type="presParOf" srcId="{C28CEF44-E1DE-4164-979A-D9A813F7C10E}" destId="{A89C970F-C2FD-4CA2-81C4-BD4E0870EE2C}" srcOrd="12" destOrd="0" presId="urn:microsoft.com/office/officeart/2005/8/layout/default"/>
    <dgm:cxn modelId="{2F9A9073-356F-4435-8C63-2192E0FAB6B9}" type="presParOf" srcId="{C28CEF44-E1DE-4164-979A-D9A813F7C10E}" destId="{418882D3-4ED6-42A2-95BB-050C282F543C}" srcOrd="13" destOrd="0" presId="urn:microsoft.com/office/officeart/2005/8/layout/default"/>
    <dgm:cxn modelId="{9528328A-EF21-48A8-9754-85B6995E2EEA}" type="presParOf" srcId="{C28CEF44-E1DE-4164-979A-D9A813F7C10E}" destId="{2A36A2B9-4E7D-4952-BA68-F8610CCE7C83}" srcOrd="14" destOrd="0" presId="urn:microsoft.com/office/officeart/2005/8/layout/default"/>
    <dgm:cxn modelId="{7644BD44-9E56-4296-A2CC-A3896F604A4D}" type="presParOf" srcId="{C28CEF44-E1DE-4164-979A-D9A813F7C10E}" destId="{C559AD83-A2DC-4892-B0F5-B02F19BA1649}" srcOrd="15" destOrd="0" presId="urn:microsoft.com/office/officeart/2005/8/layout/default"/>
    <dgm:cxn modelId="{8BF4F12D-67D1-477E-91FD-02D13DEEEC9E}" type="presParOf" srcId="{C28CEF44-E1DE-4164-979A-D9A813F7C10E}" destId="{89315DF1-3A80-4D19-802A-8FD0F973F03A}"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C63C79-1A7A-4D22-A39A-42D47D1EF5F5}">
      <dsp:nvSpPr>
        <dsp:cNvPr id="0" name=""/>
        <dsp:cNvSpPr/>
      </dsp:nvSpPr>
      <dsp:spPr>
        <a:xfrm>
          <a:off x="820735" y="5907"/>
          <a:ext cx="5681267" cy="340876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b="1" kern="1200"/>
            <a:t>Lack of understanding is hard to tackle because it is driven by: </a:t>
          </a:r>
          <a:r>
            <a:rPr lang="en-GB" sz="3400" kern="1200"/>
            <a:t>an unclear boundary between the NHS and social care; low usage of social care; the subject matter.  </a:t>
          </a:r>
          <a:endParaRPr lang="en-US" sz="3400" kern="1200"/>
        </a:p>
      </dsp:txBody>
      <dsp:txXfrm>
        <a:off x="820735" y="5907"/>
        <a:ext cx="5681267" cy="3408760"/>
      </dsp:txXfrm>
    </dsp:sp>
    <dsp:sp modelId="{86800589-0CF7-4B77-AD00-28C6688B0B5B}">
      <dsp:nvSpPr>
        <dsp:cNvPr id="0" name=""/>
        <dsp:cNvSpPr/>
      </dsp:nvSpPr>
      <dsp:spPr>
        <a:xfrm>
          <a:off x="7070128" y="5907"/>
          <a:ext cx="5681267" cy="340876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b="1" kern="1200"/>
            <a:t>The outcomes, choices, control approach of the Care Act has passed people by</a:t>
          </a:r>
          <a:r>
            <a:rPr lang="en-GB" sz="3400" kern="1200"/>
            <a:t> </a:t>
          </a:r>
          <a:endParaRPr lang="en-US" sz="3400" kern="1200"/>
        </a:p>
      </dsp:txBody>
      <dsp:txXfrm>
        <a:off x="7070128" y="5907"/>
        <a:ext cx="5681267" cy="3408760"/>
      </dsp:txXfrm>
    </dsp:sp>
    <dsp:sp modelId="{E73296EB-D485-4B8F-94CF-30758C86CC11}">
      <dsp:nvSpPr>
        <dsp:cNvPr id="0" name=""/>
        <dsp:cNvSpPr/>
      </dsp:nvSpPr>
      <dsp:spPr>
        <a:xfrm>
          <a:off x="13319522" y="5907"/>
          <a:ext cx="5681267" cy="340876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b="1" kern="1200"/>
            <a:t>Third parties – the media, family and friends – are driving public views on satisfaction with social care</a:t>
          </a:r>
          <a:r>
            <a:rPr lang="en-GB" sz="3400" kern="1200"/>
            <a:t> </a:t>
          </a:r>
          <a:endParaRPr lang="en-US" sz="3400" kern="1200"/>
        </a:p>
      </dsp:txBody>
      <dsp:txXfrm>
        <a:off x="13319522" y="5907"/>
        <a:ext cx="5681267" cy="3408760"/>
      </dsp:txXfrm>
    </dsp:sp>
    <dsp:sp modelId="{69BB4C37-984C-4513-8179-2722667F5FAC}">
      <dsp:nvSpPr>
        <dsp:cNvPr id="0" name=""/>
        <dsp:cNvSpPr/>
      </dsp:nvSpPr>
      <dsp:spPr>
        <a:xfrm>
          <a:off x="820735" y="3982794"/>
          <a:ext cx="5681267" cy="340876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b="1" kern="1200"/>
            <a:t>The history of social care reform may have led to people being fatalistic about change – and the sector may have contributed.</a:t>
          </a:r>
          <a:r>
            <a:rPr lang="en-GB" sz="3400" kern="1200"/>
            <a:t> </a:t>
          </a:r>
          <a:endParaRPr lang="en-US" sz="3400" kern="1200"/>
        </a:p>
      </dsp:txBody>
      <dsp:txXfrm>
        <a:off x="820735" y="3982794"/>
        <a:ext cx="5681267" cy="3408760"/>
      </dsp:txXfrm>
    </dsp:sp>
    <dsp:sp modelId="{043F0D93-3447-4E91-B50B-701507D751A9}">
      <dsp:nvSpPr>
        <dsp:cNvPr id="0" name=""/>
        <dsp:cNvSpPr/>
      </dsp:nvSpPr>
      <dsp:spPr>
        <a:xfrm>
          <a:off x="7070128" y="3982794"/>
          <a:ext cx="5681267" cy="340876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b="1" kern="1200"/>
            <a:t>National political activity, rather than social care sector campaigning, drives public prioritisation of social care…</a:t>
          </a:r>
          <a:r>
            <a:rPr lang="en-GB" sz="3400" kern="1200"/>
            <a:t> </a:t>
          </a:r>
          <a:endParaRPr lang="en-US" sz="3400" kern="1200"/>
        </a:p>
      </dsp:txBody>
      <dsp:txXfrm>
        <a:off x="7070128" y="3982794"/>
        <a:ext cx="5681267" cy="3408760"/>
      </dsp:txXfrm>
    </dsp:sp>
    <dsp:sp modelId="{7C26BB61-285B-42D9-8771-9F24DAABFB7A}">
      <dsp:nvSpPr>
        <dsp:cNvPr id="0" name=""/>
        <dsp:cNvSpPr/>
      </dsp:nvSpPr>
      <dsp:spPr>
        <a:xfrm>
          <a:off x="13319522" y="3982794"/>
          <a:ext cx="5681267" cy="340876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b="1" kern="1200"/>
            <a:t>…but national political activity is usually focused on the most difficult and contentious subject – how social care should be funded </a:t>
          </a:r>
          <a:r>
            <a:rPr lang="en-GB" sz="3400" kern="1200"/>
            <a:t> </a:t>
          </a:r>
          <a:endParaRPr lang="en-US" sz="3400" kern="1200"/>
        </a:p>
      </dsp:txBody>
      <dsp:txXfrm>
        <a:off x="13319522" y="3982794"/>
        <a:ext cx="5681267" cy="34087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DFE528-93A6-4189-9098-C2BA3EC2D11A}">
      <dsp:nvSpPr>
        <dsp:cNvPr id="0" name=""/>
        <dsp:cNvSpPr/>
      </dsp:nvSpPr>
      <dsp:spPr>
        <a:xfrm>
          <a:off x="1961827" y="1552"/>
          <a:ext cx="3697178" cy="221830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b="1" kern="1200"/>
            <a:t>Clarify what motivates the ‘warm audience’ for social care</a:t>
          </a:r>
          <a:endParaRPr lang="en-US" sz="3000" kern="1200"/>
        </a:p>
      </dsp:txBody>
      <dsp:txXfrm>
        <a:off x="1961827" y="1552"/>
        <a:ext cx="3697178" cy="2218307"/>
      </dsp:txXfrm>
    </dsp:sp>
    <dsp:sp modelId="{13426CFE-7817-4533-B895-E956CFF0D13C}">
      <dsp:nvSpPr>
        <dsp:cNvPr id="0" name=""/>
        <dsp:cNvSpPr/>
      </dsp:nvSpPr>
      <dsp:spPr>
        <a:xfrm>
          <a:off x="6028724" y="1552"/>
          <a:ext cx="3697178" cy="221830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b="1" kern="1200"/>
            <a:t>Reach people who influence attitudes to social care e.g. its workforce</a:t>
          </a:r>
          <a:endParaRPr lang="en-US" sz="3000" kern="1200"/>
        </a:p>
      </dsp:txBody>
      <dsp:txXfrm>
        <a:off x="6028724" y="1552"/>
        <a:ext cx="3697178" cy="2218307"/>
      </dsp:txXfrm>
    </dsp:sp>
    <dsp:sp modelId="{8632E953-2C05-4AD2-8444-038A474F1869}">
      <dsp:nvSpPr>
        <dsp:cNvPr id="0" name=""/>
        <dsp:cNvSpPr/>
      </dsp:nvSpPr>
      <dsp:spPr>
        <a:xfrm>
          <a:off x="7865372" y="5153416"/>
          <a:ext cx="3697178" cy="221830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b="1" kern="1200"/>
            <a:t>Use the relationship between the NHS and social care</a:t>
          </a:r>
          <a:endParaRPr lang="en-US" sz="3000" kern="1200"/>
        </a:p>
      </dsp:txBody>
      <dsp:txXfrm>
        <a:off x="7865372" y="5153416"/>
        <a:ext cx="3697178" cy="2218307"/>
      </dsp:txXfrm>
    </dsp:sp>
    <dsp:sp modelId="{FE7E2791-BB3D-4806-8CDE-0E17368CABBE}">
      <dsp:nvSpPr>
        <dsp:cNvPr id="0" name=""/>
        <dsp:cNvSpPr/>
      </dsp:nvSpPr>
      <dsp:spPr>
        <a:xfrm>
          <a:off x="14162518" y="1552"/>
          <a:ext cx="3697178" cy="221830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b="1" kern="1200"/>
            <a:t>Accept that the public is in a different place</a:t>
          </a:r>
          <a:endParaRPr lang="en-US" sz="3000" kern="1200"/>
        </a:p>
      </dsp:txBody>
      <dsp:txXfrm>
        <a:off x="14162518" y="1552"/>
        <a:ext cx="3697178" cy="2218307"/>
      </dsp:txXfrm>
    </dsp:sp>
    <dsp:sp modelId="{51D562C2-ADB9-4A4C-A3C1-02BB7EF90CAB}">
      <dsp:nvSpPr>
        <dsp:cNvPr id="0" name=""/>
        <dsp:cNvSpPr/>
      </dsp:nvSpPr>
      <dsp:spPr>
        <a:xfrm>
          <a:off x="1961827" y="2589577"/>
          <a:ext cx="3697178" cy="221830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b="1" kern="1200"/>
            <a:t>Identify the social care ‘tangibles’ that resonate</a:t>
          </a:r>
          <a:endParaRPr lang="en-US" sz="3000" kern="1200"/>
        </a:p>
      </dsp:txBody>
      <dsp:txXfrm>
        <a:off x="1961827" y="2589577"/>
        <a:ext cx="3697178" cy="2218307"/>
      </dsp:txXfrm>
    </dsp:sp>
    <dsp:sp modelId="{13547A05-44B0-4A1B-A622-59AB1FBE430D}">
      <dsp:nvSpPr>
        <dsp:cNvPr id="0" name=""/>
        <dsp:cNvSpPr/>
      </dsp:nvSpPr>
      <dsp:spPr>
        <a:xfrm>
          <a:off x="6028724" y="2589577"/>
          <a:ext cx="3697178" cy="221830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b="1" kern="1200"/>
            <a:t>Seek to build political consensus</a:t>
          </a:r>
          <a:endParaRPr lang="en-US" sz="3000" kern="1200"/>
        </a:p>
      </dsp:txBody>
      <dsp:txXfrm>
        <a:off x="6028724" y="2589577"/>
        <a:ext cx="3697178" cy="2218307"/>
      </dsp:txXfrm>
    </dsp:sp>
    <dsp:sp modelId="{A89C970F-C2FD-4CA2-81C4-BD4E0870EE2C}">
      <dsp:nvSpPr>
        <dsp:cNvPr id="0" name=""/>
        <dsp:cNvSpPr/>
      </dsp:nvSpPr>
      <dsp:spPr>
        <a:xfrm>
          <a:off x="10095621" y="2589577"/>
          <a:ext cx="3697178" cy="221830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b="1" kern="1200"/>
            <a:t>Don’t start by talking about the money</a:t>
          </a:r>
          <a:endParaRPr lang="en-US" sz="3000" kern="1200"/>
        </a:p>
      </dsp:txBody>
      <dsp:txXfrm>
        <a:off x="10095621" y="2589577"/>
        <a:ext cx="3697178" cy="2218307"/>
      </dsp:txXfrm>
    </dsp:sp>
    <dsp:sp modelId="{2A36A2B9-4E7D-4952-BA68-F8610CCE7C83}">
      <dsp:nvSpPr>
        <dsp:cNvPr id="0" name=""/>
        <dsp:cNvSpPr/>
      </dsp:nvSpPr>
      <dsp:spPr>
        <a:xfrm>
          <a:off x="14162518" y="2589577"/>
          <a:ext cx="3697178" cy="221830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b="1" kern="1200"/>
            <a:t>Identify what we still need to know e.g. what do people want money spent on?</a:t>
          </a:r>
          <a:endParaRPr lang="en-US" sz="3000" kern="1200"/>
        </a:p>
      </dsp:txBody>
      <dsp:txXfrm>
        <a:off x="14162518" y="2589577"/>
        <a:ext cx="3697178" cy="2218307"/>
      </dsp:txXfrm>
    </dsp:sp>
    <dsp:sp modelId="{89315DF1-3A80-4D19-802A-8FD0F973F03A}">
      <dsp:nvSpPr>
        <dsp:cNvPr id="0" name=""/>
        <dsp:cNvSpPr/>
      </dsp:nvSpPr>
      <dsp:spPr>
        <a:xfrm>
          <a:off x="10136290" y="93309"/>
          <a:ext cx="3697178" cy="221830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b="1" kern="1200"/>
            <a:t>Present a more consistent, credible case for reform</a:t>
          </a:r>
          <a:endParaRPr lang="en-US" sz="3000" kern="1200"/>
        </a:p>
      </dsp:txBody>
      <dsp:txXfrm>
        <a:off x="10136290" y="93309"/>
        <a:ext cx="3697178" cy="221830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296708-2605-8185-5688-2F84146A4091}"/>
              </a:ext>
            </a:extLst>
          </p:cNvPr>
          <p:cNvSpPr>
            <a:spLocks noGrp="1"/>
          </p:cNvSpPr>
          <p:nvPr>
            <p:ph type="hdr" sz="quarter"/>
          </p:nvPr>
        </p:nvSpPr>
        <p:spPr>
          <a:xfrm>
            <a:off x="1" y="0"/>
            <a:ext cx="2889938" cy="498056"/>
          </a:xfrm>
          <a:prstGeom prst="rect">
            <a:avLst/>
          </a:prstGeom>
        </p:spPr>
        <p:txBody>
          <a:bodyPr vert="horz" lIns="94828" tIns="47413" rIns="94828" bIns="47413" rtlCol="0"/>
          <a:lstStyle>
            <a:lvl1pPr algn="l">
              <a:defRPr sz="1300"/>
            </a:lvl1pPr>
          </a:lstStyle>
          <a:p>
            <a:endParaRPr lang="en-GB" sz="1100"/>
          </a:p>
        </p:txBody>
      </p:sp>
      <p:sp>
        <p:nvSpPr>
          <p:cNvPr id="3" name="Date Placeholder 2">
            <a:extLst>
              <a:ext uri="{FF2B5EF4-FFF2-40B4-BE49-F238E27FC236}">
                <a16:creationId xmlns:a16="http://schemas.microsoft.com/office/drawing/2014/main" id="{6C25F2D1-E322-70F0-0737-A9B98BB2A628}"/>
              </a:ext>
            </a:extLst>
          </p:cNvPr>
          <p:cNvSpPr>
            <a:spLocks noGrp="1"/>
          </p:cNvSpPr>
          <p:nvPr>
            <p:ph type="dt" sz="quarter" idx="1"/>
          </p:nvPr>
        </p:nvSpPr>
        <p:spPr>
          <a:xfrm>
            <a:off x="3777607" y="0"/>
            <a:ext cx="2889938" cy="498056"/>
          </a:xfrm>
          <a:prstGeom prst="rect">
            <a:avLst/>
          </a:prstGeom>
        </p:spPr>
        <p:txBody>
          <a:bodyPr vert="horz" lIns="94828" tIns="47413" rIns="94828" bIns="47413" rtlCol="0"/>
          <a:lstStyle>
            <a:lvl1pPr algn="r">
              <a:defRPr sz="1300"/>
            </a:lvl1pPr>
          </a:lstStyle>
          <a:p>
            <a:fld id="{B9117951-B430-41D7-BD24-9AA583A65B8C}" type="datetimeFigureOut">
              <a:rPr lang="en-GB" sz="1100"/>
              <a:t>10/06/2026</a:t>
            </a:fld>
            <a:endParaRPr lang="en-GB" sz="1100"/>
          </a:p>
        </p:txBody>
      </p:sp>
      <p:sp>
        <p:nvSpPr>
          <p:cNvPr id="4" name="Footer Placeholder 3">
            <a:extLst>
              <a:ext uri="{FF2B5EF4-FFF2-40B4-BE49-F238E27FC236}">
                <a16:creationId xmlns:a16="http://schemas.microsoft.com/office/drawing/2014/main" id="{6B25B07C-9542-1050-1F1C-0FEB2A7CCB0F}"/>
              </a:ext>
            </a:extLst>
          </p:cNvPr>
          <p:cNvSpPr>
            <a:spLocks noGrp="1"/>
          </p:cNvSpPr>
          <p:nvPr>
            <p:ph type="ftr" sz="quarter" idx="2"/>
          </p:nvPr>
        </p:nvSpPr>
        <p:spPr>
          <a:xfrm>
            <a:off x="1" y="9428586"/>
            <a:ext cx="2889938" cy="498055"/>
          </a:xfrm>
          <a:prstGeom prst="rect">
            <a:avLst/>
          </a:prstGeom>
        </p:spPr>
        <p:txBody>
          <a:bodyPr vert="horz" lIns="94828" tIns="47413" rIns="94828" bIns="47413" rtlCol="0" anchor="b"/>
          <a:lstStyle>
            <a:lvl1pPr algn="l">
              <a:defRPr sz="1300"/>
            </a:lvl1pPr>
          </a:lstStyle>
          <a:p>
            <a:endParaRPr lang="en-GB" sz="1100"/>
          </a:p>
        </p:txBody>
      </p:sp>
      <p:sp>
        <p:nvSpPr>
          <p:cNvPr id="5" name="Slide Number Placeholder 4">
            <a:extLst>
              <a:ext uri="{FF2B5EF4-FFF2-40B4-BE49-F238E27FC236}">
                <a16:creationId xmlns:a16="http://schemas.microsoft.com/office/drawing/2014/main" id="{3616D7BA-2F9B-0883-B944-8EF5F4427B41}"/>
              </a:ext>
            </a:extLst>
          </p:cNvPr>
          <p:cNvSpPr>
            <a:spLocks noGrp="1"/>
          </p:cNvSpPr>
          <p:nvPr>
            <p:ph type="sldNum" sz="quarter" idx="3"/>
          </p:nvPr>
        </p:nvSpPr>
        <p:spPr>
          <a:xfrm>
            <a:off x="3777607" y="9428586"/>
            <a:ext cx="2889938" cy="498055"/>
          </a:xfrm>
          <a:prstGeom prst="rect">
            <a:avLst/>
          </a:prstGeom>
        </p:spPr>
        <p:txBody>
          <a:bodyPr vert="horz" lIns="94828" tIns="47413" rIns="94828" bIns="47413" rtlCol="0" anchor="b"/>
          <a:lstStyle>
            <a:lvl1pPr algn="r">
              <a:defRPr sz="1300"/>
            </a:lvl1pPr>
          </a:lstStyle>
          <a:p>
            <a:fld id="{021D2C69-7CA3-4E46-8BD8-AC98F9A7C1E7}" type="slidenum">
              <a:rPr lang="en-GB" sz="1100"/>
              <a:t>‹#›</a:t>
            </a:fld>
            <a:endParaRPr lang="en-GB" sz="1100"/>
          </a:p>
        </p:txBody>
      </p:sp>
    </p:spTree>
    <p:extLst>
      <p:ext uri="{BB962C8B-B14F-4D97-AF65-F5344CB8AC3E}">
        <p14:creationId xmlns:p14="http://schemas.microsoft.com/office/powerpoint/2010/main" val="3083954745"/>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27" userDrawn="1">
          <p15:clr>
            <a:srgbClr val="F26B43"/>
          </p15:clr>
        </p15:guide>
        <p15:guide id="2" pos="210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89938" cy="498056"/>
          </a:xfrm>
          <a:prstGeom prst="rect">
            <a:avLst/>
          </a:prstGeom>
        </p:spPr>
        <p:txBody>
          <a:bodyPr vert="horz" lIns="94828" tIns="47413" rIns="94828" bIns="47413" rtlCol="0"/>
          <a:lstStyle>
            <a:lvl1pPr algn="l">
              <a:defRPr sz="1100"/>
            </a:lvl1pPr>
          </a:lstStyle>
          <a:p>
            <a:endParaRPr lang="en-GB"/>
          </a:p>
        </p:txBody>
      </p:sp>
      <p:sp>
        <p:nvSpPr>
          <p:cNvPr id="3" name="Date Placeholder 2"/>
          <p:cNvSpPr>
            <a:spLocks noGrp="1"/>
          </p:cNvSpPr>
          <p:nvPr>
            <p:ph type="dt" idx="1"/>
          </p:nvPr>
        </p:nvSpPr>
        <p:spPr>
          <a:xfrm>
            <a:off x="3777607" y="0"/>
            <a:ext cx="2889938" cy="498056"/>
          </a:xfrm>
          <a:prstGeom prst="rect">
            <a:avLst/>
          </a:prstGeom>
        </p:spPr>
        <p:txBody>
          <a:bodyPr vert="horz" lIns="94828" tIns="47413" rIns="94828" bIns="47413" rtlCol="0"/>
          <a:lstStyle>
            <a:lvl1pPr algn="r">
              <a:defRPr sz="1100"/>
            </a:lvl1pPr>
          </a:lstStyle>
          <a:p>
            <a:fld id="{1B6A59C0-999E-4442-92CC-0B4A113B3987}" type="datetimeFigureOut">
              <a:rPr lang="en-GB" smtClean="0"/>
              <a:pPr/>
              <a:t>10/06/2026</a:t>
            </a:fld>
            <a:endParaRPr lang="en-GB"/>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4828" tIns="47413" rIns="94828" bIns="47413" rtlCol="0" anchor="ctr"/>
          <a:lstStyle/>
          <a:p>
            <a:endParaRPr lang="en-GB"/>
          </a:p>
        </p:txBody>
      </p:sp>
      <p:sp>
        <p:nvSpPr>
          <p:cNvPr id="5" name="Notes Placeholder 4"/>
          <p:cNvSpPr>
            <a:spLocks noGrp="1"/>
          </p:cNvSpPr>
          <p:nvPr>
            <p:ph type="body" sz="quarter" idx="3"/>
          </p:nvPr>
        </p:nvSpPr>
        <p:spPr>
          <a:xfrm>
            <a:off x="666909" y="4777195"/>
            <a:ext cx="5335270" cy="3908613"/>
          </a:xfrm>
          <a:prstGeom prst="rect">
            <a:avLst/>
          </a:prstGeom>
        </p:spPr>
        <p:txBody>
          <a:bodyPr vert="horz" lIns="0" tIns="0" rIns="0" bIns="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6" name="Footer Placeholder 5"/>
          <p:cNvSpPr>
            <a:spLocks noGrp="1"/>
          </p:cNvSpPr>
          <p:nvPr>
            <p:ph type="ftr" sz="quarter" idx="4"/>
          </p:nvPr>
        </p:nvSpPr>
        <p:spPr>
          <a:xfrm>
            <a:off x="1" y="9428586"/>
            <a:ext cx="2889938" cy="498055"/>
          </a:xfrm>
          <a:prstGeom prst="rect">
            <a:avLst/>
          </a:prstGeom>
        </p:spPr>
        <p:txBody>
          <a:bodyPr vert="horz" lIns="94828" tIns="47413" rIns="94828" bIns="47413" rtlCol="0" anchor="b"/>
          <a:lstStyle>
            <a:lvl1pPr algn="l">
              <a:defRPr sz="1100"/>
            </a:lvl1pPr>
          </a:lstStyle>
          <a:p>
            <a:endParaRPr lang="en-GB"/>
          </a:p>
        </p:txBody>
      </p:sp>
      <p:sp>
        <p:nvSpPr>
          <p:cNvPr id="7" name="Slide Number Placeholder 6"/>
          <p:cNvSpPr>
            <a:spLocks noGrp="1"/>
          </p:cNvSpPr>
          <p:nvPr>
            <p:ph type="sldNum" sz="quarter" idx="5"/>
          </p:nvPr>
        </p:nvSpPr>
        <p:spPr>
          <a:xfrm>
            <a:off x="3777607" y="9428586"/>
            <a:ext cx="2889938" cy="498055"/>
          </a:xfrm>
          <a:prstGeom prst="rect">
            <a:avLst/>
          </a:prstGeom>
        </p:spPr>
        <p:txBody>
          <a:bodyPr vert="horz" lIns="94828" tIns="47413" rIns="94828" bIns="47413" rtlCol="0" anchor="b"/>
          <a:lstStyle>
            <a:lvl1pPr algn="r">
              <a:defRPr sz="1100"/>
            </a:lvl1pPr>
          </a:lstStyle>
          <a:p>
            <a:fld id="{B13C480F-11B2-4179-8A24-86278DA626C8}" type="slidenum">
              <a:rPr lang="en-GB" smtClean="0"/>
              <a:pPr/>
              <a:t>‹#›</a:t>
            </a:fld>
            <a:endParaRPr lang="en-GB"/>
          </a:p>
        </p:txBody>
      </p:sp>
    </p:spTree>
    <p:extLst>
      <p:ext uri="{BB962C8B-B14F-4D97-AF65-F5344CB8AC3E}">
        <p14:creationId xmlns:p14="http://schemas.microsoft.com/office/powerpoint/2010/main" val="599488258"/>
      </p:ext>
    </p:extLst>
  </p:cSld>
  <p:clrMap bg1="lt1" tx1="dk1" bg2="lt2" tx2="dk2" accent1="accent1" accent2="accent2" accent3="accent3" accent4="accent4" accent5="accent5" accent6="accent6" hlink="hlink" folHlink="folHlink"/>
  <p:notesStyle>
    <a:lvl1pPr marL="0" algn="l" defTabSz="914400" rtl="0" eaLnBrk="1" latinLnBrk="0" hangingPunct="1">
      <a:spcAft>
        <a:spcPts val="500"/>
      </a:spcAft>
      <a:defRPr sz="1000" kern="1200">
        <a:solidFill>
          <a:schemeClr val="tx1"/>
        </a:solidFill>
        <a:latin typeface="+mn-lt"/>
        <a:ea typeface="+mn-ea"/>
        <a:cs typeface="+mn-cs"/>
      </a:defRPr>
    </a:lvl1pPr>
    <a:lvl2pPr marL="180000" indent="-180000" algn="l" defTabSz="914400" rtl="0" eaLnBrk="1" latinLnBrk="0" hangingPunct="1">
      <a:spcAft>
        <a:spcPts val="500"/>
      </a:spcAft>
      <a:buFont typeface="Arial" panose="020B0604020202020204" pitchFamily="34" charset="0"/>
      <a:buChar char="–"/>
      <a:defRPr sz="1000" kern="1200">
        <a:solidFill>
          <a:schemeClr val="tx1"/>
        </a:solidFill>
        <a:latin typeface="+mn-lt"/>
        <a:ea typeface="+mn-ea"/>
        <a:cs typeface="+mn-cs"/>
      </a:defRPr>
    </a:lvl2pPr>
    <a:lvl3pPr marL="360000" indent="-180000" algn="l" defTabSz="914400" rtl="0" eaLnBrk="1" latinLnBrk="0" hangingPunct="1">
      <a:spcAft>
        <a:spcPts val="500"/>
      </a:spcAft>
      <a:buFont typeface="Arial" panose="020B0604020202020204" pitchFamily="34" charset="0"/>
      <a:buChar char="–"/>
      <a:defRPr sz="1000" kern="1200">
        <a:solidFill>
          <a:schemeClr val="tx1"/>
        </a:solidFill>
        <a:latin typeface="+mn-lt"/>
        <a:ea typeface="+mn-ea"/>
        <a:cs typeface="+mn-cs"/>
      </a:defRPr>
    </a:lvl3pPr>
    <a:lvl4pPr marL="540000" indent="-180000" algn="l" defTabSz="914400" rtl="0" eaLnBrk="1" latinLnBrk="0" hangingPunct="1">
      <a:spcAft>
        <a:spcPts val="500"/>
      </a:spcAft>
      <a:buFont typeface="Arial" panose="020B0604020202020204" pitchFamily="34" charset="0"/>
      <a:buChar char="–"/>
      <a:defRPr sz="1000" kern="1200">
        <a:solidFill>
          <a:schemeClr val="tx1"/>
        </a:solidFill>
        <a:latin typeface="+mn-lt"/>
        <a:ea typeface="+mn-ea"/>
        <a:cs typeface="+mn-cs"/>
      </a:defRPr>
    </a:lvl4pPr>
    <a:lvl5pPr marL="720000" indent="-180000" algn="l" defTabSz="914400" rtl="0" eaLnBrk="1" latinLnBrk="0" hangingPunct="1">
      <a:spcAft>
        <a:spcPts val="500"/>
      </a:spcAft>
      <a:buFont typeface="Arial" panose="020B0604020202020204" pitchFamily="34" charset="0"/>
      <a:buChar char="–"/>
      <a:defRPr sz="1000" kern="1200">
        <a:solidFill>
          <a:schemeClr val="tx1"/>
        </a:solidFill>
        <a:latin typeface="+mn-lt"/>
        <a:ea typeface="+mn-ea"/>
        <a:cs typeface="+mn-cs"/>
      </a:defRPr>
    </a:lvl5pPr>
    <a:lvl6pPr marL="900000" indent="-180000" algn="l" defTabSz="914400" rtl="0" eaLnBrk="1" latinLnBrk="0" hangingPunct="1">
      <a:spcAft>
        <a:spcPts val="500"/>
      </a:spcAft>
      <a:buFont typeface="Arial" panose="020B0604020202020204" pitchFamily="34" charset="0"/>
      <a:buChar char="–"/>
      <a:defRPr sz="1000" kern="1200">
        <a:solidFill>
          <a:schemeClr val="tx1"/>
        </a:solidFill>
        <a:latin typeface="+mn-lt"/>
        <a:ea typeface="+mn-ea"/>
        <a:cs typeface="+mn-cs"/>
      </a:defRPr>
    </a:lvl6pPr>
    <a:lvl7pPr marL="1080000" indent="-180000" algn="l" defTabSz="914400" rtl="0" eaLnBrk="1" latinLnBrk="0" hangingPunct="1">
      <a:spcAft>
        <a:spcPts val="500"/>
      </a:spcAft>
      <a:buFont typeface="Arial" panose="020B0604020202020204" pitchFamily="34" charset="0"/>
      <a:buChar char="–"/>
      <a:defRPr sz="1000" kern="1200">
        <a:solidFill>
          <a:schemeClr val="tx1"/>
        </a:solidFill>
        <a:latin typeface="+mn-lt"/>
        <a:ea typeface="+mn-ea"/>
        <a:cs typeface="+mn-cs"/>
      </a:defRPr>
    </a:lvl7pPr>
    <a:lvl8pPr marL="1260000" indent="-180000" algn="l" defTabSz="914400" rtl="0" eaLnBrk="1" latinLnBrk="0" hangingPunct="1">
      <a:spcAft>
        <a:spcPts val="500"/>
      </a:spcAft>
      <a:buFont typeface="Arial" panose="020B0604020202020204" pitchFamily="34" charset="0"/>
      <a:buChar char="–"/>
      <a:defRPr sz="1000" kern="1200">
        <a:solidFill>
          <a:schemeClr val="tx1"/>
        </a:solidFill>
        <a:latin typeface="+mn-lt"/>
        <a:ea typeface="+mn-ea"/>
        <a:cs typeface="+mn-cs"/>
      </a:defRPr>
    </a:lvl8pPr>
    <a:lvl9pPr marL="1440000" indent="-180000" algn="l" defTabSz="914400" rtl="0" eaLnBrk="1" latinLnBrk="0" hangingPunct="1">
      <a:spcAft>
        <a:spcPts val="500"/>
      </a:spcAft>
      <a:buFont typeface="Arial" panose="020B0604020202020204" pitchFamily="34" charset="0"/>
      <a:buChar char="–"/>
      <a:defRPr sz="10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127" userDrawn="1">
          <p15:clr>
            <a:srgbClr val="F26B43"/>
          </p15:clr>
        </p15:guide>
        <p15:guide id="2" pos="2101"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2CB42-ED1A-D769-A221-D376D4CEDA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F538D4-7158-8238-42C5-4E35EB6458CB}"/>
              </a:ext>
            </a:extLst>
          </p:cNvPr>
          <p:cNvSpPr>
            <a:spLocks noGrp="1" noRot="1" noChangeAspect="1"/>
          </p:cNvSpPr>
          <p:nvPr>
            <p:ph type="sldImg"/>
          </p:nvPr>
        </p:nvSpPr>
        <p:spPr>
          <a:xfrm>
            <a:off x="301625" y="679450"/>
            <a:ext cx="6035675" cy="3395663"/>
          </a:xfrm>
        </p:spPr>
        <p:txBody>
          <a:bodyPr/>
          <a:lstStyle/>
          <a:p>
            <a:endParaRPr lang="en-GB"/>
          </a:p>
        </p:txBody>
      </p:sp>
      <p:sp>
        <p:nvSpPr>
          <p:cNvPr id="3" name="Notes Placeholder 2">
            <a:extLst>
              <a:ext uri="{FF2B5EF4-FFF2-40B4-BE49-F238E27FC236}">
                <a16:creationId xmlns:a16="http://schemas.microsoft.com/office/drawing/2014/main" id="{30427E57-C99A-3CFC-D957-BD6B080D8F23}"/>
              </a:ext>
            </a:extLst>
          </p:cNvPr>
          <p:cNvSpPr>
            <a:spLocks noGrp="1"/>
          </p:cNvSpPr>
          <p:nvPr>
            <p:ph type="body" idx="1"/>
          </p:nvPr>
        </p:nvSpPr>
        <p:spPr/>
        <p:txBody>
          <a:bodyPr/>
          <a:lstStyle/>
          <a:p>
            <a:pPr>
              <a:lnSpc>
                <a:spcPct val="107000"/>
              </a:lnSpc>
              <a:spcAft>
                <a:spcPts val="785"/>
              </a:spcAft>
            </a:pPr>
            <a:endParaRPr lang="en-GB"/>
          </a:p>
        </p:txBody>
      </p:sp>
      <p:sp>
        <p:nvSpPr>
          <p:cNvPr id="4" name="Slide Number Placeholder 3">
            <a:extLst>
              <a:ext uri="{FF2B5EF4-FFF2-40B4-BE49-F238E27FC236}">
                <a16:creationId xmlns:a16="http://schemas.microsoft.com/office/drawing/2014/main" id="{1678E6F1-D41B-41C8-3395-26DF7819340A}"/>
              </a:ext>
            </a:extLst>
          </p:cNvPr>
          <p:cNvSpPr>
            <a:spLocks noGrp="1"/>
          </p:cNvSpPr>
          <p:nvPr>
            <p:ph type="sldNum" sz="quarter" idx="5"/>
          </p:nvPr>
        </p:nvSpPr>
        <p:spPr/>
        <p:txBody>
          <a:bodyPr/>
          <a:lstStyle/>
          <a:p>
            <a:fld id="{F03A978E-F5FD-6747-B790-3CF629D26B10}" type="slidenum">
              <a:rPr lang="en-US" smtClean="0"/>
              <a:t>10</a:t>
            </a:fld>
            <a:endParaRPr lang="en-US"/>
          </a:p>
        </p:txBody>
      </p:sp>
    </p:spTree>
    <p:extLst>
      <p:ext uri="{BB962C8B-B14F-4D97-AF65-F5344CB8AC3E}">
        <p14:creationId xmlns:p14="http://schemas.microsoft.com/office/powerpoint/2010/main" val="2138893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8.sv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08000" y="5760000"/>
            <a:ext cx="12457175" cy="1800000"/>
          </a:xfrm>
        </p:spPr>
        <p:txBody>
          <a:bodyPr anchor="b" anchorCtr="0"/>
          <a:lstStyle>
            <a:lvl1pPr algn="l">
              <a:defRPr sz="10000" spc="-100" baseline="0">
                <a:solidFill>
                  <a:schemeClr val="bg2"/>
                </a:solidFill>
              </a:defRPr>
            </a:lvl1pPr>
          </a:lstStyle>
          <a:p>
            <a:r>
              <a:rPr lang="en-US" noProof="0"/>
              <a:t>Click to edit Master title style</a:t>
            </a:r>
            <a:endParaRPr lang="en-GB" noProof="0"/>
          </a:p>
        </p:txBody>
      </p:sp>
      <p:sp>
        <p:nvSpPr>
          <p:cNvPr id="3" name="Subtitle 2"/>
          <p:cNvSpPr>
            <a:spLocks noGrp="1"/>
          </p:cNvSpPr>
          <p:nvPr>
            <p:ph type="subTitle" idx="1"/>
          </p:nvPr>
        </p:nvSpPr>
        <p:spPr>
          <a:xfrm>
            <a:off x="1008000" y="8495999"/>
            <a:ext cx="12457175" cy="2951463"/>
          </a:xfrm>
        </p:spPr>
        <p:txBody>
          <a:bodyPr/>
          <a:lstStyle>
            <a:lvl1pPr marL="0" indent="0" algn="l">
              <a:spcAft>
                <a:spcPts val="0"/>
              </a:spcAft>
              <a:buNone/>
              <a:defRPr sz="4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a:p>
        </p:txBody>
      </p:sp>
      <p:pic>
        <p:nvPicPr>
          <p:cNvPr id="8" name="Logo">
            <a:extLst>
              <a:ext uri="{FF2B5EF4-FFF2-40B4-BE49-F238E27FC236}">
                <a16:creationId xmlns:a16="http://schemas.microsoft.com/office/drawing/2014/main" id="{6BC39C20-C9D5-894F-C0C7-EB299E50596F}"/>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08000" y="1008000"/>
            <a:ext cx="3049200" cy="2007390"/>
          </a:xfrm>
          <a:prstGeom prst="rect">
            <a:avLst/>
          </a:prstGeom>
        </p:spPr>
      </p:pic>
      <p:pic>
        <p:nvPicPr>
          <p:cNvPr id="11" name="Graphic beam">
            <a:extLst>
              <a:ext uri="{FF2B5EF4-FFF2-40B4-BE49-F238E27FC236}">
                <a16:creationId xmlns:a16="http://schemas.microsoft.com/office/drawing/2014/main" id="{D704E75E-320B-C703-A4E4-9A3C39508147}"/>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4617699" y="-3600"/>
            <a:ext cx="9771426" cy="13723200"/>
          </a:xfrm>
          <a:prstGeom prst="rect">
            <a:avLst/>
          </a:prstGeom>
        </p:spPr>
      </p:pic>
    </p:spTree>
    <p:extLst>
      <p:ext uri="{BB962C8B-B14F-4D97-AF65-F5344CB8AC3E}">
        <p14:creationId xmlns:p14="http://schemas.microsoft.com/office/powerpoint/2010/main" val="1006785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ab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7" name="Date Placeholder 6">
            <a:extLst>
              <a:ext uri="{FF2B5EF4-FFF2-40B4-BE49-F238E27FC236}">
                <a16:creationId xmlns:a16="http://schemas.microsoft.com/office/drawing/2014/main" id="{78688919-E234-42AA-92AE-3C26DD2F4227}"/>
              </a:ext>
            </a:extLst>
          </p:cNvPr>
          <p:cNvSpPr>
            <a:spLocks noGrp="1"/>
          </p:cNvSpPr>
          <p:nvPr>
            <p:ph type="dt" sz="half" idx="10"/>
          </p:nvPr>
        </p:nvSpPr>
        <p:spPr/>
        <p:txBody>
          <a:bodyPr/>
          <a:lstStyle/>
          <a:p>
            <a:fld id="{02BCF52F-7997-4E1E-809F-F7068E7C5325}" type="datetime1">
              <a:rPr lang="en-GB" noProof="0" smtClean="0"/>
              <a:t>10/06/2026</a:t>
            </a:fld>
            <a:endParaRPr lang="en-GB" noProof="0"/>
          </a:p>
        </p:txBody>
      </p:sp>
      <p:sp>
        <p:nvSpPr>
          <p:cNvPr id="8" name="Footer Placeholder 7">
            <a:extLst>
              <a:ext uri="{FF2B5EF4-FFF2-40B4-BE49-F238E27FC236}">
                <a16:creationId xmlns:a16="http://schemas.microsoft.com/office/drawing/2014/main" id="{84C93AF6-C1DC-4BAF-A2C6-2C711470C1EA}"/>
              </a:ext>
            </a:extLst>
          </p:cNvPr>
          <p:cNvSpPr>
            <a:spLocks noGrp="1"/>
          </p:cNvSpPr>
          <p:nvPr>
            <p:ph type="ftr" sz="quarter" idx="11"/>
          </p:nvPr>
        </p:nvSpPr>
        <p:spPr/>
        <p:txBody>
          <a:bodyPr/>
          <a:lstStyle/>
          <a:p>
            <a:r>
              <a:rPr lang="en-GB" noProof="0"/>
              <a:t>DRAFT NOT FOR FURTHER CIRCULATION © The King’s Fund 2025</a:t>
            </a:r>
          </a:p>
        </p:txBody>
      </p:sp>
      <p:sp>
        <p:nvSpPr>
          <p:cNvPr id="9" name="Slide Number Placeholder 8">
            <a:extLst>
              <a:ext uri="{FF2B5EF4-FFF2-40B4-BE49-F238E27FC236}">
                <a16:creationId xmlns:a16="http://schemas.microsoft.com/office/drawing/2014/main" id="{A950F5AD-6CA0-4A01-B76E-2C5F74AB978F}"/>
              </a:ext>
            </a:extLst>
          </p:cNvPr>
          <p:cNvSpPr>
            <a:spLocks noGrp="1"/>
          </p:cNvSpPr>
          <p:nvPr>
            <p:ph type="sldNum" sz="quarter" idx="12"/>
          </p:nvPr>
        </p:nvSpPr>
        <p:spPr/>
        <p:txBody>
          <a:bodyPr/>
          <a:lstStyle/>
          <a:p>
            <a:fld id="{0B868178-02AE-42FC-958D-6B8F13B60175}" type="slidenum">
              <a:rPr lang="en-GB" noProof="0" smtClean="0"/>
              <a:pPr/>
              <a:t>‹#›</a:t>
            </a:fld>
            <a:endParaRPr lang="en-GB" noProof="0"/>
          </a:p>
        </p:txBody>
      </p:sp>
      <p:sp>
        <p:nvSpPr>
          <p:cNvPr id="5" name="Table Placeholder 4">
            <a:extLst>
              <a:ext uri="{FF2B5EF4-FFF2-40B4-BE49-F238E27FC236}">
                <a16:creationId xmlns:a16="http://schemas.microsoft.com/office/drawing/2014/main" id="{DDD7EC83-180B-AA4B-9ECE-1B8B846CB912}"/>
              </a:ext>
            </a:extLst>
          </p:cNvPr>
          <p:cNvSpPr>
            <a:spLocks noGrp="1"/>
          </p:cNvSpPr>
          <p:nvPr>
            <p:ph type="tbl" sz="quarter" idx="13"/>
          </p:nvPr>
        </p:nvSpPr>
        <p:spPr>
          <a:xfrm>
            <a:off x="1006475" y="4050000"/>
            <a:ext cx="19821525" cy="7397463"/>
          </a:xfrm>
        </p:spPr>
        <p:txBody>
          <a:bodyPr/>
          <a:lstStyle/>
          <a:p>
            <a:r>
              <a:rPr lang="en-US"/>
              <a:t>Click icon to add table</a:t>
            </a:r>
            <a:endParaRPr lang="en-GB"/>
          </a:p>
        </p:txBody>
      </p:sp>
      <p:sp>
        <p:nvSpPr>
          <p:cNvPr id="11" name="Text Placeholder 8">
            <a:extLst>
              <a:ext uri="{FF2B5EF4-FFF2-40B4-BE49-F238E27FC236}">
                <a16:creationId xmlns:a16="http://schemas.microsoft.com/office/drawing/2014/main" id="{7B7878AF-9145-EFDC-5556-55F115436C50}"/>
              </a:ext>
            </a:extLst>
          </p:cNvPr>
          <p:cNvSpPr>
            <a:spLocks noGrp="1"/>
          </p:cNvSpPr>
          <p:nvPr>
            <p:ph type="body" sz="quarter" idx="15" hasCustomPrompt="1"/>
          </p:nvPr>
        </p:nvSpPr>
        <p:spPr>
          <a:xfrm>
            <a:off x="1008000" y="3167063"/>
            <a:ext cx="19821523" cy="576000"/>
          </a:xfrm>
        </p:spPr>
        <p:txBody>
          <a:bodyPr/>
          <a:lstStyle>
            <a:lvl1pPr>
              <a:spcBef>
                <a:spcPts val="0"/>
              </a:spcBef>
              <a:spcAft>
                <a:spcPts val="0"/>
              </a:spcAft>
              <a:defRPr sz="3000" b="1" spc="-20" baseline="0">
                <a:solidFill>
                  <a:schemeClr val="tx1"/>
                </a:solidFill>
              </a:defRPr>
            </a:lvl1pPr>
            <a:lvl2pPr marL="0" indent="0">
              <a:spcAft>
                <a:spcPts val="0"/>
              </a:spcAft>
              <a:buNone/>
              <a:defRPr sz="3000" spc="-20" baseline="0">
                <a:solidFill>
                  <a:schemeClr val="tx1"/>
                </a:solidFill>
              </a:defRPr>
            </a:lvl2pPr>
            <a:lvl3pPr marL="540000" indent="-540000">
              <a:defRPr sz="3000" spc="-20" baseline="0">
                <a:solidFill>
                  <a:schemeClr val="tx1"/>
                </a:solidFill>
              </a:defRPr>
            </a:lvl3pPr>
            <a:lvl4pPr marL="1080000" indent="-540000">
              <a:defRPr sz="3000" spc="-20" baseline="0">
                <a:solidFill>
                  <a:schemeClr val="tx1"/>
                </a:solidFill>
              </a:defRPr>
            </a:lvl4pPr>
            <a:lvl5pPr marL="1620000" indent="-540000">
              <a:defRPr sz="3000" spc="-20" baseline="0">
                <a:solidFill>
                  <a:schemeClr val="tx1"/>
                </a:solidFill>
              </a:defRPr>
            </a:lvl5pPr>
            <a:lvl6pPr marL="2160000" indent="-540000">
              <a:defRPr sz="3000" spc="-20" baseline="0">
                <a:solidFill>
                  <a:schemeClr val="tx1"/>
                </a:solidFill>
              </a:defRPr>
            </a:lvl6pPr>
            <a:lvl7pPr marL="2700000" indent="-540000">
              <a:defRPr sz="3000" spc="-20" baseline="0">
                <a:solidFill>
                  <a:schemeClr val="tx1"/>
                </a:solidFill>
              </a:defRPr>
            </a:lvl7pPr>
            <a:lvl8pPr marL="3240000" indent="-540000">
              <a:defRPr sz="3000" spc="-20" baseline="0">
                <a:solidFill>
                  <a:schemeClr val="tx1"/>
                </a:solidFill>
              </a:defRPr>
            </a:lvl8pPr>
            <a:lvl9pPr marL="3780000" indent="-540000">
              <a:defRPr sz="3000" spc="-20" baseline="0">
                <a:solidFill>
                  <a:schemeClr val="tx1"/>
                </a:solidFill>
              </a:defRPr>
            </a:lvl9pPr>
          </a:lstStyle>
          <a:p>
            <a:pPr lvl="0"/>
            <a:r>
              <a:rPr lang="en-GB"/>
              <a:t>Insert table heading</a:t>
            </a:r>
          </a:p>
        </p:txBody>
      </p:sp>
    </p:spTree>
    <p:extLst>
      <p:ext uri="{BB962C8B-B14F-4D97-AF65-F5344CB8AC3E}">
        <p14:creationId xmlns:p14="http://schemas.microsoft.com/office/powerpoint/2010/main" val="3482260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Questions divid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BDC04-7B6A-C4A2-6824-6147AD9E2F65}"/>
              </a:ext>
            </a:extLst>
          </p:cNvPr>
          <p:cNvSpPr>
            <a:spLocks noGrp="1"/>
          </p:cNvSpPr>
          <p:nvPr>
            <p:ph type="title"/>
          </p:nvPr>
        </p:nvSpPr>
        <p:spPr>
          <a:xfrm>
            <a:off x="1008000" y="2880000"/>
            <a:ext cx="15760763" cy="4680000"/>
          </a:xfrm>
        </p:spPr>
        <p:txBody>
          <a:bodyPr/>
          <a:lstStyle>
            <a:lvl1pPr>
              <a:defRPr sz="16000" b="1" spc="-500" baseline="0">
                <a:solidFill>
                  <a:schemeClr val="tx1"/>
                </a:solidFill>
              </a:defRPr>
            </a:lvl1pPr>
          </a:lstStyle>
          <a:p>
            <a:r>
              <a:rPr lang="en-US"/>
              <a:t>Click to edit Master title style</a:t>
            </a:r>
            <a:endParaRPr lang="en-GB"/>
          </a:p>
        </p:txBody>
      </p:sp>
      <p:sp>
        <p:nvSpPr>
          <p:cNvPr id="8" name="Date Placeholder 7">
            <a:extLst>
              <a:ext uri="{FF2B5EF4-FFF2-40B4-BE49-F238E27FC236}">
                <a16:creationId xmlns:a16="http://schemas.microsoft.com/office/drawing/2014/main" id="{901B90B6-F844-A722-B512-B8EEB0C97708}"/>
              </a:ext>
            </a:extLst>
          </p:cNvPr>
          <p:cNvSpPr>
            <a:spLocks noGrp="1"/>
          </p:cNvSpPr>
          <p:nvPr>
            <p:ph type="dt" sz="half" idx="10"/>
          </p:nvPr>
        </p:nvSpPr>
        <p:spPr/>
        <p:txBody>
          <a:bodyPr/>
          <a:lstStyle/>
          <a:p>
            <a:fld id="{D4C0B6E2-AE6E-4C27-904F-FA09D73FB8D1}" type="datetime1">
              <a:rPr lang="en-GB" smtClean="0"/>
              <a:t>10/06/2026</a:t>
            </a:fld>
            <a:endParaRPr lang="en-GB"/>
          </a:p>
        </p:txBody>
      </p:sp>
      <p:sp>
        <p:nvSpPr>
          <p:cNvPr id="9" name="Footer Placeholder 8">
            <a:extLst>
              <a:ext uri="{FF2B5EF4-FFF2-40B4-BE49-F238E27FC236}">
                <a16:creationId xmlns:a16="http://schemas.microsoft.com/office/drawing/2014/main" id="{AD0BB016-82C6-E323-5E28-B7797F83CBC2}"/>
              </a:ext>
            </a:extLst>
          </p:cNvPr>
          <p:cNvSpPr>
            <a:spLocks noGrp="1"/>
          </p:cNvSpPr>
          <p:nvPr>
            <p:ph type="ftr" sz="quarter" idx="11"/>
          </p:nvPr>
        </p:nvSpPr>
        <p:spPr/>
        <p:txBody>
          <a:bodyPr/>
          <a:lstStyle/>
          <a:p>
            <a:r>
              <a:rPr lang="en-GB"/>
              <a:t>DRAFT NOT FOR FURTHER CIRCULATION © The King’s Fund 2025</a:t>
            </a:r>
          </a:p>
        </p:txBody>
      </p:sp>
      <p:sp>
        <p:nvSpPr>
          <p:cNvPr id="10" name="Slide Number Placeholder 9">
            <a:extLst>
              <a:ext uri="{FF2B5EF4-FFF2-40B4-BE49-F238E27FC236}">
                <a16:creationId xmlns:a16="http://schemas.microsoft.com/office/drawing/2014/main" id="{16F718E4-ADA5-53EB-1129-A4F93A6DE794}"/>
              </a:ext>
            </a:extLst>
          </p:cNvPr>
          <p:cNvSpPr>
            <a:spLocks noGrp="1"/>
          </p:cNvSpPr>
          <p:nvPr>
            <p:ph type="sldNum" sz="quarter" idx="12"/>
          </p:nvPr>
        </p:nvSpPr>
        <p:spPr/>
        <p:txBody>
          <a:bodyPr/>
          <a:lstStyle/>
          <a:p>
            <a:fld id="{0B868178-02AE-42FC-958D-6B8F13B60175}" type="slidenum">
              <a:rPr lang="en-GB" smtClean="0"/>
              <a:pPr/>
              <a:t>‹#›</a:t>
            </a:fld>
            <a:endParaRPr lang="en-GB"/>
          </a:p>
        </p:txBody>
      </p:sp>
      <p:pic>
        <p:nvPicPr>
          <p:cNvPr id="6" name="Graphic beam">
            <a:extLst>
              <a:ext uri="{FF2B5EF4-FFF2-40B4-BE49-F238E27FC236}">
                <a16:creationId xmlns:a16="http://schemas.microsoft.com/office/drawing/2014/main" id="{AEFBFAAC-DC1F-6E88-8EFA-DE655CBB9F47}"/>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8808700" y="0"/>
            <a:ext cx="5575300" cy="13716000"/>
          </a:xfrm>
          <a:prstGeom prst="rect">
            <a:avLst/>
          </a:prstGeom>
        </p:spPr>
      </p:pic>
    </p:spTree>
    <p:extLst>
      <p:ext uri="{BB962C8B-B14F-4D97-AF65-F5344CB8AC3E}">
        <p14:creationId xmlns:p14="http://schemas.microsoft.com/office/powerpoint/2010/main" val="797068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Questions slide">
    <p:bg>
      <p:bgPr>
        <a:solidFill>
          <a:schemeClr val="bg2"/>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0D21F38-42C7-5C2C-E7ED-A7799BAE1185}"/>
              </a:ext>
            </a:extLst>
          </p:cNvPr>
          <p:cNvSpPr>
            <a:spLocks noGrp="1"/>
          </p:cNvSpPr>
          <p:nvPr>
            <p:ph type="body" sz="quarter" idx="13"/>
          </p:nvPr>
        </p:nvSpPr>
        <p:spPr>
          <a:xfrm>
            <a:off x="1008000" y="3167063"/>
            <a:ext cx="10908000" cy="5400000"/>
          </a:xfrm>
        </p:spPr>
        <p:txBody>
          <a:bodyPr/>
          <a:lstStyle>
            <a:lvl1pPr marL="720000" indent="-720000">
              <a:buFont typeface="Arial" panose="020B0604020202020204" pitchFamily="34" charset="0"/>
              <a:buChar char="•"/>
              <a:defRPr/>
            </a:lvl1pPr>
            <a:lvl2pPr marL="1440000">
              <a:defRPr/>
            </a:lvl2pPr>
            <a:lvl3pPr marL="2160000">
              <a:defRPr/>
            </a:lvl3pPr>
            <a:lvl4pPr marL="2880000">
              <a:defRPr/>
            </a:lvl4pPr>
            <a:lvl5pPr marL="3600000">
              <a:defRPr/>
            </a:lvl5pPr>
            <a:lvl6pPr marL="4320000">
              <a:defRPr/>
            </a:lvl6pPr>
            <a:lvl7pPr marL="5040000">
              <a:defRPr/>
            </a:lvl7pPr>
            <a:lvl8pPr marL="5760000">
              <a:defRPr/>
            </a:lvl8pPr>
            <a:lvl9pPr marL="648000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577BA017-3CD6-428A-812C-8BD52674C1FC}" type="datetime1">
              <a:rPr lang="en-GB" noProof="0" smtClean="0"/>
              <a:t>10/06/2026</a:t>
            </a:fld>
            <a:endParaRPr lang="en-GB" noProof="0"/>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GB" noProof="0"/>
              <a:t>DRAFT NOT FOR FURTHER CIRCULATION © The King’s Fund 2025</a:t>
            </a:r>
          </a:p>
        </p:txBody>
      </p:sp>
      <p:sp>
        <p:nvSpPr>
          <p:cNvPr id="7" name="Slide Number Placeholder 6">
            <a:extLst>
              <a:ext uri="{C183D7F6-B498-43B3-948B-1728B52AA6E4}">
                <adec:decorative xmlns:adec="http://schemas.microsoft.com/office/drawing/2017/decorative" val="1"/>
              </a:ext>
            </a:extLst>
          </p:cNvPr>
          <p:cNvSpPr>
            <a:spLocks noGrp="1"/>
          </p:cNvSpPr>
          <p:nvPr>
            <p:ph type="sldNum" sz="quarter" idx="12"/>
          </p:nvPr>
        </p:nvSpPr>
        <p:spPr/>
        <p:txBody>
          <a:bodyPr/>
          <a:lstStyle/>
          <a:p>
            <a:fld id="{0B868178-02AE-42FC-958D-6B8F13B60175}" type="slidenum">
              <a:rPr lang="en-GB" noProof="0" smtClean="0"/>
              <a:t>‹#›</a:t>
            </a:fld>
            <a:endParaRPr lang="en-GB" noProof="0"/>
          </a:p>
        </p:txBody>
      </p:sp>
      <p:pic>
        <p:nvPicPr>
          <p:cNvPr id="4" name="Graphic beam">
            <a:extLst>
              <a:ext uri="{FF2B5EF4-FFF2-40B4-BE49-F238E27FC236}">
                <a16:creationId xmlns:a16="http://schemas.microsoft.com/office/drawing/2014/main" id="{0A93A000-2B11-0443-C760-DFA58FF5317E}"/>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8808700" y="0"/>
            <a:ext cx="5575300" cy="13716000"/>
          </a:xfrm>
          <a:prstGeom prst="rect">
            <a:avLst/>
          </a:prstGeom>
        </p:spPr>
      </p:pic>
      <p:sp>
        <p:nvSpPr>
          <p:cNvPr id="3" name="Title 2">
            <a:extLst>
              <a:ext uri="{FF2B5EF4-FFF2-40B4-BE49-F238E27FC236}">
                <a16:creationId xmlns:a16="http://schemas.microsoft.com/office/drawing/2014/main" id="{8459CE6B-9927-B77D-D026-07421777F6B3}"/>
              </a:ext>
            </a:extLst>
          </p:cNvPr>
          <p:cNvSpPr>
            <a:spLocks noGrp="1"/>
          </p:cNvSpPr>
          <p:nvPr>
            <p:ph type="title"/>
          </p:nvPr>
        </p:nvSpPr>
        <p:spPr>
          <a:xfrm>
            <a:off x="1008000" y="900000"/>
            <a:ext cx="19064350" cy="1513526"/>
          </a:xfrm>
        </p:spPr>
        <p:txBody>
          <a:bodyPr/>
          <a:lstStyle/>
          <a:p>
            <a:r>
              <a:rPr lang="en-US"/>
              <a:t>Click to edit Master title style</a:t>
            </a:r>
            <a:endParaRPr lang="en-GB"/>
          </a:p>
        </p:txBody>
      </p:sp>
    </p:spTree>
    <p:extLst>
      <p:ext uri="{BB962C8B-B14F-4D97-AF65-F5344CB8AC3E}">
        <p14:creationId xmlns:p14="http://schemas.microsoft.com/office/powerpoint/2010/main" val="2035243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BDC04-7B6A-C4A2-6824-6147AD9E2F65}"/>
              </a:ext>
            </a:extLst>
          </p:cNvPr>
          <p:cNvSpPr>
            <a:spLocks noGrp="1"/>
          </p:cNvSpPr>
          <p:nvPr>
            <p:ph type="title"/>
          </p:nvPr>
        </p:nvSpPr>
        <p:spPr>
          <a:xfrm>
            <a:off x="1008000" y="2880000"/>
            <a:ext cx="13212825" cy="4680000"/>
          </a:xfrm>
        </p:spPr>
        <p:txBody>
          <a:bodyPr/>
          <a:lstStyle>
            <a:lvl1pPr>
              <a:defRPr sz="16000" b="1" spc="-500" baseline="0">
                <a:solidFill>
                  <a:schemeClr val="tx2"/>
                </a:solidFill>
              </a:defRPr>
            </a:lvl1pPr>
          </a:lstStyle>
          <a:p>
            <a:r>
              <a:rPr lang="en-US"/>
              <a:t>Click to edit Master title style</a:t>
            </a:r>
            <a:endParaRPr lang="en-GB"/>
          </a:p>
        </p:txBody>
      </p:sp>
      <p:sp>
        <p:nvSpPr>
          <p:cNvPr id="3" name="URL">
            <a:extLst>
              <a:ext uri="{FF2B5EF4-FFF2-40B4-BE49-F238E27FC236}">
                <a16:creationId xmlns:a16="http://schemas.microsoft.com/office/drawing/2014/main" id="{9F914D33-989A-AF81-B396-80885D0ED4A3}"/>
              </a:ext>
              <a:ext uri="{C183D7F6-B498-43B3-948B-1728B52AA6E4}">
                <adec:decorative xmlns:adec="http://schemas.microsoft.com/office/drawing/2017/decorative" val="1"/>
              </a:ext>
            </a:extLst>
          </p:cNvPr>
          <p:cNvSpPr txBox="1">
            <a:spLocks/>
          </p:cNvSpPr>
          <p:nvPr userDrawn="1"/>
        </p:nvSpPr>
        <p:spPr>
          <a:xfrm>
            <a:off x="1008000" y="9036000"/>
            <a:ext cx="9073008" cy="792000"/>
          </a:xfrm>
          <a:prstGeom prst="rect">
            <a:avLst/>
          </a:prstGeom>
          <a:noFill/>
        </p:spPr>
        <p:txBody>
          <a:bodyPr wrap="square" lIns="0" tIns="0" rIns="0" bIns="0" rtlCol="0">
            <a:noAutofit/>
          </a:bodyPr>
          <a:lstStyle/>
          <a:p>
            <a:pPr marL="0" indent="0" algn="l">
              <a:spcAft>
                <a:spcPts val="0"/>
              </a:spcAft>
              <a:buFont typeface="Arial" panose="020B0604020202020204" pitchFamily="34" charset="0"/>
              <a:buNone/>
            </a:pPr>
            <a:r>
              <a:rPr lang="en-GB" sz="4800" spc="-50" baseline="0">
                <a:solidFill>
                  <a:schemeClr val="bg2"/>
                </a:solidFill>
              </a:rPr>
              <a:t>kingsfund.org.uk</a:t>
            </a:r>
          </a:p>
        </p:txBody>
      </p:sp>
      <p:pic>
        <p:nvPicPr>
          <p:cNvPr id="13" name="Logo">
            <a:extLst>
              <a:ext uri="{FF2B5EF4-FFF2-40B4-BE49-F238E27FC236}">
                <a16:creationId xmlns:a16="http://schemas.microsoft.com/office/drawing/2014/main" id="{C0BCFFDD-5F3B-E09A-1019-663D6BEF4396}"/>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08000" y="11109600"/>
            <a:ext cx="2793600" cy="1839120"/>
          </a:xfrm>
          <a:prstGeom prst="rect">
            <a:avLst/>
          </a:prstGeom>
        </p:spPr>
      </p:pic>
      <p:pic>
        <p:nvPicPr>
          <p:cNvPr id="7" name="Graphic beam">
            <a:extLst>
              <a:ext uri="{FF2B5EF4-FFF2-40B4-BE49-F238E27FC236}">
                <a16:creationId xmlns:a16="http://schemas.microsoft.com/office/drawing/2014/main" id="{C44D9500-81E1-D4FA-D159-5B23AB35A957}"/>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4617700" y="0"/>
            <a:ext cx="9766300" cy="13716000"/>
          </a:xfrm>
          <a:prstGeom prst="rect">
            <a:avLst/>
          </a:prstGeom>
        </p:spPr>
      </p:pic>
    </p:spTree>
    <p:extLst>
      <p:ext uri="{BB962C8B-B14F-4D97-AF65-F5344CB8AC3E}">
        <p14:creationId xmlns:p14="http://schemas.microsoft.com/office/powerpoint/2010/main" val="472924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act slid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BDC04-7B6A-C4A2-6824-6147AD9E2F65}"/>
              </a:ext>
            </a:extLst>
          </p:cNvPr>
          <p:cNvSpPr>
            <a:spLocks noGrp="1"/>
          </p:cNvSpPr>
          <p:nvPr>
            <p:ph type="title"/>
          </p:nvPr>
        </p:nvSpPr>
        <p:spPr>
          <a:xfrm>
            <a:off x="1008000" y="3168000"/>
            <a:ext cx="17757238" cy="1513526"/>
          </a:xfrm>
        </p:spPr>
        <p:txBody>
          <a:bodyPr/>
          <a:lstStyle>
            <a:lvl1pPr>
              <a:defRPr>
                <a:solidFill>
                  <a:schemeClr val="bg2"/>
                </a:solidFill>
              </a:defRPr>
            </a:lvl1pPr>
          </a:lstStyle>
          <a:p>
            <a:r>
              <a:rPr lang="en-US"/>
              <a:t>Click to edit Master title style</a:t>
            </a:r>
            <a:endParaRPr lang="en-GB"/>
          </a:p>
        </p:txBody>
      </p:sp>
      <p:sp>
        <p:nvSpPr>
          <p:cNvPr id="9" name="Text Placeholder 8">
            <a:extLst>
              <a:ext uri="{FF2B5EF4-FFF2-40B4-BE49-F238E27FC236}">
                <a16:creationId xmlns:a16="http://schemas.microsoft.com/office/drawing/2014/main" id="{C0D21F38-42C7-5C2C-E7ED-A7799BAE1185}"/>
              </a:ext>
            </a:extLst>
          </p:cNvPr>
          <p:cNvSpPr>
            <a:spLocks noGrp="1"/>
          </p:cNvSpPr>
          <p:nvPr>
            <p:ph type="body" sz="quarter" idx="13"/>
          </p:nvPr>
        </p:nvSpPr>
        <p:spPr>
          <a:xfrm>
            <a:off x="1008000" y="4896000"/>
            <a:ext cx="7848000" cy="4320000"/>
          </a:xfrm>
        </p:spPr>
        <p:txBody>
          <a:bodyPr/>
          <a:lstStyle>
            <a:lvl1pPr>
              <a:spcBef>
                <a:spcPts val="4400"/>
              </a:spcBef>
              <a:spcAft>
                <a:spcPts val="0"/>
              </a:spcAft>
              <a:defRPr sz="3600" b="1" spc="-20" baseline="0">
                <a:solidFill>
                  <a:schemeClr val="bg2"/>
                </a:solidFill>
              </a:defRPr>
            </a:lvl1pPr>
            <a:lvl2pPr marL="0" indent="0">
              <a:spcAft>
                <a:spcPts val="0"/>
              </a:spcAft>
              <a:buNone/>
              <a:defRPr sz="3600" spc="-20" baseline="0">
                <a:solidFill>
                  <a:schemeClr val="bg2"/>
                </a:solidFill>
              </a:defRPr>
            </a:lvl2pPr>
            <a:lvl3pPr marL="540000" indent="-540000">
              <a:defRPr sz="3600" spc="-20" baseline="0">
                <a:solidFill>
                  <a:schemeClr val="bg2"/>
                </a:solidFill>
              </a:defRPr>
            </a:lvl3pPr>
            <a:lvl4pPr marL="1080000" indent="-540000">
              <a:defRPr sz="3600" spc="-20" baseline="0">
                <a:solidFill>
                  <a:schemeClr val="bg2"/>
                </a:solidFill>
              </a:defRPr>
            </a:lvl4pPr>
            <a:lvl5pPr marL="1620000" indent="-540000">
              <a:defRPr sz="3600" spc="-20" baseline="0">
                <a:solidFill>
                  <a:schemeClr val="bg2"/>
                </a:solidFill>
              </a:defRPr>
            </a:lvl5pPr>
            <a:lvl6pPr marL="2160000" indent="-540000">
              <a:defRPr sz="3600" spc="-20" baseline="0">
                <a:solidFill>
                  <a:schemeClr val="bg2"/>
                </a:solidFill>
              </a:defRPr>
            </a:lvl6pPr>
            <a:lvl7pPr marL="2700000" indent="-540000">
              <a:defRPr sz="3600" spc="-20" baseline="0">
                <a:solidFill>
                  <a:schemeClr val="bg2"/>
                </a:solidFill>
              </a:defRPr>
            </a:lvl7pPr>
            <a:lvl8pPr marL="3240000" indent="-540000">
              <a:defRPr sz="3600" spc="-20" baseline="0">
                <a:solidFill>
                  <a:schemeClr val="bg2"/>
                </a:solidFill>
              </a:defRPr>
            </a:lvl8pPr>
            <a:lvl9pPr marL="3780000" indent="-540000">
              <a:defRPr sz="3600" spc="-20" baseline="0">
                <a:solidFill>
                  <a:schemeClr val="bg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a:extLst>
              <a:ext uri="{FF2B5EF4-FFF2-40B4-BE49-F238E27FC236}">
                <a16:creationId xmlns:a16="http://schemas.microsoft.com/office/drawing/2014/main" id="{8A7478CC-CB9B-0C67-1335-AFC98CDC1A29}"/>
              </a:ext>
            </a:extLst>
          </p:cNvPr>
          <p:cNvSpPr>
            <a:spLocks noGrp="1"/>
          </p:cNvSpPr>
          <p:nvPr>
            <p:ph type="body" sz="quarter" idx="14"/>
          </p:nvPr>
        </p:nvSpPr>
        <p:spPr>
          <a:xfrm>
            <a:off x="10917238" y="4896000"/>
            <a:ext cx="7848000" cy="4320000"/>
          </a:xfrm>
        </p:spPr>
        <p:txBody>
          <a:bodyPr/>
          <a:lstStyle>
            <a:lvl1pPr>
              <a:spcBef>
                <a:spcPts val="4400"/>
              </a:spcBef>
              <a:spcAft>
                <a:spcPts val="0"/>
              </a:spcAft>
              <a:defRPr sz="3600" b="1" spc="-20" baseline="0">
                <a:solidFill>
                  <a:schemeClr val="bg2"/>
                </a:solidFill>
              </a:defRPr>
            </a:lvl1pPr>
            <a:lvl2pPr marL="0" indent="0">
              <a:spcAft>
                <a:spcPts val="0"/>
              </a:spcAft>
              <a:buNone/>
              <a:defRPr sz="3600" spc="-20" baseline="0">
                <a:solidFill>
                  <a:schemeClr val="bg2"/>
                </a:solidFill>
              </a:defRPr>
            </a:lvl2pPr>
            <a:lvl3pPr marL="540000" indent="-540000">
              <a:defRPr sz="3600" spc="-20" baseline="0">
                <a:solidFill>
                  <a:schemeClr val="bg2"/>
                </a:solidFill>
              </a:defRPr>
            </a:lvl3pPr>
            <a:lvl4pPr marL="1080000" indent="-540000">
              <a:defRPr sz="3600" spc="-20" baseline="0">
                <a:solidFill>
                  <a:schemeClr val="bg2"/>
                </a:solidFill>
              </a:defRPr>
            </a:lvl4pPr>
            <a:lvl5pPr marL="1620000" indent="-540000">
              <a:defRPr sz="3600" spc="-20" baseline="0">
                <a:solidFill>
                  <a:schemeClr val="bg2"/>
                </a:solidFill>
              </a:defRPr>
            </a:lvl5pPr>
            <a:lvl6pPr marL="2160000" indent="-540000">
              <a:defRPr sz="3600" spc="-20" baseline="0">
                <a:solidFill>
                  <a:schemeClr val="bg2"/>
                </a:solidFill>
              </a:defRPr>
            </a:lvl6pPr>
            <a:lvl7pPr marL="2700000" indent="-540000">
              <a:defRPr sz="3600" spc="-20" baseline="0">
                <a:solidFill>
                  <a:schemeClr val="bg2"/>
                </a:solidFill>
              </a:defRPr>
            </a:lvl7pPr>
            <a:lvl8pPr marL="3240000" indent="-540000">
              <a:defRPr sz="3600" spc="-20" baseline="0">
                <a:solidFill>
                  <a:schemeClr val="bg2"/>
                </a:solidFill>
              </a:defRPr>
            </a:lvl8pPr>
            <a:lvl9pPr marL="3780000" indent="-540000">
              <a:defRPr sz="3600" spc="-20" baseline="0">
                <a:solidFill>
                  <a:schemeClr val="bg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Graphic beam">
            <a:extLst>
              <a:ext uri="{FF2B5EF4-FFF2-40B4-BE49-F238E27FC236}">
                <a16:creationId xmlns:a16="http://schemas.microsoft.com/office/drawing/2014/main" id="{C0FD133F-4C6C-1175-4707-E0827ECA19F2}"/>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8122900" y="0"/>
            <a:ext cx="6261100" cy="13716000"/>
          </a:xfrm>
          <a:prstGeom prst="rect">
            <a:avLst/>
          </a:prstGeom>
        </p:spPr>
      </p:pic>
      <p:pic>
        <p:nvPicPr>
          <p:cNvPr id="13" name="Logo">
            <a:extLst>
              <a:ext uri="{FF2B5EF4-FFF2-40B4-BE49-F238E27FC236}">
                <a16:creationId xmlns:a16="http://schemas.microsoft.com/office/drawing/2014/main" id="{C0BCFFDD-5F3B-E09A-1019-663D6BEF4396}"/>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08000" y="11109600"/>
            <a:ext cx="2793600" cy="1839120"/>
          </a:xfrm>
          <a:prstGeom prst="rect">
            <a:avLst/>
          </a:prstGeom>
        </p:spPr>
      </p:pic>
    </p:spTree>
    <p:extLst>
      <p:ext uri="{BB962C8B-B14F-4D97-AF65-F5344CB8AC3E}">
        <p14:creationId xmlns:p14="http://schemas.microsoft.com/office/powerpoint/2010/main" val="702976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Date Placeholder 2">
            <a:extLst>
              <a:ext uri="{C183D7F6-B498-43B3-948B-1728B52AA6E4}">
                <adec:decorative xmlns:adec="http://schemas.microsoft.com/office/drawing/2017/decorative" val="1"/>
              </a:ext>
            </a:extLst>
          </p:cNvPr>
          <p:cNvSpPr>
            <a:spLocks noGrp="1"/>
          </p:cNvSpPr>
          <p:nvPr>
            <p:ph type="dt" sz="half" idx="10"/>
          </p:nvPr>
        </p:nvSpPr>
        <p:spPr/>
        <p:txBody>
          <a:bodyPr/>
          <a:lstStyle/>
          <a:p>
            <a:fld id="{3A14EB0D-860B-4CC3-B029-FDD1DE9FD97D}" type="datetime1">
              <a:rPr lang="en-GB" noProof="0" smtClean="0"/>
              <a:t>10/06/2026</a:t>
            </a:fld>
            <a:endParaRPr lang="en-GB" noProof="0"/>
          </a:p>
        </p:txBody>
      </p:sp>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GB" noProof="0"/>
              <a:t>DRAFT NOT FOR FURTHER CIRCULATION © The King’s Fund 2025</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0B868178-02AE-42FC-958D-6B8F13B60175}" type="slidenum">
              <a:rPr lang="en-GB" noProof="0" smtClean="0"/>
              <a:t>‹#›</a:t>
            </a:fld>
            <a:endParaRPr lang="en-GB" noProof="0"/>
          </a:p>
        </p:txBody>
      </p:sp>
    </p:spTree>
    <p:extLst>
      <p:ext uri="{BB962C8B-B14F-4D97-AF65-F5344CB8AC3E}">
        <p14:creationId xmlns:p14="http://schemas.microsoft.com/office/powerpoint/2010/main" val="3654034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p:txBody>
          <a:bodyPr/>
          <a:lstStyle/>
          <a:p>
            <a:fld id="{6B44CB4E-891F-4B9A-8F11-943C12ADDF7D}" type="datetime1">
              <a:rPr lang="en-GB" noProof="0" smtClean="0"/>
              <a:t>10/06/2026</a:t>
            </a:fld>
            <a:endParaRPr lang="en-GB" noProof="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GB" noProof="0"/>
              <a:t>DRAFT NOT FOR FURTHER CIRCULATION © The King’s Fund 2025</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0B868178-02AE-42FC-958D-6B8F13B60175}" type="slidenum">
              <a:rPr lang="en-GB" noProof="0" smtClean="0"/>
              <a:t>‹#›</a:t>
            </a:fld>
            <a:endParaRPr lang="en-GB" noProof="0"/>
          </a:p>
        </p:txBody>
      </p:sp>
    </p:spTree>
    <p:extLst>
      <p:ext uri="{BB962C8B-B14F-4D97-AF65-F5344CB8AC3E}">
        <p14:creationId xmlns:p14="http://schemas.microsoft.com/office/powerpoint/2010/main" val="9181888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break slide">
    <p:spTree>
      <p:nvGrpSpPr>
        <p:cNvPr id="1" name=""/>
        <p:cNvGrpSpPr/>
        <p:nvPr/>
      </p:nvGrpSpPr>
      <p:grpSpPr>
        <a:xfrm>
          <a:off x="0" y="0"/>
          <a:ext cx="0" cy="0"/>
          <a:chOff x="0" y="0"/>
          <a:chExt cx="0" cy="0"/>
        </a:xfrm>
      </p:grpSpPr>
      <p:sp>
        <p:nvSpPr>
          <p:cNvPr id="13" name="Title 12"/>
          <p:cNvSpPr>
            <a:spLocks noGrp="1"/>
          </p:cNvSpPr>
          <p:nvPr>
            <p:ph type="title" hasCustomPrompt="1"/>
          </p:nvPr>
        </p:nvSpPr>
        <p:spPr>
          <a:xfrm>
            <a:off x="1054101" y="908006"/>
            <a:ext cx="19394816" cy="2115062"/>
          </a:xfrm>
        </p:spPr>
        <p:txBody>
          <a:bodyPr anchor="t">
            <a:normAutofit/>
          </a:bodyPr>
          <a:lstStyle>
            <a:lvl1pPr>
              <a:defRPr sz="6398">
                <a:solidFill>
                  <a:schemeClr val="accent1"/>
                </a:solidFill>
              </a:defRPr>
            </a:lvl1pPr>
          </a:lstStyle>
          <a:p>
            <a:r>
              <a:rPr lang="en-US"/>
              <a:t>Section title on one line</a:t>
            </a:r>
            <a:endParaRPr lang="en-GB"/>
          </a:p>
        </p:txBody>
      </p:sp>
      <p:grpSp>
        <p:nvGrpSpPr>
          <p:cNvPr id="6" name="Group 12"/>
          <p:cNvGrpSpPr>
            <a:grpSpLocks noChangeAspect="1"/>
          </p:cNvGrpSpPr>
          <p:nvPr userDrawn="1"/>
        </p:nvGrpSpPr>
        <p:grpSpPr bwMode="auto">
          <a:xfrm>
            <a:off x="1054763" y="12660275"/>
            <a:ext cx="4076416" cy="60424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4798"/>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4798"/>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4798"/>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4798"/>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4798"/>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4798"/>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4798"/>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4798"/>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4798"/>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4798"/>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4798"/>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4798"/>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4798"/>
            </a:p>
          </p:txBody>
        </p:sp>
      </p:grpSp>
      <p:sp>
        <p:nvSpPr>
          <p:cNvPr id="31" name="Text Placeholder 30"/>
          <p:cNvSpPr>
            <a:spLocks noGrp="1"/>
          </p:cNvSpPr>
          <p:nvPr>
            <p:ph type="body" sz="quarter" idx="13" hasCustomPrompt="1"/>
          </p:nvPr>
        </p:nvSpPr>
        <p:spPr>
          <a:xfrm>
            <a:off x="1054105" y="3023067"/>
            <a:ext cx="19392899" cy="8819677"/>
          </a:xfrm>
        </p:spPr>
        <p:txBody>
          <a:bodyPr/>
          <a:lstStyle>
            <a:lvl1pPr>
              <a:defRPr baseline="0"/>
            </a:lvl1pPr>
          </a:lstStyle>
          <a:p>
            <a:pPr lvl="0"/>
            <a:r>
              <a:rPr lang="en-US"/>
              <a:t>Use these slides to introduce each new section of your presentation. See user tip on the left on how to style this body text. Keep text size to 16pt.</a:t>
            </a:r>
          </a:p>
          <a:p>
            <a:pPr lvl="1"/>
            <a:r>
              <a:rPr lang="en-US"/>
              <a:t>Second level</a:t>
            </a:r>
          </a:p>
          <a:p>
            <a:pPr lvl="2"/>
            <a:r>
              <a:rPr lang="en-US"/>
              <a:t>Third level</a:t>
            </a:r>
          </a:p>
          <a:p>
            <a:pPr lvl="3"/>
            <a:r>
              <a:rPr lang="en-US"/>
              <a:t>Fourth level</a:t>
            </a:r>
          </a:p>
          <a:p>
            <a:pPr lvl="4"/>
            <a:r>
              <a:rPr lang="en-US"/>
              <a:t>Fifth level</a:t>
            </a:r>
            <a:endParaRPr lang="en-GB"/>
          </a:p>
        </p:txBody>
      </p:sp>
      <p:grpSp>
        <p:nvGrpSpPr>
          <p:cNvPr id="37" name="Group 11"/>
          <p:cNvGrpSpPr/>
          <p:nvPr userDrawn="1"/>
        </p:nvGrpSpPr>
        <p:grpSpPr>
          <a:xfrm>
            <a:off x="-5089920" y="143472"/>
            <a:ext cx="4992555" cy="7733322"/>
            <a:chOff x="6195941" y="562596"/>
            <a:chExt cx="1872208" cy="2902681"/>
          </a:xfrm>
        </p:grpSpPr>
        <p:grpSp>
          <p:nvGrpSpPr>
            <p:cNvPr id="38" name="Group 113"/>
            <p:cNvGrpSpPr/>
            <p:nvPr/>
          </p:nvGrpSpPr>
          <p:grpSpPr>
            <a:xfrm>
              <a:off x="6195941" y="832626"/>
              <a:ext cx="1872208" cy="2632651"/>
              <a:chOff x="-1872716" y="660661"/>
              <a:chExt cx="1872208" cy="1974490"/>
            </a:xfrm>
          </p:grpSpPr>
          <p:sp>
            <p:nvSpPr>
              <p:cNvPr id="42" name="TextBox 41"/>
              <p:cNvSpPr txBox="1"/>
              <p:nvPr/>
            </p:nvSpPr>
            <p:spPr>
              <a:xfrm>
                <a:off x="-1872716" y="984698"/>
                <a:ext cx="1872208" cy="1650453"/>
              </a:xfrm>
              <a:prstGeom prst="rect">
                <a:avLst/>
              </a:prstGeom>
              <a:noFill/>
            </p:spPr>
            <p:txBody>
              <a:bodyPr wrap="square" lIns="0" tIns="0" rIns="0" bIns="0" rtlCol="0">
                <a:spAutoFit/>
              </a:bodyPr>
              <a:lstStyle/>
              <a:p>
                <a:r>
                  <a:rPr lang="en-GB" sz="2666">
                    <a:solidFill>
                      <a:schemeClr val="tx1"/>
                    </a:solidFill>
                  </a:rPr>
                  <a:t>To format</a:t>
                </a:r>
                <a:r>
                  <a:rPr lang="en-GB" sz="2666" baseline="0">
                    <a:solidFill>
                      <a:schemeClr val="tx1"/>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2666" baseline="0">
                  <a:solidFill>
                    <a:schemeClr val="tx1"/>
                  </a:solidFill>
                </a:endParaRPr>
              </a:p>
              <a:p>
                <a:r>
                  <a:rPr lang="en-GB" sz="2666" baseline="0">
                    <a:solidFill>
                      <a:schemeClr val="tx1"/>
                    </a:solidFill>
                  </a:rPr>
                  <a:t>Do not use the bullet point button to format your text.</a:t>
                </a:r>
                <a:endParaRPr lang="en-GB" sz="2666">
                  <a:solidFill>
                    <a:schemeClr val="tx1"/>
                  </a:solidFill>
                </a:endParaRPr>
              </a:p>
            </p:txBody>
          </p:sp>
          <p:pic>
            <p:nvPicPr>
              <p:cNvPr id="43" name="Picture 42"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39" name="Group 120"/>
            <p:cNvGrpSpPr/>
            <p:nvPr/>
          </p:nvGrpSpPr>
          <p:grpSpPr>
            <a:xfrm>
              <a:off x="6303954" y="562596"/>
              <a:ext cx="540060" cy="540060"/>
              <a:chOff x="6303954" y="562596"/>
              <a:chExt cx="540060" cy="540060"/>
            </a:xfrm>
          </p:grpSpPr>
          <p:sp>
            <p:nvSpPr>
              <p:cNvPr id="40" name="Donut 39"/>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798">
                  <a:solidFill>
                    <a:schemeClr val="tx1"/>
                  </a:solidFill>
                </a:endParaRPr>
              </a:p>
            </p:txBody>
          </p:sp>
          <p:pic>
            <p:nvPicPr>
              <p:cNvPr id="41" name="Picture 40"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
        <p:nvSpPr>
          <p:cNvPr id="29" name="Content Placeholder 33"/>
          <p:cNvSpPr>
            <a:spLocks noGrp="1"/>
          </p:cNvSpPr>
          <p:nvPr>
            <p:ph sz="quarter" idx="17" hasCustomPrompt="1"/>
          </p:nvPr>
        </p:nvSpPr>
        <p:spPr>
          <a:xfrm>
            <a:off x="18164157" y="12073074"/>
            <a:ext cx="2668800" cy="1421084"/>
          </a:xfrm>
        </p:spPr>
        <p:txBody>
          <a:bodyPr>
            <a:normAutofit/>
          </a:bodyPr>
          <a:lstStyle>
            <a:lvl1pPr algn="ctr">
              <a:defRPr sz="1599"/>
            </a:lvl1pPr>
          </a:lstStyle>
          <a:p>
            <a:pPr lvl="0"/>
            <a:r>
              <a:rPr lang="en-US"/>
              <a:t>Click picture icon to add partner logo</a:t>
            </a:r>
            <a:endParaRPr lang="en-GB"/>
          </a:p>
        </p:txBody>
      </p:sp>
      <p:sp>
        <p:nvSpPr>
          <p:cNvPr id="30" name="Content Placeholder 33"/>
          <p:cNvSpPr>
            <a:spLocks noGrp="1"/>
          </p:cNvSpPr>
          <p:nvPr>
            <p:ph sz="quarter" idx="18" hasCustomPrompt="1"/>
          </p:nvPr>
        </p:nvSpPr>
        <p:spPr>
          <a:xfrm>
            <a:off x="15418108" y="12073074"/>
            <a:ext cx="2667000" cy="1421084"/>
          </a:xfrm>
        </p:spPr>
        <p:txBody>
          <a:bodyPr>
            <a:normAutofit/>
          </a:bodyPr>
          <a:lstStyle>
            <a:lvl1pPr algn="ctr">
              <a:defRPr sz="1599"/>
            </a:lvl1pPr>
          </a:lstStyle>
          <a:p>
            <a:pPr lvl="0"/>
            <a:r>
              <a:rPr lang="en-US"/>
              <a:t>Click picture icon to add partner logo</a:t>
            </a:r>
            <a:endParaRPr lang="en-GB"/>
          </a:p>
        </p:txBody>
      </p:sp>
      <p:sp>
        <p:nvSpPr>
          <p:cNvPr id="32" name="Content Placeholder 33"/>
          <p:cNvSpPr>
            <a:spLocks noGrp="1"/>
          </p:cNvSpPr>
          <p:nvPr>
            <p:ph sz="quarter" idx="19" hasCustomPrompt="1"/>
          </p:nvPr>
        </p:nvSpPr>
        <p:spPr>
          <a:xfrm>
            <a:off x="12672055" y="12073074"/>
            <a:ext cx="2667000" cy="1421084"/>
          </a:xfrm>
        </p:spPr>
        <p:txBody>
          <a:bodyPr>
            <a:normAutofit/>
          </a:bodyPr>
          <a:lstStyle>
            <a:lvl1pPr algn="ctr">
              <a:defRPr sz="1599"/>
            </a:lvl1pPr>
          </a:lstStyle>
          <a:p>
            <a:pPr lvl="0"/>
            <a:r>
              <a:rPr lang="en-US"/>
              <a:t>Click picture icon to add partner logo</a:t>
            </a:r>
            <a:endParaRPr lang="en-GB"/>
          </a:p>
        </p:txBody>
      </p:sp>
      <p:sp>
        <p:nvSpPr>
          <p:cNvPr id="34" name="Freeform 5"/>
          <p:cNvSpPr>
            <a:spLocks/>
          </p:cNvSpPr>
          <p:nvPr userDrawn="1"/>
        </p:nvSpPr>
        <p:spPr bwMode="auto">
          <a:xfrm>
            <a:off x="16224448" y="4230"/>
            <a:ext cx="8160912" cy="8287703"/>
          </a:xfrm>
          <a:custGeom>
            <a:avLst/>
            <a:gdLst/>
            <a:ahLst/>
            <a:cxnLst>
              <a:cxn ang="0">
                <a:pos x="0" y="0"/>
              </a:cxn>
              <a:cxn ang="0">
                <a:pos x="6356" y="986"/>
              </a:cxn>
              <a:cxn ang="0">
                <a:pos x="6357" y="987"/>
              </a:cxn>
              <a:cxn ang="0">
                <a:pos x="6356" y="988"/>
              </a:cxn>
              <a:cxn ang="0">
                <a:pos x="7316" y="7434"/>
              </a:cxn>
              <a:cxn ang="0">
                <a:pos x="7316" y="0"/>
              </a:cxn>
              <a:cxn ang="0">
                <a:pos x="0" y="0"/>
              </a:cxn>
            </a:cxnLst>
            <a:rect l="0" t="0" r="r" b="b"/>
            <a:pathLst>
              <a:path w="7316" h="7434">
                <a:moveTo>
                  <a:pt x="0" y="0"/>
                </a:moveTo>
                <a:lnTo>
                  <a:pt x="6356" y="986"/>
                </a:lnTo>
                <a:lnTo>
                  <a:pt x="6357" y="987"/>
                </a:lnTo>
                <a:lnTo>
                  <a:pt x="6356" y="988"/>
                </a:lnTo>
                <a:lnTo>
                  <a:pt x="7316" y="7434"/>
                </a:lnTo>
                <a:lnTo>
                  <a:pt x="7316" y="0"/>
                </a:lnTo>
                <a:lnTo>
                  <a:pt x="0" y="0"/>
                </a:lnTo>
                <a:close/>
              </a:path>
            </a:pathLst>
          </a:custGeom>
          <a:solidFill>
            <a:schemeClr val="accent3"/>
          </a:solidFill>
          <a:ln w="9525">
            <a:noFill/>
            <a:round/>
            <a:headEnd/>
            <a:tailEnd/>
          </a:ln>
        </p:spPr>
        <p:txBody>
          <a:bodyPr vert="horz" wrap="square" lIns="243765" tIns="121882" rIns="243765" bIns="121882" numCol="1" anchor="t" anchorCtr="0" compatLnSpc="1">
            <a:prstTxWarp prst="textNoShape">
              <a:avLst/>
            </a:prstTxWarp>
          </a:bodyPr>
          <a:lstStyle/>
          <a:p>
            <a:endParaRPr lang="en-GB" sz="4798"/>
          </a:p>
        </p:txBody>
      </p:sp>
      <p:sp>
        <p:nvSpPr>
          <p:cNvPr id="4" name="Date Placeholder 3">
            <a:extLst>
              <a:ext uri="{FF2B5EF4-FFF2-40B4-BE49-F238E27FC236}">
                <a16:creationId xmlns:a16="http://schemas.microsoft.com/office/drawing/2014/main" id="{8C5F2344-ED73-5191-9A24-68852269F509}"/>
              </a:ext>
            </a:extLst>
          </p:cNvPr>
          <p:cNvSpPr>
            <a:spLocks noGrp="1"/>
          </p:cNvSpPr>
          <p:nvPr>
            <p:ph type="dt" sz="half" idx="2"/>
          </p:nvPr>
        </p:nvSpPr>
        <p:spPr>
          <a:xfrm>
            <a:off x="22854381" y="12759159"/>
            <a:ext cx="576000" cy="950107"/>
          </a:xfrm>
          <a:prstGeom prst="rect">
            <a:avLst/>
          </a:prstGeom>
        </p:spPr>
        <p:txBody>
          <a:bodyPr vert="horz" lIns="0" tIns="46800" rIns="0" bIns="0" rtlCol="0" anchor="t" anchorCtr="0"/>
          <a:lstStyle>
            <a:lvl1pPr algn="l">
              <a:defRPr sz="1599">
                <a:solidFill>
                  <a:schemeClr val="tx1"/>
                </a:solidFill>
              </a:defRPr>
            </a:lvl1pPr>
          </a:lstStyle>
          <a:p>
            <a:pPr algn="r"/>
            <a:fld id="{C78A2512-B9B6-4249-A93F-886F7DDE9C04}" type="datetime1">
              <a:rPr lang="en-GB" smtClean="0"/>
              <a:t>10/06/2026</a:t>
            </a:fld>
            <a:endParaRPr lang="en-GB"/>
          </a:p>
        </p:txBody>
      </p:sp>
      <p:sp>
        <p:nvSpPr>
          <p:cNvPr id="5" name="Footer Placeholder 4">
            <a:extLst>
              <a:ext uri="{FF2B5EF4-FFF2-40B4-BE49-F238E27FC236}">
                <a16:creationId xmlns:a16="http://schemas.microsoft.com/office/drawing/2014/main" id="{371C0AFF-A3C4-AF76-2A97-5DF9C9B315BD}"/>
              </a:ext>
            </a:extLst>
          </p:cNvPr>
          <p:cNvSpPr>
            <a:spLocks noGrp="1"/>
          </p:cNvSpPr>
          <p:nvPr>
            <p:ph type="ftr" sz="quarter" idx="3"/>
          </p:nvPr>
        </p:nvSpPr>
        <p:spPr>
          <a:xfrm>
            <a:off x="20832960" y="12759159"/>
            <a:ext cx="2016000" cy="950107"/>
          </a:xfrm>
          <a:prstGeom prst="rect">
            <a:avLst/>
          </a:prstGeom>
        </p:spPr>
        <p:txBody>
          <a:bodyPr vert="horz" lIns="0" tIns="45720" rIns="0" bIns="45720" rtlCol="0" anchor="t" anchorCtr="0"/>
          <a:lstStyle>
            <a:lvl1pPr algn="l">
              <a:defRPr sz="1599">
                <a:solidFill>
                  <a:schemeClr val="tx1"/>
                </a:solidFill>
              </a:defRPr>
            </a:lvl1pPr>
          </a:lstStyle>
          <a:p>
            <a:r>
              <a:rPr lang="en-GB"/>
              <a:t>DRAFT NOT FOR FURTHER CIRCULATION © The King’s Fund 2025</a:t>
            </a:r>
          </a:p>
        </p:txBody>
      </p:sp>
    </p:spTree>
    <p:extLst>
      <p:ext uri="{BB962C8B-B14F-4D97-AF65-F5344CB8AC3E}">
        <p14:creationId xmlns:p14="http://schemas.microsoft.com/office/powerpoint/2010/main" val="10260628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body text full width">
    <p:spTree>
      <p:nvGrpSpPr>
        <p:cNvPr id="1" name=""/>
        <p:cNvGrpSpPr/>
        <p:nvPr/>
      </p:nvGrpSpPr>
      <p:grpSpPr>
        <a:xfrm>
          <a:off x="0" y="0"/>
          <a:ext cx="0" cy="0"/>
          <a:chOff x="0" y="0"/>
          <a:chExt cx="0" cy="0"/>
        </a:xfrm>
      </p:grpSpPr>
      <p:sp>
        <p:nvSpPr>
          <p:cNvPr id="13" name="Title 12"/>
          <p:cNvSpPr>
            <a:spLocks noGrp="1"/>
          </p:cNvSpPr>
          <p:nvPr>
            <p:ph type="title" hasCustomPrompt="1"/>
          </p:nvPr>
        </p:nvSpPr>
        <p:spPr>
          <a:xfrm>
            <a:off x="1054103" y="908006"/>
            <a:ext cx="22275800" cy="2111799"/>
          </a:xfrm>
        </p:spPr>
        <p:txBody>
          <a:bodyPr anchor="t">
            <a:normAutofit/>
          </a:bodyPr>
          <a:lstStyle>
            <a:lvl1pPr>
              <a:defRPr sz="6398">
                <a:solidFill>
                  <a:schemeClr val="accent1"/>
                </a:solidFill>
              </a:defRPr>
            </a:lvl1pPr>
          </a:lstStyle>
          <a:p>
            <a:r>
              <a:rPr lang="en-US"/>
              <a:t>Slide title on one line</a:t>
            </a:r>
            <a:endParaRPr lang="en-GB"/>
          </a:p>
        </p:txBody>
      </p:sp>
      <p:grpSp>
        <p:nvGrpSpPr>
          <p:cNvPr id="6" name="Group 12"/>
          <p:cNvGrpSpPr>
            <a:grpSpLocks noChangeAspect="1"/>
          </p:cNvGrpSpPr>
          <p:nvPr userDrawn="1"/>
        </p:nvGrpSpPr>
        <p:grpSpPr bwMode="auto">
          <a:xfrm>
            <a:off x="1054763" y="12660275"/>
            <a:ext cx="4076416" cy="60424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4798"/>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4798"/>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4798"/>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4798"/>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4798"/>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4798"/>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4798"/>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4798"/>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4798"/>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4798"/>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4798"/>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4798"/>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4798"/>
            </a:p>
          </p:txBody>
        </p:sp>
      </p:grpSp>
      <p:grpSp>
        <p:nvGrpSpPr>
          <p:cNvPr id="7" name="Group 11"/>
          <p:cNvGrpSpPr/>
          <p:nvPr userDrawn="1"/>
        </p:nvGrpSpPr>
        <p:grpSpPr>
          <a:xfrm>
            <a:off x="-5089920" y="143472"/>
            <a:ext cx="4992555" cy="7733322"/>
            <a:chOff x="6195941" y="562596"/>
            <a:chExt cx="1872208" cy="2902681"/>
          </a:xfrm>
        </p:grpSpPr>
        <p:grpSp>
          <p:nvGrpSpPr>
            <p:cNvPr id="8" name="Group 113"/>
            <p:cNvGrpSpPr/>
            <p:nvPr/>
          </p:nvGrpSpPr>
          <p:grpSpPr>
            <a:xfrm>
              <a:off x="6195941" y="832626"/>
              <a:ext cx="1872208" cy="2632651"/>
              <a:chOff x="-1872716" y="660661"/>
              <a:chExt cx="1872208" cy="1974490"/>
            </a:xfrm>
          </p:grpSpPr>
          <p:sp>
            <p:nvSpPr>
              <p:cNvPr id="42" name="TextBox 41"/>
              <p:cNvSpPr txBox="1"/>
              <p:nvPr/>
            </p:nvSpPr>
            <p:spPr>
              <a:xfrm>
                <a:off x="-1872716" y="984698"/>
                <a:ext cx="1872208" cy="1650453"/>
              </a:xfrm>
              <a:prstGeom prst="rect">
                <a:avLst/>
              </a:prstGeom>
              <a:noFill/>
            </p:spPr>
            <p:txBody>
              <a:bodyPr wrap="square" lIns="0" tIns="0" rIns="0" bIns="0" rtlCol="0">
                <a:spAutoFit/>
              </a:bodyPr>
              <a:lstStyle/>
              <a:p>
                <a:r>
                  <a:rPr lang="en-GB" sz="2666">
                    <a:solidFill>
                      <a:schemeClr val="tx1"/>
                    </a:solidFill>
                  </a:rPr>
                  <a:t>To format</a:t>
                </a:r>
                <a:r>
                  <a:rPr lang="en-GB" sz="2666" baseline="0">
                    <a:solidFill>
                      <a:schemeClr val="tx1"/>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2666" baseline="0">
                  <a:solidFill>
                    <a:schemeClr val="tx1"/>
                  </a:solidFill>
                </a:endParaRPr>
              </a:p>
              <a:p>
                <a:r>
                  <a:rPr lang="en-GB" sz="2666" baseline="0">
                    <a:solidFill>
                      <a:schemeClr val="tx1"/>
                    </a:solidFill>
                  </a:rPr>
                  <a:t>Do not use the bullet point button to format your text.</a:t>
                </a:r>
                <a:endParaRPr lang="en-GB" sz="2666">
                  <a:solidFill>
                    <a:schemeClr val="tx1"/>
                  </a:solidFill>
                </a:endParaRPr>
              </a:p>
            </p:txBody>
          </p:sp>
          <p:pic>
            <p:nvPicPr>
              <p:cNvPr id="43" name="Picture 42"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9" name="Group 120"/>
            <p:cNvGrpSpPr/>
            <p:nvPr/>
          </p:nvGrpSpPr>
          <p:grpSpPr>
            <a:xfrm>
              <a:off x="6303954" y="562596"/>
              <a:ext cx="540060" cy="540060"/>
              <a:chOff x="6303954" y="562596"/>
              <a:chExt cx="540060" cy="540060"/>
            </a:xfrm>
          </p:grpSpPr>
          <p:sp>
            <p:nvSpPr>
              <p:cNvPr id="40" name="Donut 39"/>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798">
                  <a:solidFill>
                    <a:schemeClr val="tx1"/>
                  </a:solidFill>
                </a:endParaRPr>
              </a:p>
            </p:txBody>
          </p:sp>
          <p:pic>
            <p:nvPicPr>
              <p:cNvPr id="41" name="Picture 40"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
        <p:nvSpPr>
          <p:cNvPr id="32" name="Content Placeholder 31"/>
          <p:cNvSpPr>
            <a:spLocks noGrp="1"/>
          </p:cNvSpPr>
          <p:nvPr>
            <p:ph sz="quarter" idx="13" hasCustomPrompt="1"/>
          </p:nvPr>
        </p:nvSpPr>
        <p:spPr>
          <a:xfrm>
            <a:off x="1054105" y="3019805"/>
            <a:ext cx="22275800" cy="8822564"/>
          </a:xfrm>
        </p:spPr>
        <p:txBody>
          <a:bodyPr/>
          <a:lstStyle>
            <a:lvl1pPr>
              <a:defRPr/>
            </a:lvl1pPr>
          </a:lstStyle>
          <a:p>
            <a:pPr lvl="0"/>
            <a:r>
              <a:rPr lang="en-GB"/>
              <a:t>Click on an icon below to add content. To add text click here - see user tip on the left on how to style this body text. Keep text size to 16pt.</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Content Placeholder 33"/>
          <p:cNvSpPr>
            <a:spLocks noGrp="1"/>
          </p:cNvSpPr>
          <p:nvPr>
            <p:ph sz="quarter" idx="17" hasCustomPrompt="1"/>
          </p:nvPr>
        </p:nvSpPr>
        <p:spPr>
          <a:xfrm>
            <a:off x="18164157" y="12073074"/>
            <a:ext cx="2668800" cy="1421084"/>
          </a:xfrm>
        </p:spPr>
        <p:txBody>
          <a:bodyPr>
            <a:normAutofit/>
          </a:bodyPr>
          <a:lstStyle>
            <a:lvl1pPr algn="ctr">
              <a:defRPr sz="1599"/>
            </a:lvl1pPr>
          </a:lstStyle>
          <a:p>
            <a:pPr lvl="0"/>
            <a:r>
              <a:rPr lang="en-US"/>
              <a:t>Click picture icon to add partner logo</a:t>
            </a:r>
            <a:endParaRPr lang="en-GB"/>
          </a:p>
        </p:txBody>
      </p:sp>
      <p:sp>
        <p:nvSpPr>
          <p:cNvPr id="35" name="Content Placeholder 33"/>
          <p:cNvSpPr>
            <a:spLocks noGrp="1"/>
          </p:cNvSpPr>
          <p:nvPr>
            <p:ph sz="quarter" idx="18" hasCustomPrompt="1"/>
          </p:nvPr>
        </p:nvSpPr>
        <p:spPr>
          <a:xfrm>
            <a:off x="15418108" y="12073074"/>
            <a:ext cx="2667000" cy="1421084"/>
          </a:xfrm>
        </p:spPr>
        <p:txBody>
          <a:bodyPr>
            <a:normAutofit/>
          </a:bodyPr>
          <a:lstStyle>
            <a:lvl1pPr algn="ctr">
              <a:defRPr sz="1599"/>
            </a:lvl1pPr>
          </a:lstStyle>
          <a:p>
            <a:pPr lvl="0"/>
            <a:r>
              <a:rPr lang="en-US"/>
              <a:t>Click picture icon to add partner logo</a:t>
            </a:r>
            <a:endParaRPr lang="en-GB"/>
          </a:p>
        </p:txBody>
      </p:sp>
      <p:sp>
        <p:nvSpPr>
          <p:cNvPr id="36" name="Content Placeholder 33"/>
          <p:cNvSpPr>
            <a:spLocks noGrp="1"/>
          </p:cNvSpPr>
          <p:nvPr>
            <p:ph sz="quarter" idx="19" hasCustomPrompt="1"/>
          </p:nvPr>
        </p:nvSpPr>
        <p:spPr>
          <a:xfrm>
            <a:off x="12672055" y="12073074"/>
            <a:ext cx="2667000" cy="1421084"/>
          </a:xfrm>
        </p:spPr>
        <p:txBody>
          <a:bodyPr>
            <a:normAutofit/>
          </a:bodyPr>
          <a:lstStyle>
            <a:lvl1pPr algn="ctr">
              <a:defRPr sz="1599"/>
            </a:lvl1pPr>
          </a:lstStyle>
          <a:p>
            <a:pPr lvl="0"/>
            <a:r>
              <a:rPr lang="en-US"/>
              <a:t>Click picture icon to add partner logo</a:t>
            </a:r>
            <a:endParaRPr lang="en-GB"/>
          </a:p>
        </p:txBody>
      </p:sp>
      <p:sp>
        <p:nvSpPr>
          <p:cNvPr id="4" name="Date Placeholder 3">
            <a:extLst>
              <a:ext uri="{FF2B5EF4-FFF2-40B4-BE49-F238E27FC236}">
                <a16:creationId xmlns:a16="http://schemas.microsoft.com/office/drawing/2014/main" id="{B567ABE6-2512-E181-F659-C2717549B749}"/>
              </a:ext>
            </a:extLst>
          </p:cNvPr>
          <p:cNvSpPr>
            <a:spLocks noGrp="1"/>
          </p:cNvSpPr>
          <p:nvPr>
            <p:ph type="dt" sz="half" idx="2"/>
          </p:nvPr>
        </p:nvSpPr>
        <p:spPr>
          <a:xfrm>
            <a:off x="22854381" y="12759159"/>
            <a:ext cx="576000" cy="950107"/>
          </a:xfrm>
          <a:prstGeom prst="rect">
            <a:avLst/>
          </a:prstGeom>
        </p:spPr>
        <p:txBody>
          <a:bodyPr vert="horz" lIns="0" tIns="46800" rIns="0" bIns="0" rtlCol="0" anchor="t" anchorCtr="0"/>
          <a:lstStyle>
            <a:lvl1pPr algn="l">
              <a:defRPr sz="1599">
                <a:solidFill>
                  <a:schemeClr val="tx1"/>
                </a:solidFill>
              </a:defRPr>
            </a:lvl1pPr>
          </a:lstStyle>
          <a:p>
            <a:pPr algn="r"/>
            <a:fld id="{C8A40EEA-3645-42FF-B493-E94C04CC9F23}" type="datetime1">
              <a:rPr lang="en-GB" smtClean="0"/>
              <a:t>10/06/2026</a:t>
            </a:fld>
            <a:endParaRPr lang="en-GB"/>
          </a:p>
        </p:txBody>
      </p:sp>
      <p:sp>
        <p:nvSpPr>
          <p:cNvPr id="5" name="Footer Placeholder 4">
            <a:extLst>
              <a:ext uri="{FF2B5EF4-FFF2-40B4-BE49-F238E27FC236}">
                <a16:creationId xmlns:a16="http://schemas.microsoft.com/office/drawing/2014/main" id="{E98514A9-74CA-9970-0750-D08CD56C0E55}"/>
              </a:ext>
            </a:extLst>
          </p:cNvPr>
          <p:cNvSpPr>
            <a:spLocks noGrp="1"/>
          </p:cNvSpPr>
          <p:nvPr>
            <p:ph type="ftr" sz="quarter" idx="3"/>
          </p:nvPr>
        </p:nvSpPr>
        <p:spPr>
          <a:xfrm>
            <a:off x="20832960" y="12759159"/>
            <a:ext cx="2016000" cy="950107"/>
          </a:xfrm>
          <a:prstGeom prst="rect">
            <a:avLst/>
          </a:prstGeom>
        </p:spPr>
        <p:txBody>
          <a:bodyPr vert="horz" lIns="0" tIns="45720" rIns="0" bIns="45720" rtlCol="0" anchor="t" anchorCtr="0"/>
          <a:lstStyle>
            <a:lvl1pPr algn="l">
              <a:defRPr sz="1599">
                <a:solidFill>
                  <a:schemeClr val="tx1"/>
                </a:solidFill>
              </a:defRPr>
            </a:lvl1pPr>
          </a:lstStyle>
          <a:p>
            <a:r>
              <a:rPr lang="en-GB"/>
              <a:t>DRAFT NOT FOR FURTHER CIRCULATION © The King’s Fund 2025</a:t>
            </a:r>
          </a:p>
        </p:txBody>
      </p:sp>
    </p:spTree>
    <p:extLst>
      <p:ext uri="{BB962C8B-B14F-4D97-AF65-F5344CB8AC3E}">
        <p14:creationId xmlns:p14="http://schemas.microsoft.com/office/powerpoint/2010/main" val="22505315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1"/>
          </p:nvPr>
        </p:nvSpPr>
        <p:spPr/>
        <p:txBody>
          <a:bodyPr/>
          <a:lstStyle/>
          <a:p>
            <a:fld id="{21071A8C-5F9A-4D4E-80A0-8A0A131F074E}" type="slidenum">
              <a:rPr lang="en-US" smtClean="0"/>
              <a:pPr/>
              <a:t>‹#›</a:t>
            </a:fld>
            <a:endParaRPr lang="en-US"/>
          </a:p>
        </p:txBody>
      </p:sp>
      <p:sp>
        <p:nvSpPr>
          <p:cNvPr id="8" name="Table Placeholder 6"/>
          <p:cNvSpPr>
            <a:spLocks noGrp="1"/>
          </p:cNvSpPr>
          <p:nvPr>
            <p:ph type="tbl" sz="quarter" idx="13"/>
          </p:nvPr>
        </p:nvSpPr>
        <p:spPr>
          <a:xfrm>
            <a:off x="1219200" y="3014135"/>
            <a:ext cx="21945600" cy="9237135"/>
          </a:xfrm>
        </p:spPr>
        <p:txBody>
          <a:bodyPr/>
          <a:lstStyle/>
          <a:p>
            <a:r>
              <a:rPr lang="en-US"/>
              <a:t>Click icon to add table</a:t>
            </a:r>
          </a:p>
        </p:txBody>
      </p:sp>
      <p:pic>
        <p:nvPicPr>
          <p:cNvPr id="5" name="Picture 4" descr="nuffieldtrust-01.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44000" y="12120326"/>
            <a:ext cx="3840000" cy="1608647"/>
          </a:xfrm>
          <a:prstGeom prst="rect">
            <a:avLst/>
          </a:prstGeom>
        </p:spPr>
      </p:pic>
    </p:spTree>
    <p:extLst>
      <p:ext uri="{BB962C8B-B14F-4D97-AF65-F5344CB8AC3E}">
        <p14:creationId xmlns:p14="http://schemas.microsoft.com/office/powerpoint/2010/main" val="1036030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option 1">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6475" y="6120000"/>
            <a:ext cx="9910763" cy="2520000"/>
          </a:xfrm>
        </p:spPr>
        <p:txBody>
          <a:bodyPr anchor="t" anchorCtr="0"/>
          <a:lstStyle>
            <a:lvl1pPr algn="l">
              <a:defRPr sz="10000" b="1" cap="none" spc="-100" baseline="0">
                <a:solidFill>
                  <a:schemeClr val="bg2"/>
                </a:solidFill>
              </a:defRPr>
            </a:lvl1pPr>
          </a:lstStyle>
          <a:p>
            <a:r>
              <a:rPr lang="en-US" noProof="0"/>
              <a:t>Click to edit Master title style</a:t>
            </a:r>
            <a:endParaRPr lang="en-GB" noProof="0"/>
          </a:p>
        </p:txBody>
      </p:sp>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2"/>
                </a:solidFill>
              </a:defRPr>
            </a:lvl1pPr>
          </a:lstStyle>
          <a:p>
            <a:fld id="{5554029E-7DD5-4141-87CE-844B8F162A9B}" type="datetime1">
              <a:rPr lang="en-GB" smtClean="0"/>
              <a:t>10/06/2026</a:t>
            </a:fld>
            <a:endParaRPr lang="en-GB"/>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2"/>
                </a:solidFill>
              </a:defRPr>
            </a:lvl1pPr>
          </a:lstStyle>
          <a:p>
            <a:r>
              <a:rPr lang="en-GB"/>
              <a:t>DRAFT NOT FOR FURTHER CIRCULATION © The King’s Fund 2025</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2"/>
                </a:solidFill>
              </a:defRPr>
            </a:lvl1pPr>
          </a:lstStyle>
          <a:p>
            <a:fld id="{0B868178-02AE-42FC-958D-6B8F13B60175}" type="slidenum">
              <a:rPr lang="en-GB" smtClean="0"/>
              <a:pPr/>
              <a:t>‹#›</a:t>
            </a:fld>
            <a:endParaRPr lang="en-GB"/>
          </a:p>
        </p:txBody>
      </p:sp>
      <p:pic>
        <p:nvPicPr>
          <p:cNvPr id="8" name="Graphic beam">
            <a:extLst>
              <a:ext uri="{FF2B5EF4-FFF2-40B4-BE49-F238E27FC236}">
                <a16:creationId xmlns:a16="http://schemas.microsoft.com/office/drawing/2014/main" id="{6572E0A1-CD8E-351D-C89E-6A9FC36768C1}"/>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rcRect t="-13" b="-13"/>
          <a:stretch/>
        </p:blipFill>
        <p:spPr>
          <a:xfrm>
            <a:off x="6515100" y="-3600"/>
            <a:ext cx="17878280" cy="13723200"/>
          </a:xfrm>
          <a:prstGeom prst="rect">
            <a:avLst/>
          </a:prstGeom>
        </p:spPr>
      </p:pic>
      <p:sp>
        <p:nvSpPr>
          <p:cNvPr id="10" name="Text Placeholder 9">
            <a:extLst>
              <a:ext uri="{FF2B5EF4-FFF2-40B4-BE49-F238E27FC236}">
                <a16:creationId xmlns:a16="http://schemas.microsoft.com/office/drawing/2014/main" id="{8EDCD8CE-E5BB-2EDB-64FE-BE683C3341AF}"/>
              </a:ext>
            </a:extLst>
          </p:cNvPr>
          <p:cNvSpPr>
            <a:spLocks noGrp="1"/>
          </p:cNvSpPr>
          <p:nvPr>
            <p:ph type="body" sz="quarter" idx="13" hasCustomPrompt="1"/>
          </p:nvPr>
        </p:nvSpPr>
        <p:spPr>
          <a:xfrm>
            <a:off x="19440000" y="1041605"/>
            <a:ext cx="3960000" cy="2520000"/>
          </a:xfrm>
        </p:spPr>
        <p:txBody>
          <a:bodyPr/>
          <a:lstStyle>
            <a:lvl1pPr algn="r">
              <a:lnSpc>
                <a:spcPct val="80000"/>
              </a:lnSpc>
              <a:spcAft>
                <a:spcPts val="0"/>
              </a:spcAft>
              <a:defRPr sz="20000" b="1" spc="-500" baseline="0">
                <a:solidFill>
                  <a:schemeClr val="bg2"/>
                </a:solidFill>
                <a:latin typeface="+mn-lt"/>
              </a:defRPr>
            </a:lvl1pPr>
          </a:lstStyle>
          <a:p>
            <a:pPr lvl="0"/>
            <a:r>
              <a:rPr lang="en-GB"/>
              <a:t>00</a:t>
            </a:r>
          </a:p>
        </p:txBody>
      </p:sp>
    </p:spTree>
    <p:extLst>
      <p:ext uri="{BB962C8B-B14F-4D97-AF65-F5344CB8AC3E}">
        <p14:creationId xmlns:p14="http://schemas.microsoft.com/office/powerpoint/2010/main" val="12878248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body text left, 2 general placeholders right">
    <p:spTree>
      <p:nvGrpSpPr>
        <p:cNvPr id="1" name=""/>
        <p:cNvGrpSpPr/>
        <p:nvPr/>
      </p:nvGrpSpPr>
      <p:grpSpPr>
        <a:xfrm>
          <a:off x="0" y="0"/>
          <a:ext cx="0" cy="0"/>
          <a:chOff x="0" y="0"/>
          <a:chExt cx="0" cy="0"/>
        </a:xfrm>
      </p:grpSpPr>
      <p:grpSp>
        <p:nvGrpSpPr>
          <p:cNvPr id="5" name="Group 38"/>
          <p:cNvGrpSpPr/>
          <p:nvPr userDrawn="1"/>
        </p:nvGrpSpPr>
        <p:grpSpPr bwMode="gray">
          <a:xfrm>
            <a:off x="4" y="1"/>
            <a:ext cx="24384003" cy="13731811"/>
            <a:chOff x="0" y="0"/>
            <a:chExt cx="9144001" cy="5154198"/>
          </a:xfrm>
        </p:grpSpPr>
        <p:sp>
          <p:nvSpPr>
            <p:cNvPr id="44" name="Rectangle 43"/>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798"/>
            </a:p>
          </p:txBody>
        </p:sp>
        <p:sp>
          <p:nvSpPr>
            <p:cNvPr id="45" name="Rectangle 44"/>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798"/>
            </a:p>
          </p:txBody>
        </p:sp>
        <p:sp>
          <p:nvSpPr>
            <p:cNvPr id="46" name="Rectangle 45"/>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798"/>
            </a:p>
          </p:txBody>
        </p:sp>
        <p:sp>
          <p:nvSpPr>
            <p:cNvPr id="47" name="Rectangle 46"/>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798"/>
            </a:p>
          </p:txBody>
        </p:sp>
      </p:grpSp>
      <p:sp>
        <p:nvSpPr>
          <p:cNvPr id="13" name="Title 12"/>
          <p:cNvSpPr>
            <a:spLocks noGrp="1"/>
          </p:cNvSpPr>
          <p:nvPr>
            <p:ph type="title" hasCustomPrompt="1"/>
          </p:nvPr>
        </p:nvSpPr>
        <p:spPr>
          <a:xfrm>
            <a:off x="1054103" y="908006"/>
            <a:ext cx="11137901" cy="2111799"/>
          </a:xfrm>
        </p:spPr>
        <p:txBody>
          <a:bodyPr anchor="t">
            <a:normAutofit/>
          </a:bodyPr>
          <a:lstStyle>
            <a:lvl1pPr>
              <a:defRPr sz="6398">
                <a:solidFill>
                  <a:schemeClr val="accent1"/>
                </a:solidFill>
              </a:defRPr>
            </a:lvl1pPr>
          </a:lstStyle>
          <a:p>
            <a:r>
              <a:rPr lang="en-US"/>
              <a:t>Slide title on one line</a:t>
            </a:r>
            <a:endParaRPr lang="en-GB"/>
          </a:p>
        </p:txBody>
      </p:sp>
      <p:grpSp>
        <p:nvGrpSpPr>
          <p:cNvPr id="6" name="Group 12"/>
          <p:cNvGrpSpPr>
            <a:grpSpLocks noChangeAspect="1"/>
          </p:cNvGrpSpPr>
          <p:nvPr userDrawn="1"/>
        </p:nvGrpSpPr>
        <p:grpSpPr bwMode="auto">
          <a:xfrm>
            <a:off x="1054763" y="12660275"/>
            <a:ext cx="4076416" cy="60424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4798"/>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4798"/>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4798"/>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4798"/>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4798"/>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4798"/>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4798"/>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4798"/>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4798"/>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4798"/>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4798"/>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4798"/>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4798"/>
            </a:p>
          </p:txBody>
        </p:sp>
      </p:grpSp>
      <p:grpSp>
        <p:nvGrpSpPr>
          <p:cNvPr id="7" name="Group 11"/>
          <p:cNvGrpSpPr/>
          <p:nvPr userDrawn="1"/>
        </p:nvGrpSpPr>
        <p:grpSpPr>
          <a:xfrm>
            <a:off x="-5089920" y="143472"/>
            <a:ext cx="4992555" cy="7733322"/>
            <a:chOff x="6195941" y="562596"/>
            <a:chExt cx="1872208" cy="2902681"/>
          </a:xfrm>
        </p:grpSpPr>
        <p:grpSp>
          <p:nvGrpSpPr>
            <p:cNvPr id="8" name="Group 113"/>
            <p:cNvGrpSpPr/>
            <p:nvPr/>
          </p:nvGrpSpPr>
          <p:grpSpPr>
            <a:xfrm>
              <a:off x="6195941" y="832626"/>
              <a:ext cx="1872208" cy="2632651"/>
              <a:chOff x="-1872716" y="660661"/>
              <a:chExt cx="1872208" cy="1974490"/>
            </a:xfrm>
          </p:grpSpPr>
          <p:sp>
            <p:nvSpPr>
              <p:cNvPr id="42" name="TextBox 41"/>
              <p:cNvSpPr txBox="1"/>
              <p:nvPr/>
            </p:nvSpPr>
            <p:spPr>
              <a:xfrm>
                <a:off x="-1872716" y="984698"/>
                <a:ext cx="1872208" cy="1650453"/>
              </a:xfrm>
              <a:prstGeom prst="rect">
                <a:avLst/>
              </a:prstGeom>
              <a:noFill/>
            </p:spPr>
            <p:txBody>
              <a:bodyPr wrap="square" lIns="0" tIns="0" rIns="0" bIns="0" rtlCol="0">
                <a:spAutoFit/>
              </a:bodyPr>
              <a:lstStyle/>
              <a:p>
                <a:r>
                  <a:rPr lang="en-GB" sz="2666">
                    <a:solidFill>
                      <a:schemeClr val="tx1"/>
                    </a:solidFill>
                  </a:rPr>
                  <a:t>To format</a:t>
                </a:r>
                <a:r>
                  <a:rPr lang="en-GB" sz="2666" baseline="0">
                    <a:solidFill>
                      <a:schemeClr val="tx1"/>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2666" baseline="0">
                  <a:solidFill>
                    <a:schemeClr val="tx1"/>
                  </a:solidFill>
                </a:endParaRPr>
              </a:p>
              <a:p>
                <a:r>
                  <a:rPr lang="en-GB" sz="2666" baseline="0">
                    <a:solidFill>
                      <a:schemeClr val="tx1"/>
                    </a:solidFill>
                  </a:rPr>
                  <a:t>Do not use the bullet point button to format your text.</a:t>
                </a:r>
                <a:endParaRPr lang="en-GB" sz="2666">
                  <a:solidFill>
                    <a:schemeClr val="tx1"/>
                  </a:solidFill>
                </a:endParaRPr>
              </a:p>
            </p:txBody>
          </p:sp>
          <p:pic>
            <p:nvPicPr>
              <p:cNvPr id="43" name="Picture 42"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9" name="Group 120"/>
            <p:cNvGrpSpPr/>
            <p:nvPr/>
          </p:nvGrpSpPr>
          <p:grpSpPr>
            <a:xfrm>
              <a:off x="6303954" y="562596"/>
              <a:ext cx="540060" cy="540060"/>
              <a:chOff x="6303954" y="562596"/>
              <a:chExt cx="540060" cy="540060"/>
            </a:xfrm>
          </p:grpSpPr>
          <p:sp>
            <p:nvSpPr>
              <p:cNvPr id="40" name="Donut 39"/>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798">
                  <a:solidFill>
                    <a:schemeClr val="tx1"/>
                  </a:solidFill>
                </a:endParaRPr>
              </a:p>
            </p:txBody>
          </p:sp>
          <p:pic>
            <p:nvPicPr>
              <p:cNvPr id="41" name="Picture 40"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
        <p:nvSpPr>
          <p:cNvPr id="32" name="Content Placeholder 31"/>
          <p:cNvSpPr>
            <a:spLocks noGrp="1"/>
          </p:cNvSpPr>
          <p:nvPr>
            <p:ph sz="quarter" idx="13" hasCustomPrompt="1"/>
          </p:nvPr>
        </p:nvSpPr>
        <p:spPr>
          <a:xfrm>
            <a:off x="1054108" y="3019805"/>
            <a:ext cx="11137896" cy="8822564"/>
          </a:xfrm>
        </p:spPr>
        <p:txBody>
          <a:bodyPr rIns="180000"/>
          <a:lstStyle>
            <a:lvl1pPr>
              <a:defRPr/>
            </a:lvl1pPr>
          </a:lstStyle>
          <a:p>
            <a:pPr lvl="0"/>
            <a:r>
              <a:rPr lang="en-GB"/>
              <a:t>Click on an icon below to add content. To add text click here - see user tip on the left on how to style this body text. Keep text size to 16pt.</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Content Placeholder 31"/>
          <p:cNvSpPr>
            <a:spLocks noGrp="1"/>
          </p:cNvSpPr>
          <p:nvPr>
            <p:ph sz="quarter" idx="14" hasCustomPrompt="1"/>
          </p:nvPr>
        </p:nvSpPr>
        <p:spPr>
          <a:xfrm>
            <a:off x="12192009" y="1099651"/>
            <a:ext cx="11137896" cy="5374663"/>
          </a:xfrm>
        </p:spPr>
        <p:txBody>
          <a:bodyPr lIns="180000" rIns="0" bIns="180000"/>
          <a:lstStyle>
            <a:lvl1pPr>
              <a:defRPr/>
            </a:lvl1pPr>
          </a:lstStyle>
          <a:p>
            <a:pPr lvl="0"/>
            <a:r>
              <a:rPr lang="en-GB"/>
              <a:t>Click on an icon below to add content. </a:t>
            </a:r>
          </a:p>
        </p:txBody>
      </p:sp>
      <p:sp>
        <p:nvSpPr>
          <p:cNvPr id="33" name="Content Placeholder 31"/>
          <p:cNvSpPr>
            <a:spLocks noGrp="1"/>
          </p:cNvSpPr>
          <p:nvPr>
            <p:ph sz="quarter" idx="15" hasCustomPrompt="1"/>
          </p:nvPr>
        </p:nvSpPr>
        <p:spPr>
          <a:xfrm>
            <a:off x="12192004" y="6474313"/>
            <a:ext cx="11137896" cy="5368055"/>
          </a:xfrm>
        </p:spPr>
        <p:txBody>
          <a:bodyPr lIns="180000" tIns="180000" rIns="0"/>
          <a:lstStyle>
            <a:lvl1pPr>
              <a:defRPr/>
            </a:lvl1pPr>
          </a:lstStyle>
          <a:p>
            <a:pPr lvl="0"/>
            <a:r>
              <a:rPr lang="en-GB"/>
              <a:t>Click on an icon below to add content. </a:t>
            </a:r>
          </a:p>
        </p:txBody>
      </p:sp>
      <p:sp>
        <p:nvSpPr>
          <p:cNvPr id="36" name="Content Placeholder 33"/>
          <p:cNvSpPr>
            <a:spLocks noGrp="1"/>
          </p:cNvSpPr>
          <p:nvPr>
            <p:ph sz="quarter" idx="17" hasCustomPrompt="1"/>
          </p:nvPr>
        </p:nvSpPr>
        <p:spPr>
          <a:xfrm>
            <a:off x="18164157" y="12073074"/>
            <a:ext cx="2668800" cy="1421084"/>
          </a:xfrm>
        </p:spPr>
        <p:txBody>
          <a:bodyPr>
            <a:normAutofit/>
          </a:bodyPr>
          <a:lstStyle>
            <a:lvl1pPr algn="ctr">
              <a:defRPr sz="1599"/>
            </a:lvl1pPr>
          </a:lstStyle>
          <a:p>
            <a:pPr lvl="0"/>
            <a:r>
              <a:rPr lang="en-US"/>
              <a:t>Click picture icon to add partner logo</a:t>
            </a:r>
            <a:endParaRPr lang="en-GB"/>
          </a:p>
        </p:txBody>
      </p:sp>
      <p:sp>
        <p:nvSpPr>
          <p:cNvPr id="37" name="Content Placeholder 33"/>
          <p:cNvSpPr>
            <a:spLocks noGrp="1"/>
          </p:cNvSpPr>
          <p:nvPr>
            <p:ph sz="quarter" idx="18" hasCustomPrompt="1"/>
          </p:nvPr>
        </p:nvSpPr>
        <p:spPr>
          <a:xfrm>
            <a:off x="15418108" y="12073074"/>
            <a:ext cx="2667000" cy="1421084"/>
          </a:xfrm>
        </p:spPr>
        <p:txBody>
          <a:bodyPr>
            <a:normAutofit/>
          </a:bodyPr>
          <a:lstStyle>
            <a:lvl1pPr algn="ctr">
              <a:defRPr sz="1599"/>
            </a:lvl1pPr>
          </a:lstStyle>
          <a:p>
            <a:pPr lvl="0"/>
            <a:r>
              <a:rPr lang="en-US"/>
              <a:t>Click picture icon to add partner logo</a:t>
            </a:r>
            <a:endParaRPr lang="en-GB"/>
          </a:p>
        </p:txBody>
      </p:sp>
      <p:sp>
        <p:nvSpPr>
          <p:cNvPr id="38" name="Content Placeholder 33"/>
          <p:cNvSpPr>
            <a:spLocks noGrp="1"/>
          </p:cNvSpPr>
          <p:nvPr>
            <p:ph sz="quarter" idx="19" hasCustomPrompt="1"/>
          </p:nvPr>
        </p:nvSpPr>
        <p:spPr>
          <a:xfrm>
            <a:off x="12672055" y="12073074"/>
            <a:ext cx="2667000" cy="1421084"/>
          </a:xfrm>
        </p:spPr>
        <p:txBody>
          <a:bodyPr>
            <a:normAutofit/>
          </a:bodyPr>
          <a:lstStyle>
            <a:lvl1pPr algn="ctr">
              <a:defRPr sz="1599"/>
            </a:lvl1pPr>
          </a:lstStyle>
          <a:p>
            <a:pPr lvl="0"/>
            <a:r>
              <a:rPr lang="en-US"/>
              <a:t>Click picture icon to add partner logo</a:t>
            </a:r>
            <a:endParaRPr lang="en-GB"/>
          </a:p>
        </p:txBody>
      </p:sp>
      <p:sp>
        <p:nvSpPr>
          <p:cNvPr id="4" name="Date Placeholder 3">
            <a:extLst>
              <a:ext uri="{FF2B5EF4-FFF2-40B4-BE49-F238E27FC236}">
                <a16:creationId xmlns:a16="http://schemas.microsoft.com/office/drawing/2014/main" id="{316826BE-D95C-2CD4-C229-8124C7A65917}"/>
              </a:ext>
            </a:extLst>
          </p:cNvPr>
          <p:cNvSpPr>
            <a:spLocks noGrp="1"/>
          </p:cNvSpPr>
          <p:nvPr>
            <p:ph type="dt" sz="half" idx="2"/>
          </p:nvPr>
        </p:nvSpPr>
        <p:spPr>
          <a:xfrm>
            <a:off x="22854381" y="12759159"/>
            <a:ext cx="576000" cy="950107"/>
          </a:xfrm>
          <a:prstGeom prst="rect">
            <a:avLst/>
          </a:prstGeom>
        </p:spPr>
        <p:txBody>
          <a:bodyPr vert="horz" lIns="0" tIns="46800" rIns="0" bIns="0" rtlCol="0" anchor="t" anchorCtr="0"/>
          <a:lstStyle>
            <a:lvl1pPr algn="l">
              <a:defRPr sz="1599">
                <a:solidFill>
                  <a:schemeClr val="tx1"/>
                </a:solidFill>
              </a:defRPr>
            </a:lvl1pPr>
          </a:lstStyle>
          <a:p>
            <a:pPr algn="r"/>
            <a:fld id="{6B6FCC7D-B29E-4584-8726-FF7E821F2AC1}" type="datetime1">
              <a:rPr lang="en-GB" smtClean="0"/>
              <a:t>10/06/2026</a:t>
            </a:fld>
            <a:endParaRPr lang="en-GB"/>
          </a:p>
        </p:txBody>
      </p:sp>
      <p:sp>
        <p:nvSpPr>
          <p:cNvPr id="10" name="Footer Placeholder 4">
            <a:extLst>
              <a:ext uri="{FF2B5EF4-FFF2-40B4-BE49-F238E27FC236}">
                <a16:creationId xmlns:a16="http://schemas.microsoft.com/office/drawing/2014/main" id="{47650595-0451-4C99-0877-2D1E376040B0}"/>
              </a:ext>
            </a:extLst>
          </p:cNvPr>
          <p:cNvSpPr>
            <a:spLocks noGrp="1"/>
          </p:cNvSpPr>
          <p:nvPr>
            <p:ph type="ftr" sz="quarter" idx="3"/>
          </p:nvPr>
        </p:nvSpPr>
        <p:spPr>
          <a:xfrm>
            <a:off x="20832960" y="12759159"/>
            <a:ext cx="2016000" cy="950107"/>
          </a:xfrm>
          <a:prstGeom prst="rect">
            <a:avLst/>
          </a:prstGeom>
        </p:spPr>
        <p:txBody>
          <a:bodyPr vert="horz" lIns="0" tIns="45720" rIns="0" bIns="45720" rtlCol="0" anchor="t" anchorCtr="0"/>
          <a:lstStyle>
            <a:lvl1pPr algn="l">
              <a:defRPr sz="1599">
                <a:solidFill>
                  <a:schemeClr val="tx1"/>
                </a:solidFill>
              </a:defRPr>
            </a:lvl1pPr>
          </a:lstStyle>
          <a:p>
            <a:r>
              <a:rPr lang="en-GB"/>
              <a:t>DRAFT NOT FOR FURTHER CIRCULATION © The King’s Fund 2025</a:t>
            </a:r>
          </a:p>
        </p:txBody>
      </p:sp>
    </p:spTree>
    <p:extLst>
      <p:ext uri="{BB962C8B-B14F-4D97-AF65-F5344CB8AC3E}">
        <p14:creationId xmlns:p14="http://schemas.microsoft.com/office/powerpoint/2010/main" val="15887555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2 general placeholders, plus text below ">
    <p:spTree>
      <p:nvGrpSpPr>
        <p:cNvPr id="1" name=""/>
        <p:cNvGrpSpPr/>
        <p:nvPr/>
      </p:nvGrpSpPr>
      <p:grpSpPr>
        <a:xfrm>
          <a:off x="0" y="0"/>
          <a:ext cx="0" cy="0"/>
          <a:chOff x="0" y="0"/>
          <a:chExt cx="0" cy="0"/>
        </a:xfrm>
      </p:grpSpPr>
      <p:grpSp>
        <p:nvGrpSpPr>
          <p:cNvPr id="5" name="Group 44"/>
          <p:cNvGrpSpPr/>
          <p:nvPr userDrawn="1"/>
        </p:nvGrpSpPr>
        <p:grpSpPr bwMode="gray">
          <a:xfrm>
            <a:off x="4" y="1"/>
            <a:ext cx="24384003" cy="13731811"/>
            <a:chOff x="0" y="0"/>
            <a:chExt cx="9144001" cy="5154198"/>
          </a:xfrm>
        </p:grpSpPr>
        <p:sp>
          <p:nvSpPr>
            <p:cNvPr id="46" name="Rectangle 45"/>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798"/>
            </a:p>
          </p:txBody>
        </p:sp>
        <p:sp>
          <p:nvSpPr>
            <p:cNvPr id="47" name="Rectangle 46"/>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798"/>
            </a:p>
          </p:txBody>
        </p:sp>
        <p:sp>
          <p:nvSpPr>
            <p:cNvPr id="48" name="Rectangle 47"/>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798"/>
            </a:p>
          </p:txBody>
        </p:sp>
        <p:sp>
          <p:nvSpPr>
            <p:cNvPr id="49" name="Rectangle 48"/>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798"/>
            </a:p>
          </p:txBody>
        </p:sp>
      </p:grpSp>
      <p:sp>
        <p:nvSpPr>
          <p:cNvPr id="13" name="Title 12"/>
          <p:cNvSpPr>
            <a:spLocks noGrp="1"/>
          </p:cNvSpPr>
          <p:nvPr>
            <p:ph type="title" hasCustomPrompt="1"/>
          </p:nvPr>
        </p:nvSpPr>
        <p:spPr>
          <a:xfrm>
            <a:off x="1054099" y="908005"/>
            <a:ext cx="22275797" cy="2111801"/>
          </a:xfrm>
        </p:spPr>
        <p:txBody>
          <a:bodyPr anchor="t">
            <a:normAutofit/>
          </a:bodyPr>
          <a:lstStyle>
            <a:lvl1pPr>
              <a:defRPr sz="6398">
                <a:solidFill>
                  <a:schemeClr val="accent1"/>
                </a:solidFill>
              </a:defRPr>
            </a:lvl1pPr>
          </a:lstStyle>
          <a:p>
            <a:r>
              <a:rPr lang="en-US"/>
              <a:t>Slide title on one line</a:t>
            </a:r>
            <a:endParaRPr lang="en-GB"/>
          </a:p>
        </p:txBody>
      </p:sp>
      <p:grpSp>
        <p:nvGrpSpPr>
          <p:cNvPr id="6" name="Group 12"/>
          <p:cNvGrpSpPr>
            <a:grpSpLocks noChangeAspect="1"/>
          </p:cNvGrpSpPr>
          <p:nvPr userDrawn="1"/>
        </p:nvGrpSpPr>
        <p:grpSpPr bwMode="auto">
          <a:xfrm>
            <a:off x="1054763" y="12660275"/>
            <a:ext cx="4076416" cy="60424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4798"/>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4798"/>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4798"/>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4798"/>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4798"/>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4798"/>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4798"/>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4798"/>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4798"/>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4798"/>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4798"/>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4798"/>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4798"/>
            </a:p>
          </p:txBody>
        </p:sp>
      </p:grpSp>
      <p:sp>
        <p:nvSpPr>
          <p:cNvPr id="30" name="Content Placeholder 31"/>
          <p:cNvSpPr>
            <a:spLocks noGrp="1"/>
          </p:cNvSpPr>
          <p:nvPr>
            <p:ph sz="quarter" idx="14" hasCustomPrompt="1"/>
          </p:nvPr>
        </p:nvSpPr>
        <p:spPr>
          <a:xfrm>
            <a:off x="1054103" y="3019808"/>
            <a:ext cx="11137896" cy="7099539"/>
          </a:xfrm>
        </p:spPr>
        <p:txBody>
          <a:bodyPr lIns="0" rIns="180000" bIns="180000"/>
          <a:lstStyle>
            <a:lvl1pPr>
              <a:defRPr/>
            </a:lvl1pPr>
          </a:lstStyle>
          <a:p>
            <a:pPr lvl="0"/>
            <a:r>
              <a:rPr lang="en-GB"/>
              <a:t>Click on an icon below to add content. </a:t>
            </a:r>
          </a:p>
        </p:txBody>
      </p:sp>
      <p:sp>
        <p:nvSpPr>
          <p:cNvPr id="33" name="Content Placeholder 31"/>
          <p:cNvSpPr>
            <a:spLocks noGrp="1"/>
          </p:cNvSpPr>
          <p:nvPr>
            <p:ph sz="quarter" idx="15" hasCustomPrompt="1"/>
          </p:nvPr>
        </p:nvSpPr>
        <p:spPr>
          <a:xfrm>
            <a:off x="12192004" y="3019808"/>
            <a:ext cx="11137896" cy="7099539"/>
          </a:xfrm>
        </p:spPr>
        <p:txBody>
          <a:bodyPr lIns="180000" tIns="0" rIns="0"/>
          <a:lstStyle>
            <a:lvl1pPr>
              <a:defRPr/>
            </a:lvl1pPr>
          </a:lstStyle>
          <a:p>
            <a:pPr lvl="0"/>
            <a:r>
              <a:rPr lang="en-GB"/>
              <a:t>Click on an icon below to add content. </a:t>
            </a:r>
          </a:p>
        </p:txBody>
      </p:sp>
      <p:sp>
        <p:nvSpPr>
          <p:cNvPr id="34" name="Text Placeholder 33"/>
          <p:cNvSpPr>
            <a:spLocks noGrp="1"/>
          </p:cNvSpPr>
          <p:nvPr>
            <p:ph type="body" sz="quarter" idx="16" hasCustomPrompt="1"/>
          </p:nvPr>
        </p:nvSpPr>
        <p:spPr>
          <a:xfrm>
            <a:off x="1054101" y="10408597"/>
            <a:ext cx="11137899" cy="1433771"/>
          </a:xfrm>
        </p:spPr>
        <p:txBody>
          <a:bodyPr rIns="180000"/>
          <a:lstStyle>
            <a:lvl1pPr>
              <a:defRPr baseline="0"/>
            </a:lvl1pPr>
          </a:lstStyle>
          <a:p>
            <a:pPr lvl="0"/>
            <a:r>
              <a:rPr lang="en-US"/>
              <a:t>Add text for the content above here.</a:t>
            </a:r>
          </a:p>
        </p:txBody>
      </p:sp>
      <p:sp>
        <p:nvSpPr>
          <p:cNvPr id="35" name="Text Placeholder 33"/>
          <p:cNvSpPr>
            <a:spLocks noGrp="1"/>
          </p:cNvSpPr>
          <p:nvPr>
            <p:ph type="body" sz="quarter" idx="17" hasCustomPrompt="1"/>
          </p:nvPr>
        </p:nvSpPr>
        <p:spPr>
          <a:xfrm>
            <a:off x="12192003" y="10408597"/>
            <a:ext cx="11137899" cy="1433771"/>
          </a:xfrm>
        </p:spPr>
        <p:txBody>
          <a:bodyPr lIns="180000" rIns="0"/>
          <a:lstStyle>
            <a:lvl1pPr>
              <a:defRPr baseline="0"/>
            </a:lvl1pPr>
          </a:lstStyle>
          <a:p>
            <a:pPr lvl="0"/>
            <a:r>
              <a:rPr lang="en-US"/>
              <a:t>Add text for the content above here.</a:t>
            </a:r>
          </a:p>
        </p:txBody>
      </p:sp>
      <p:sp>
        <p:nvSpPr>
          <p:cNvPr id="31" name="Content Placeholder 33"/>
          <p:cNvSpPr>
            <a:spLocks noGrp="1"/>
          </p:cNvSpPr>
          <p:nvPr>
            <p:ph sz="quarter" idx="18" hasCustomPrompt="1"/>
          </p:nvPr>
        </p:nvSpPr>
        <p:spPr>
          <a:xfrm>
            <a:off x="18164157" y="12073074"/>
            <a:ext cx="2668800" cy="1421084"/>
          </a:xfrm>
        </p:spPr>
        <p:txBody>
          <a:bodyPr>
            <a:normAutofit/>
          </a:bodyPr>
          <a:lstStyle>
            <a:lvl1pPr algn="ctr">
              <a:defRPr sz="1599"/>
            </a:lvl1pPr>
          </a:lstStyle>
          <a:p>
            <a:pPr lvl="0"/>
            <a:r>
              <a:rPr lang="en-US"/>
              <a:t>Click picture icon to add partner logo</a:t>
            </a:r>
            <a:endParaRPr lang="en-GB"/>
          </a:p>
        </p:txBody>
      </p:sp>
      <p:sp>
        <p:nvSpPr>
          <p:cNvPr id="32" name="Content Placeholder 33"/>
          <p:cNvSpPr>
            <a:spLocks noGrp="1"/>
          </p:cNvSpPr>
          <p:nvPr>
            <p:ph sz="quarter" idx="19" hasCustomPrompt="1"/>
          </p:nvPr>
        </p:nvSpPr>
        <p:spPr>
          <a:xfrm>
            <a:off x="15418108" y="12073074"/>
            <a:ext cx="2667000" cy="1421084"/>
          </a:xfrm>
        </p:spPr>
        <p:txBody>
          <a:bodyPr>
            <a:normAutofit/>
          </a:bodyPr>
          <a:lstStyle>
            <a:lvl1pPr algn="ctr">
              <a:defRPr sz="1599"/>
            </a:lvl1pPr>
          </a:lstStyle>
          <a:p>
            <a:pPr lvl="0"/>
            <a:r>
              <a:rPr lang="en-US"/>
              <a:t>Click picture icon to add partner logo</a:t>
            </a:r>
            <a:endParaRPr lang="en-GB"/>
          </a:p>
        </p:txBody>
      </p:sp>
      <p:sp>
        <p:nvSpPr>
          <p:cNvPr id="36" name="Content Placeholder 33"/>
          <p:cNvSpPr>
            <a:spLocks noGrp="1"/>
          </p:cNvSpPr>
          <p:nvPr>
            <p:ph sz="quarter" idx="20" hasCustomPrompt="1"/>
          </p:nvPr>
        </p:nvSpPr>
        <p:spPr>
          <a:xfrm>
            <a:off x="12672055" y="12073074"/>
            <a:ext cx="2667000" cy="1421084"/>
          </a:xfrm>
        </p:spPr>
        <p:txBody>
          <a:bodyPr>
            <a:normAutofit/>
          </a:bodyPr>
          <a:lstStyle>
            <a:lvl1pPr algn="ctr">
              <a:defRPr sz="1599"/>
            </a:lvl1pPr>
          </a:lstStyle>
          <a:p>
            <a:pPr lvl="0"/>
            <a:r>
              <a:rPr lang="en-US"/>
              <a:t>Click picture icon to add partner logo</a:t>
            </a:r>
            <a:endParaRPr lang="en-GB"/>
          </a:p>
        </p:txBody>
      </p:sp>
      <p:sp>
        <p:nvSpPr>
          <p:cNvPr id="4" name="Date Placeholder 3">
            <a:extLst>
              <a:ext uri="{FF2B5EF4-FFF2-40B4-BE49-F238E27FC236}">
                <a16:creationId xmlns:a16="http://schemas.microsoft.com/office/drawing/2014/main" id="{E107EC38-2605-368C-75C0-E316FE447742}"/>
              </a:ext>
            </a:extLst>
          </p:cNvPr>
          <p:cNvSpPr>
            <a:spLocks noGrp="1"/>
          </p:cNvSpPr>
          <p:nvPr>
            <p:ph type="dt" sz="half" idx="2"/>
          </p:nvPr>
        </p:nvSpPr>
        <p:spPr>
          <a:xfrm>
            <a:off x="22854381" y="12759159"/>
            <a:ext cx="576000" cy="950107"/>
          </a:xfrm>
          <a:prstGeom prst="rect">
            <a:avLst/>
          </a:prstGeom>
        </p:spPr>
        <p:txBody>
          <a:bodyPr vert="horz" lIns="0" tIns="46800" rIns="0" bIns="0" rtlCol="0" anchor="t" anchorCtr="0"/>
          <a:lstStyle>
            <a:lvl1pPr algn="l">
              <a:defRPr sz="1599">
                <a:solidFill>
                  <a:schemeClr val="tx1"/>
                </a:solidFill>
              </a:defRPr>
            </a:lvl1pPr>
          </a:lstStyle>
          <a:p>
            <a:pPr algn="r"/>
            <a:fld id="{75B9F814-ACC2-490D-954E-E8B8756F7B3E}" type="datetime1">
              <a:rPr lang="en-GB" smtClean="0"/>
              <a:t>10/06/2026</a:t>
            </a:fld>
            <a:endParaRPr lang="en-GB"/>
          </a:p>
        </p:txBody>
      </p:sp>
      <p:sp>
        <p:nvSpPr>
          <p:cNvPr id="7" name="Footer Placeholder 4">
            <a:extLst>
              <a:ext uri="{FF2B5EF4-FFF2-40B4-BE49-F238E27FC236}">
                <a16:creationId xmlns:a16="http://schemas.microsoft.com/office/drawing/2014/main" id="{C1CAB592-E5AE-1B8F-81EC-A03EAC3B7400}"/>
              </a:ext>
            </a:extLst>
          </p:cNvPr>
          <p:cNvSpPr>
            <a:spLocks noGrp="1"/>
          </p:cNvSpPr>
          <p:nvPr>
            <p:ph type="ftr" sz="quarter" idx="3"/>
          </p:nvPr>
        </p:nvSpPr>
        <p:spPr>
          <a:xfrm>
            <a:off x="20832960" y="12759159"/>
            <a:ext cx="2016000" cy="950107"/>
          </a:xfrm>
          <a:prstGeom prst="rect">
            <a:avLst/>
          </a:prstGeom>
        </p:spPr>
        <p:txBody>
          <a:bodyPr vert="horz" lIns="0" tIns="45720" rIns="0" bIns="45720" rtlCol="0" anchor="t" anchorCtr="0"/>
          <a:lstStyle>
            <a:lvl1pPr algn="l">
              <a:defRPr sz="1599">
                <a:solidFill>
                  <a:schemeClr val="tx1"/>
                </a:solidFill>
              </a:defRPr>
            </a:lvl1pPr>
          </a:lstStyle>
          <a:p>
            <a:r>
              <a:rPr lang="en-GB"/>
              <a:t>DRAFT NOT FOR FURTHER CIRCULATION © The King’s Fund 2025</a:t>
            </a:r>
          </a:p>
        </p:txBody>
      </p:sp>
    </p:spTree>
    <p:extLst>
      <p:ext uri="{BB962C8B-B14F-4D97-AF65-F5344CB8AC3E}">
        <p14:creationId xmlns:p14="http://schemas.microsoft.com/office/powerpoint/2010/main" val="39103401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edia file - animation movie etc">
    <p:bg>
      <p:bgPr>
        <a:solidFill>
          <a:schemeClr val="bg1"/>
        </a:solidFill>
        <a:effectLst/>
      </p:bgPr>
    </p:bg>
    <p:spTree>
      <p:nvGrpSpPr>
        <p:cNvPr id="1" name=""/>
        <p:cNvGrpSpPr/>
        <p:nvPr/>
      </p:nvGrpSpPr>
      <p:grpSpPr>
        <a:xfrm>
          <a:off x="0" y="0"/>
          <a:ext cx="0" cy="0"/>
          <a:chOff x="0" y="0"/>
          <a:chExt cx="0" cy="0"/>
        </a:xfrm>
      </p:grpSpPr>
      <p:grpSp>
        <p:nvGrpSpPr>
          <p:cNvPr id="5" name="Group 27"/>
          <p:cNvGrpSpPr/>
          <p:nvPr userDrawn="1"/>
        </p:nvGrpSpPr>
        <p:grpSpPr bwMode="gray">
          <a:xfrm>
            <a:off x="4" y="1"/>
            <a:ext cx="24384003" cy="13731811"/>
            <a:chOff x="0" y="0"/>
            <a:chExt cx="9144001" cy="5154198"/>
          </a:xfrm>
        </p:grpSpPr>
        <p:sp>
          <p:nvSpPr>
            <p:cNvPr id="27" name="Rectangle 26"/>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798"/>
            </a:p>
          </p:txBody>
        </p:sp>
        <p:sp>
          <p:nvSpPr>
            <p:cNvPr id="24" name="Rectangle 2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798"/>
            </a:p>
          </p:txBody>
        </p:sp>
        <p:sp>
          <p:nvSpPr>
            <p:cNvPr id="25" name="Rectangle 24"/>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798"/>
            </a:p>
          </p:txBody>
        </p:sp>
        <p:sp>
          <p:nvSpPr>
            <p:cNvPr id="26" name="Rectangle 2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798"/>
            </a:p>
          </p:txBody>
        </p:sp>
      </p:grpSp>
      <p:grpSp>
        <p:nvGrpSpPr>
          <p:cNvPr id="6" name="Group 12"/>
          <p:cNvGrpSpPr>
            <a:grpSpLocks noChangeAspect="1"/>
          </p:cNvGrpSpPr>
          <p:nvPr userDrawn="1"/>
        </p:nvGrpSpPr>
        <p:grpSpPr bwMode="auto">
          <a:xfrm>
            <a:off x="1054763" y="12660275"/>
            <a:ext cx="4076416" cy="60424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4798"/>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4798"/>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4798"/>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4798"/>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4798"/>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4798"/>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4798"/>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4798"/>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4798"/>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4798"/>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4798"/>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4798"/>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4798"/>
            </a:p>
          </p:txBody>
        </p:sp>
      </p:grpSp>
      <p:sp>
        <p:nvSpPr>
          <p:cNvPr id="34" name="Media Placeholder 33"/>
          <p:cNvSpPr>
            <a:spLocks noGrp="1"/>
          </p:cNvSpPr>
          <p:nvPr>
            <p:ph type="media" sz="quarter" idx="13" hasCustomPrompt="1"/>
          </p:nvPr>
        </p:nvSpPr>
        <p:spPr>
          <a:xfrm>
            <a:off x="1054105" y="1099651"/>
            <a:ext cx="22275800" cy="10742718"/>
          </a:xfrm>
        </p:spPr>
        <p:txBody>
          <a:bodyPr anchor="ctr"/>
          <a:lstStyle>
            <a:lvl1pPr algn="ctr">
              <a:defRPr sz="2666" baseline="0"/>
            </a:lvl1pPr>
          </a:lstStyle>
          <a:p>
            <a:r>
              <a:rPr lang="en-GB"/>
              <a:t>Click icon to add media such as animation, videos etc</a:t>
            </a:r>
          </a:p>
        </p:txBody>
      </p:sp>
      <p:sp>
        <p:nvSpPr>
          <p:cNvPr id="28" name="Content Placeholder 33"/>
          <p:cNvSpPr>
            <a:spLocks noGrp="1"/>
          </p:cNvSpPr>
          <p:nvPr>
            <p:ph sz="quarter" idx="17" hasCustomPrompt="1"/>
          </p:nvPr>
        </p:nvSpPr>
        <p:spPr>
          <a:xfrm>
            <a:off x="18164157" y="12073074"/>
            <a:ext cx="2668800" cy="1421084"/>
          </a:xfrm>
        </p:spPr>
        <p:txBody>
          <a:bodyPr>
            <a:normAutofit/>
          </a:bodyPr>
          <a:lstStyle>
            <a:lvl1pPr algn="ctr">
              <a:defRPr sz="1599"/>
            </a:lvl1pPr>
          </a:lstStyle>
          <a:p>
            <a:pPr lvl="0"/>
            <a:r>
              <a:rPr lang="en-US"/>
              <a:t>Click picture icon to add partner logo</a:t>
            </a:r>
            <a:endParaRPr lang="en-GB"/>
          </a:p>
        </p:txBody>
      </p:sp>
      <p:sp>
        <p:nvSpPr>
          <p:cNvPr id="29" name="Content Placeholder 33"/>
          <p:cNvSpPr>
            <a:spLocks noGrp="1"/>
          </p:cNvSpPr>
          <p:nvPr>
            <p:ph sz="quarter" idx="18" hasCustomPrompt="1"/>
          </p:nvPr>
        </p:nvSpPr>
        <p:spPr>
          <a:xfrm>
            <a:off x="15418108" y="12073074"/>
            <a:ext cx="2667000" cy="1421084"/>
          </a:xfrm>
        </p:spPr>
        <p:txBody>
          <a:bodyPr>
            <a:normAutofit/>
          </a:bodyPr>
          <a:lstStyle>
            <a:lvl1pPr algn="ctr">
              <a:defRPr sz="1599"/>
            </a:lvl1pPr>
          </a:lstStyle>
          <a:p>
            <a:pPr lvl="0"/>
            <a:r>
              <a:rPr lang="en-US"/>
              <a:t>Click picture icon to add partner logo</a:t>
            </a:r>
            <a:endParaRPr lang="en-GB"/>
          </a:p>
        </p:txBody>
      </p:sp>
      <p:sp>
        <p:nvSpPr>
          <p:cNvPr id="30" name="Content Placeholder 33"/>
          <p:cNvSpPr>
            <a:spLocks noGrp="1"/>
          </p:cNvSpPr>
          <p:nvPr>
            <p:ph sz="quarter" idx="19" hasCustomPrompt="1"/>
          </p:nvPr>
        </p:nvSpPr>
        <p:spPr>
          <a:xfrm>
            <a:off x="12672055" y="12073074"/>
            <a:ext cx="2667000" cy="1421084"/>
          </a:xfrm>
        </p:spPr>
        <p:txBody>
          <a:bodyPr>
            <a:normAutofit/>
          </a:bodyPr>
          <a:lstStyle>
            <a:lvl1pPr algn="ctr">
              <a:defRPr sz="1599"/>
            </a:lvl1pPr>
          </a:lstStyle>
          <a:p>
            <a:pPr lvl="0"/>
            <a:r>
              <a:rPr lang="en-US"/>
              <a:t>Click picture icon to add partner logo</a:t>
            </a:r>
            <a:endParaRPr lang="en-GB"/>
          </a:p>
        </p:txBody>
      </p:sp>
      <p:sp>
        <p:nvSpPr>
          <p:cNvPr id="4" name="Date Placeholder 3">
            <a:extLst>
              <a:ext uri="{FF2B5EF4-FFF2-40B4-BE49-F238E27FC236}">
                <a16:creationId xmlns:a16="http://schemas.microsoft.com/office/drawing/2014/main" id="{FC39AAED-FB0B-7B2E-CBE5-1B088AC2E927}"/>
              </a:ext>
            </a:extLst>
          </p:cNvPr>
          <p:cNvSpPr>
            <a:spLocks noGrp="1"/>
          </p:cNvSpPr>
          <p:nvPr>
            <p:ph type="dt" sz="half" idx="2"/>
          </p:nvPr>
        </p:nvSpPr>
        <p:spPr>
          <a:xfrm>
            <a:off x="22854381" y="12759159"/>
            <a:ext cx="576000" cy="950107"/>
          </a:xfrm>
          <a:prstGeom prst="rect">
            <a:avLst/>
          </a:prstGeom>
        </p:spPr>
        <p:txBody>
          <a:bodyPr vert="horz" lIns="0" tIns="46800" rIns="0" bIns="0" rtlCol="0" anchor="t" anchorCtr="0"/>
          <a:lstStyle>
            <a:lvl1pPr algn="l">
              <a:defRPr sz="1599">
                <a:solidFill>
                  <a:schemeClr val="tx1"/>
                </a:solidFill>
              </a:defRPr>
            </a:lvl1pPr>
          </a:lstStyle>
          <a:p>
            <a:pPr algn="r"/>
            <a:fld id="{EC376E61-8ABC-4297-A18E-3A649E5E0A51}" type="datetime1">
              <a:rPr lang="en-GB" smtClean="0"/>
              <a:t>10/06/2026</a:t>
            </a:fld>
            <a:endParaRPr lang="en-GB"/>
          </a:p>
        </p:txBody>
      </p:sp>
      <p:sp>
        <p:nvSpPr>
          <p:cNvPr id="7" name="Footer Placeholder 4">
            <a:extLst>
              <a:ext uri="{FF2B5EF4-FFF2-40B4-BE49-F238E27FC236}">
                <a16:creationId xmlns:a16="http://schemas.microsoft.com/office/drawing/2014/main" id="{41D8A43A-E565-57BD-FBD7-C5E91E14FE9B}"/>
              </a:ext>
            </a:extLst>
          </p:cNvPr>
          <p:cNvSpPr>
            <a:spLocks noGrp="1"/>
          </p:cNvSpPr>
          <p:nvPr>
            <p:ph type="ftr" sz="quarter" idx="3"/>
          </p:nvPr>
        </p:nvSpPr>
        <p:spPr>
          <a:xfrm>
            <a:off x="20832960" y="12759159"/>
            <a:ext cx="2016000" cy="950107"/>
          </a:xfrm>
          <a:prstGeom prst="rect">
            <a:avLst/>
          </a:prstGeom>
        </p:spPr>
        <p:txBody>
          <a:bodyPr vert="horz" lIns="0" tIns="45720" rIns="0" bIns="45720" rtlCol="0" anchor="t" anchorCtr="0"/>
          <a:lstStyle>
            <a:lvl1pPr algn="l">
              <a:defRPr sz="1599">
                <a:solidFill>
                  <a:schemeClr val="tx1"/>
                </a:solidFill>
              </a:defRPr>
            </a:lvl1pPr>
          </a:lstStyle>
          <a:p>
            <a:r>
              <a:rPr lang="en-GB"/>
              <a:t>DRAFT NOT FOR FURTHER CIRCULATION © The King’s Fund 2025</a:t>
            </a:r>
          </a:p>
        </p:txBody>
      </p:sp>
    </p:spTree>
    <p:extLst>
      <p:ext uri="{BB962C8B-B14F-4D97-AF65-F5344CB8AC3E}">
        <p14:creationId xmlns:p14="http://schemas.microsoft.com/office/powerpoint/2010/main" val="25910232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option 2">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6475" y="6120000"/>
            <a:ext cx="9910763" cy="2520000"/>
          </a:xfrm>
        </p:spPr>
        <p:txBody>
          <a:bodyPr anchor="t" anchorCtr="0"/>
          <a:lstStyle>
            <a:lvl1pPr algn="l">
              <a:defRPr sz="10000" b="1" cap="none" spc="-100" baseline="0">
                <a:solidFill>
                  <a:schemeClr val="tx1"/>
                </a:solidFill>
              </a:defRPr>
            </a:lvl1pPr>
          </a:lstStyle>
          <a:p>
            <a:r>
              <a:rPr lang="en-US" noProof="0"/>
              <a:t>Click to edit Master title style</a:t>
            </a:r>
            <a:endParaRPr lang="en-GB" noProof="0"/>
          </a:p>
        </p:txBody>
      </p:sp>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p>
            <a:fld id="{5B25F66A-5D66-49EA-9CEB-8D60A8FF19A5}" type="datetime1">
              <a:rPr lang="en-GB" noProof="0" smtClean="0"/>
              <a:t>10/06/2026</a:t>
            </a:fld>
            <a:endParaRPr lang="en-GB" noProof="0"/>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en-GB"/>
              <a:t>DRAFT NOT FOR FURTHER CIRCULATION © The King’s Fund 2025</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0B868178-02AE-42FC-958D-6B8F13B60175}" type="slidenum">
              <a:rPr lang="en-GB" noProof="0" smtClean="0"/>
              <a:t>‹#›</a:t>
            </a:fld>
            <a:endParaRPr lang="en-GB" noProof="0"/>
          </a:p>
        </p:txBody>
      </p:sp>
      <p:pic>
        <p:nvPicPr>
          <p:cNvPr id="9" name="Graphic beam">
            <a:extLst>
              <a:ext uri="{FF2B5EF4-FFF2-40B4-BE49-F238E27FC236}">
                <a16:creationId xmlns:a16="http://schemas.microsoft.com/office/drawing/2014/main" id="{FB0F9DAE-BC5C-F5DE-CD3A-0BB431CDE987}"/>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468100" y="0"/>
            <a:ext cx="12915900" cy="13716000"/>
          </a:xfrm>
          <a:prstGeom prst="rect">
            <a:avLst/>
          </a:prstGeom>
        </p:spPr>
      </p:pic>
      <p:sp>
        <p:nvSpPr>
          <p:cNvPr id="7" name="Text Placeholder 9">
            <a:extLst>
              <a:ext uri="{FF2B5EF4-FFF2-40B4-BE49-F238E27FC236}">
                <a16:creationId xmlns:a16="http://schemas.microsoft.com/office/drawing/2014/main" id="{22B598C9-608D-6B00-B704-1F5280DD96CD}"/>
              </a:ext>
            </a:extLst>
          </p:cNvPr>
          <p:cNvSpPr>
            <a:spLocks noGrp="1"/>
          </p:cNvSpPr>
          <p:nvPr>
            <p:ph type="body" sz="quarter" idx="13" hasCustomPrompt="1"/>
          </p:nvPr>
        </p:nvSpPr>
        <p:spPr>
          <a:xfrm>
            <a:off x="19440000" y="1041605"/>
            <a:ext cx="3960000" cy="2520000"/>
          </a:xfrm>
        </p:spPr>
        <p:txBody>
          <a:bodyPr/>
          <a:lstStyle>
            <a:lvl1pPr algn="r">
              <a:lnSpc>
                <a:spcPct val="80000"/>
              </a:lnSpc>
              <a:spcAft>
                <a:spcPts val="0"/>
              </a:spcAft>
              <a:defRPr sz="20000" b="1" spc="-500" baseline="0">
                <a:solidFill>
                  <a:schemeClr val="bg2"/>
                </a:solidFill>
                <a:latin typeface="+mn-lt"/>
              </a:defRPr>
            </a:lvl1pPr>
          </a:lstStyle>
          <a:p>
            <a:pPr lvl="0"/>
            <a:r>
              <a:rPr lang="en-GB"/>
              <a:t>00</a:t>
            </a:r>
          </a:p>
        </p:txBody>
      </p:sp>
    </p:spTree>
    <p:extLst>
      <p:ext uri="{BB962C8B-B14F-4D97-AF65-F5344CB8AC3E}">
        <p14:creationId xmlns:p14="http://schemas.microsoft.com/office/powerpoint/2010/main" val="234938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allout">
    <p:bg>
      <p:bgPr>
        <a:solidFill>
          <a:schemeClr val="tx1"/>
        </a:solidFill>
        <a:effectLst/>
      </p:bgPr>
    </p:bg>
    <p:spTree>
      <p:nvGrpSpPr>
        <p:cNvPr id="1" name=""/>
        <p:cNvGrpSpPr/>
        <p:nvPr/>
      </p:nvGrpSpPr>
      <p:grpSpPr>
        <a:xfrm>
          <a:off x="0" y="0"/>
          <a:ext cx="0" cy="0"/>
          <a:chOff x="0" y="0"/>
          <a:chExt cx="0" cy="0"/>
        </a:xfrm>
      </p:grpSpPr>
      <p:pic>
        <p:nvPicPr>
          <p:cNvPr id="10" name="Graphic beam">
            <a:extLst>
              <a:ext uri="{FF2B5EF4-FFF2-40B4-BE49-F238E27FC236}">
                <a16:creationId xmlns:a16="http://schemas.microsoft.com/office/drawing/2014/main" id="{1D2AE8D0-7366-C81F-2775-D3BB5C8FE09F}"/>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0" y="0"/>
            <a:ext cx="24384000" cy="13716000"/>
          </a:xfrm>
          <a:prstGeom prst="rect">
            <a:avLst/>
          </a:prstGeom>
        </p:spPr>
      </p:pic>
      <p:sp>
        <p:nvSpPr>
          <p:cNvPr id="7" name="Date Placeholder 6">
            <a:extLst>
              <a:ext uri="{FF2B5EF4-FFF2-40B4-BE49-F238E27FC236}">
                <a16:creationId xmlns:a16="http://schemas.microsoft.com/office/drawing/2014/main" id="{78688919-E234-42AA-92AE-3C26DD2F4227}"/>
              </a:ext>
              <a:ext uri="{C183D7F6-B498-43B3-948B-1728B52AA6E4}">
                <adec:decorative xmlns:adec="http://schemas.microsoft.com/office/drawing/2017/decorative" val="1"/>
              </a:ext>
            </a:extLst>
          </p:cNvPr>
          <p:cNvSpPr>
            <a:spLocks noGrp="1"/>
          </p:cNvSpPr>
          <p:nvPr>
            <p:ph type="dt" sz="half" idx="10"/>
          </p:nvPr>
        </p:nvSpPr>
        <p:spPr/>
        <p:txBody>
          <a:bodyPr/>
          <a:lstStyle/>
          <a:p>
            <a:fld id="{8481D062-78E7-4EEE-912E-DB8E829A161F}" type="datetime1">
              <a:rPr lang="en-GB" noProof="0" smtClean="0"/>
              <a:t>10/06/2026</a:t>
            </a:fld>
            <a:endParaRPr lang="en-GB" noProof="0"/>
          </a:p>
        </p:txBody>
      </p:sp>
      <p:sp>
        <p:nvSpPr>
          <p:cNvPr id="8" name="Footer Placeholder 7">
            <a:extLst>
              <a:ext uri="{FF2B5EF4-FFF2-40B4-BE49-F238E27FC236}">
                <a16:creationId xmlns:a16="http://schemas.microsoft.com/office/drawing/2014/main" id="{84C93AF6-C1DC-4BAF-A2C6-2C711470C1E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en-GB"/>
              <a:t>DRAFT NOT FOR FURTHER CIRCULATION © The King’s Fund 2025</a:t>
            </a:r>
          </a:p>
        </p:txBody>
      </p:sp>
      <p:sp>
        <p:nvSpPr>
          <p:cNvPr id="9" name="Slide Number Placeholder 8">
            <a:extLst>
              <a:ext uri="{FF2B5EF4-FFF2-40B4-BE49-F238E27FC236}">
                <a16:creationId xmlns:a16="http://schemas.microsoft.com/office/drawing/2014/main" id="{A950F5AD-6CA0-4A01-B76E-2C5F74AB978F}"/>
              </a:ext>
              <a:ext uri="{C183D7F6-B498-43B3-948B-1728B52AA6E4}">
                <adec:decorative xmlns:adec="http://schemas.microsoft.com/office/drawing/2017/decorative" val="1"/>
              </a:ext>
            </a:extLst>
          </p:cNvPr>
          <p:cNvSpPr>
            <a:spLocks noGrp="1"/>
          </p:cNvSpPr>
          <p:nvPr>
            <p:ph type="sldNum" sz="quarter" idx="12"/>
          </p:nvPr>
        </p:nvSpPr>
        <p:spPr/>
        <p:txBody>
          <a:bodyPr/>
          <a:lstStyle/>
          <a:p>
            <a:fld id="{0B868178-02AE-42FC-958D-6B8F13B60175}" type="slidenum">
              <a:rPr lang="en-GB" noProof="0" smtClean="0"/>
              <a:pPr/>
              <a:t>‹#›</a:t>
            </a:fld>
            <a:endParaRPr lang="en-GB" noProof="0"/>
          </a:p>
        </p:txBody>
      </p:sp>
      <p:sp>
        <p:nvSpPr>
          <p:cNvPr id="4" name="Text Placeholder 3">
            <a:extLst>
              <a:ext uri="{FF2B5EF4-FFF2-40B4-BE49-F238E27FC236}">
                <a16:creationId xmlns:a16="http://schemas.microsoft.com/office/drawing/2014/main" id="{FF78C51F-AF81-291E-62DE-6BCD5DEDC6E4}"/>
              </a:ext>
            </a:extLst>
          </p:cNvPr>
          <p:cNvSpPr>
            <a:spLocks noGrp="1"/>
          </p:cNvSpPr>
          <p:nvPr>
            <p:ph type="body" sz="quarter" idx="13"/>
          </p:nvPr>
        </p:nvSpPr>
        <p:spPr>
          <a:xfrm>
            <a:off x="10917239" y="5112000"/>
            <a:ext cx="9910760" cy="6119463"/>
          </a:xfrm>
        </p:spPr>
        <p:txBody>
          <a:bodyPr/>
          <a:lstStyle>
            <a:lvl1pPr>
              <a:spcAft>
                <a:spcPts val="0"/>
              </a:spcAft>
              <a:defRPr sz="7600" b="1" spc="-120" baseline="0"/>
            </a:lvl1pPr>
            <a:lvl2pPr marL="0" indent="0">
              <a:buNone/>
              <a:defRPr sz="7600" spc="-120" baseline="0"/>
            </a:lvl2pPr>
            <a:lvl3pPr marL="720000">
              <a:defRPr sz="7600"/>
            </a:lvl3pPr>
            <a:lvl4pPr marL="1440000">
              <a:defRPr sz="7600"/>
            </a:lvl4pPr>
            <a:lvl5pPr marL="2160000">
              <a:defRPr sz="7600"/>
            </a:lvl5pPr>
            <a:lvl6pPr marL="2880000">
              <a:defRPr sz="7600"/>
            </a:lvl6pPr>
            <a:lvl7pPr marL="3600000">
              <a:defRPr sz="7600"/>
            </a:lvl7pPr>
            <a:lvl8pPr marL="4320000">
              <a:defRPr sz="7600"/>
            </a:lvl8pPr>
            <a:lvl9pPr marL="5040000">
              <a:defRPr sz="76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564666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idx="1"/>
          </p:nvPr>
        </p:nvSpPr>
        <p:spPr/>
        <p:txBody>
          <a:bodyPr/>
          <a:lstStyle>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7" name="Date Placeholder 6">
            <a:extLst>
              <a:ext uri="{FF2B5EF4-FFF2-40B4-BE49-F238E27FC236}">
                <a16:creationId xmlns:a16="http://schemas.microsoft.com/office/drawing/2014/main" id="{78688919-E234-42AA-92AE-3C26DD2F4227}"/>
              </a:ext>
            </a:extLst>
          </p:cNvPr>
          <p:cNvSpPr>
            <a:spLocks noGrp="1"/>
          </p:cNvSpPr>
          <p:nvPr>
            <p:ph type="dt" sz="half" idx="10"/>
          </p:nvPr>
        </p:nvSpPr>
        <p:spPr/>
        <p:txBody>
          <a:bodyPr/>
          <a:lstStyle/>
          <a:p>
            <a:fld id="{CFCEA869-950D-4AD9-AA09-25FDA65C792E}" type="datetime1">
              <a:rPr lang="en-GB" noProof="0" smtClean="0"/>
              <a:t>10/06/2026</a:t>
            </a:fld>
            <a:endParaRPr lang="en-GB" noProof="0"/>
          </a:p>
        </p:txBody>
      </p:sp>
      <p:sp>
        <p:nvSpPr>
          <p:cNvPr id="8" name="Footer Placeholder 7">
            <a:extLst>
              <a:ext uri="{FF2B5EF4-FFF2-40B4-BE49-F238E27FC236}">
                <a16:creationId xmlns:a16="http://schemas.microsoft.com/office/drawing/2014/main" id="{84C93AF6-C1DC-4BAF-A2C6-2C711470C1EA}"/>
              </a:ext>
            </a:extLst>
          </p:cNvPr>
          <p:cNvSpPr>
            <a:spLocks noGrp="1"/>
          </p:cNvSpPr>
          <p:nvPr>
            <p:ph type="ftr" sz="quarter" idx="11"/>
          </p:nvPr>
        </p:nvSpPr>
        <p:spPr/>
        <p:txBody>
          <a:bodyPr/>
          <a:lstStyle/>
          <a:p>
            <a:r>
              <a:rPr lang="en-GB" noProof="0"/>
              <a:t>DRAFT NOT FOR FURTHER CIRCULATION © The King’s Fund 2025</a:t>
            </a:r>
          </a:p>
        </p:txBody>
      </p:sp>
      <p:sp>
        <p:nvSpPr>
          <p:cNvPr id="9" name="Slide Number Placeholder 8">
            <a:extLst>
              <a:ext uri="{FF2B5EF4-FFF2-40B4-BE49-F238E27FC236}">
                <a16:creationId xmlns:a16="http://schemas.microsoft.com/office/drawing/2014/main" id="{A950F5AD-6CA0-4A01-B76E-2C5F74AB978F}"/>
              </a:ext>
            </a:extLst>
          </p:cNvPr>
          <p:cNvSpPr>
            <a:spLocks noGrp="1"/>
          </p:cNvSpPr>
          <p:nvPr>
            <p:ph type="sldNum" sz="quarter" idx="12"/>
          </p:nvPr>
        </p:nvSpPr>
        <p:spPr/>
        <p:txBody>
          <a:bodyPr/>
          <a:lstStyle/>
          <a:p>
            <a:fld id="{0B868178-02AE-42FC-958D-6B8F13B60175}" type="slidenum">
              <a:rPr lang="en-GB" noProof="0" smtClean="0"/>
              <a:pPr/>
              <a:t>‹#›</a:t>
            </a:fld>
            <a:endParaRPr lang="en-GB" noProof="0"/>
          </a:p>
        </p:txBody>
      </p:sp>
    </p:spTree>
    <p:extLst>
      <p:ext uri="{BB962C8B-B14F-4D97-AF65-F5344CB8AC3E}">
        <p14:creationId xmlns:p14="http://schemas.microsoft.com/office/powerpoint/2010/main" val="1032704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7" name="Date Placeholder 6">
            <a:extLst>
              <a:ext uri="{FF2B5EF4-FFF2-40B4-BE49-F238E27FC236}">
                <a16:creationId xmlns:a16="http://schemas.microsoft.com/office/drawing/2014/main" id="{78688919-E234-42AA-92AE-3C26DD2F4227}"/>
              </a:ext>
            </a:extLst>
          </p:cNvPr>
          <p:cNvSpPr>
            <a:spLocks noGrp="1"/>
          </p:cNvSpPr>
          <p:nvPr>
            <p:ph type="dt" sz="half" idx="10"/>
          </p:nvPr>
        </p:nvSpPr>
        <p:spPr/>
        <p:txBody>
          <a:bodyPr/>
          <a:lstStyle/>
          <a:p>
            <a:fld id="{42BBCC3A-C6EF-4D67-A004-E5ADC8848B6B}" type="datetime1">
              <a:rPr lang="en-GB" noProof="0" smtClean="0"/>
              <a:t>10/06/2026</a:t>
            </a:fld>
            <a:endParaRPr lang="en-GB" noProof="0"/>
          </a:p>
        </p:txBody>
      </p:sp>
      <p:sp>
        <p:nvSpPr>
          <p:cNvPr id="8" name="Footer Placeholder 7">
            <a:extLst>
              <a:ext uri="{FF2B5EF4-FFF2-40B4-BE49-F238E27FC236}">
                <a16:creationId xmlns:a16="http://schemas.microsoft.com/office/drawing/2014/main" id="{84C93AF6-C1DC-4BAF-A2C6-2C711470C1EA}"/>
              </a:ext>
            </a:extLst>
          </p:cNvPr>
          <p:cNvSpPr>
            <a:spLocks noGrp="1"/>
          </p:cNvSpPr>
          <p:nvPr>
            <p:ph type="ftr" sz="quarter" idx="11"/>
          </p:nvPr>
        </p:nvSpPr>
        <p:spPr/>
        <p:txBody>
          <a:bodyPr/>
          <a:lstStyle/>
          <a:p>
            <a:r>
              <a:rPr lang="en-GB" noProof="0"/>
              <a:t>DRAFT NOT FOR FURTHER CIRCULATION © The King’s Fund 2025</a:t>
            </a:r>
          </a:p>
        </p:txBody>
      </p:sp>
      <p:sp>
        <p:nvSpPr>
          <p:cNvPr id="9" name="Slide Number Placeholder 8">
            <a:extLst>
              <a:ext uri="{FF2B5EF4-FFF2-40B4-BE49-F238E27FC236}">
                <a16:creationId xmlns:a16="http://schemas.microsoft.com/office/drawing/2014/main" id="{A950F5AD-6CA0-4A01-B76E-2C5F74AB978F}"/>
              </a:ext>
            </a:extLst>
          </p:cNvPr>
          <p:cNvSpPr>
            <a:spLocks noGrp="1"/>
          </p:cNvSpPr>
          <p:nvPr>
            <p:ph type="sldNum" sz="quarter" idx="12"/>
          </p:nvPr>
        </p:nvSpPr>
        <p:spPr/>
        <p:txBody>
          <a:bodyPr/>
          <a:lstStyle/>
          <a:p>
            <a:fld id="{0B868178-02AE-42FC-958D-6B8F13B60175}" type="slidenum">
              <a:rPr lang="en-GB" noProof="0" smtClean="0"/>
              <a:pPr/>
              <a:t>‹#›</a:t>
            </a:fld>
            <a:endParaRPr lang="en-GB" noProof="0"/>
          </a:p>
        </p:txBody>
      </p:sp>
      <p:sp>
        <p:nvSpPr>
          <p:cNvPr id="5" name="Text Placeholder 4">
            <a:extLst>
              <a:ext uri="{FF2B5EF4-FFF2-40B4-BE49-F238E27FC236}">
                <a16:creationId xmlns:a16="http://schemas.microsoft.com/office/drawing/2014/main" id="{FA6220F1-30A1-6375-F06D-DE6D8F20E01C}"/>
              </a:ext>
            </a:extLst>
          </p:cNvPr>
          <p:cNvSpPr>
            <a:spLocks noGrp="1"/>
          </p:cNvSpPr>
          <p:nvPr>
            <p:ph type="body" sz="quarter" idx="13"/>
          </p:nvPr>
        </p:nvSpPr>
        <p:spPr>
          <a:xfrm>
            <a:off x="1008063" y="3167063"/>
            <a:ext cx="15760800" cy="50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51313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0D21F38-42C7-5C2C-E7ED-A7799BAE1185}"/>
              </a:ext>
            </a:extLst>
          </p:cNvPr>
          <p:cNvSpPr>
            <a:spLocks noGrp="1"/>
          </p:cNvSpPr>
          <p:nvPr>
            <p:ph type="body" sz="quarter" idx="13"/>
          </p:nvPr>
        </p:nvSpPr>
        <p:spPr>
          <a:xfrm>
            <a:off x="1008000" y="3167063"/>
            <a:ext cx="9153588" cy="8280400"/>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0">
            <a:extLst>
              <a:ext uri="{FF2B5EF4-FFF2-40B4-BE49-F238E27FC236}">
                <a16:creationId xmlns:a16="http://schemas.microsoft.com/office/drawing/2014/main" id="{CDFA50D9-72F2-52CE-4BBC-17C4A1EF7248}"/>
              </a:ext>
            </a:extLst>
          </p:cNvPr>
          <p:cNvSpPr>
            <a:spLocks noGrp="1"/>
          </p:cNvSpPr>
          <p:nvPr>
            <p:ph type="body" sz="quarter" idx="14"/>
          </p:nvPr>
        </p:nvSpPr>
        <p:spPr>
          <a:xfrm>
            <a:off x="10917238" y="3167063"/>
            <a:ext cx="9153588" cy="8280400"/>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0B097DB1-0EF0-40D1-9D18-0FC6E63BF8C0}" type="datetime1">
              <a:rPr lang="en-GB" noProof="0" smtClean="0"/>
              <a:t>10/06/2026</a:t>
            </a:fld>
            <a:endParaRPr lang="en-GB" noProof="0"/>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GB" noProof="0"/>
              <a:t>DRAFT NOT FOR FURTHER CIRCULATION © The King’s Fund 2025</a:t>
            </a:r>
          </a:p>
        </p:txBody>
      </p:sp>
      <p:sp>
        <p:nvSpPr>
          <p:cNvPr id="7" name="Slide Number Placeholder 6">
            <a:extLst>
              <a:ext uri="{C183D7F6-B498-43B3-948B-1728B52AA6E4}">
                <adec:decorative xmlns:adec="http://schemas.microsoft.com/office/drawing/2017/decorative" val="1"/>
              </a:ext>
            </a:extLst>
          </p:cNvPr>
          <p:cNvSpPr>
            <a:spLocks noGrp="1"/>
          </p:cNvSpPr>
          <p:nvPr>
            <p:ph type="sldNum" sz="quarter" idx="12"/>
          </p:nvPr>
        </p:nvSpPr>
        <p:spPr/>
        <p:txBody>
          <a:bodyPr/>
          <a:lstStyle/>
          <a:p>
            <a:fld id="{0B868178-02AE-42FC-958D-6B8F13B60175}" type="slidenum">
              <a:rPr lang="en-GB" noProof="0" smtClean="0"/>
              <a:t>‹#›</a:t>
            </a:fld>
            <a:endParaRPr lang="en-GB" noProof="0"/>
          </a:p>
        </p:txBody>
      </p:sp>
      <p:sp>
        <p:nvSpPr>
          <p:cNvPr id="3" name="Title 2">
            <a:extLst>
              <a:ext uri="{FF2B5EF4-FFF2-40B4-BE49-F238E27FC236}">
                <a16:creationId xmlns:a16="http://schemas.microsoft.com/office/drawing/2014/main" id="{1E9F9CA7-5E70-54AD-9BE1-EDA3BED25005}"/>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69754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nfographic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7" name="Date Placeholder 6">
            <a:extLst>
              <a:ext uri="{FF2B5EF4-FFF2-40B4-BE49-F238E27FC236}">
                <a16:creationId xmlns:a16="http://schemas.microsoft.com/office/drawing/2014/main" id="{78688919-E234-42AA-92AE-3C26DD2F4227}"/>
              </a:ext>
            </a:extLst>
          </p:cNvPr>
          <p:cNvSpPr>
            <a:spLocks noGrp="1"/>
          </p:cNvSpPr>
          <p:nvPr>
            <p:ph type="dt" sz="half" idx="10"/>
          </p:nvPr>
        </p:nvSpPr>
        <p:spPr/>
        <p:txBody>
          <a:bodyPr/>
          <a:lstStyle/>
          <a:p>
            <a:fld id="{54AA9D48-76D1-4984-982C-B22EB5766099}" type="datetime1">
              <a:rPr lang="en-GB" noProof="0" smtClean="0"/>
              <a:t>10/06/2026</a:t>
            </a:fld>
            <a:endParaRPr lang="en-GB" noProof="0"/>
          </a:p>
        </p:txBody>
      </p:sp>
      <p:sp>
        <p:nvSpPr>
          <p:cNvPr id="8" name="Footer Placeholder 7">
            <a:extLst>
              <a:ext uri="{FF2B5EF4-FFF2-40B4-BE49-F238E27FC236}">
                <a16:creationId xmlns:a16="http://schemas.microsoft.com/office/drawing/2014/main" id="{84C93AF6-C1DC-4BAF-A2C6-2C711470C1EA}"/>
              </a:ext>
            </a:extLst>
          </p:cNvPr>
          <p:cNvSpPr>
            <a:spLocks noGrp="1"/>
          </p:cNvSpPr>
          <p:nvPr>
            <p:ph type="ftr" sz="quarter" idx="11"/>
          </p:nvPr>
        </p:nvSpPr>
        <p:spPr/>
        <p:txBody>
          <a:bodyPr/>
          <a:lstStyle/>
          <a:p>
            <a:r>
              <a:rPr lang="en-GB" noProof="0"/>
              <a:t>DRAFT NOT FOR FURTHER CIRCULATION © The King’s Fund 2025</a:t>
            </a:r>
          </a:p>
        </p:txBody>
      </p:sp>
      <p:sp>
        <p:nvSpPr>
          <p:cNvPr id="9" name="Slide Number Placeholder 8">
            <a:extLst>
              <a:ext uri="{FF2B5EF4-FFF2-40B4-BE49-F238E27FC236}">
                <a16:creationId xmlns:a16="http://schemas.microsoft.com/office/drawing/2014/main" id="{A950F5AD-6CA0-4A01-B76E-2C5F74AB978F}"/>
              </a:ext>
            </a:extLst>
          </p:cNvPr>
          <p:cNvSpPr>
            <a:spLocks noGrp="1"/>
          </p:cNvSpPr>
          <p:nvPr>
            <p:ph type="sldNum" sz="quarter" idx="12"/>
          </p:nvPr>
        </p:nvSpPr>
        <p:spPr/>
        <p:txBody>
          <a:bodyPr/>
          <a:lstStyle/>
          <a:p>
            <a:fld id="{0B868178-02AE-42FC-958D-6B8F13B60175}" type="slidenum">
              <a:rPr lang="en-GB" noProof="0" smtClean="0"/>
              <a:pPr/>
              <a:t>‹#›</a:t>
            </a:fld>
            <a:endParaRPr lang="en-GB" noProof="0"/>
          </a:p>
        </p:txBody>
      </p:sp>
      <p:sp>
        <p:nvSpPr>
          <p:cNvPr id="4" name="Text Placeholder 3">
            <a:extLst>
              <a:ext uri="{FF2B5EF4-FFF2-40B4-BE49-F238E27FC236}">
                <a16:creationId xmlns:a16="http://schemas.microsoft.com/office/drawing/2014/main" id="{70F17B14-0E04-E8A7-5456-893D85C6472E}"/>
              </a:ext>
            </a:extLst>
          </p:cNvPr>
          <p:cNvSpPr>
            <a:spLocks noGrp="1"/>
          </p:cNvSpPr>
          <p:nvPr>
            <p:ph type="body" sz="quarter" idx="13"/>
          </p:nvPr>
        </p:nvSpPr>
        <p:spPr>
          <a:xfrm>
            <a:off x="1006475" y="3167063"/>
            <a:ext cx="15762288" cy="8280400"/>
          </a:xfrm>
          <a:ln w="38100">
            <a:solidFill>
              <a:schemeClr val="tx2"/>
            </a:solidFill>
          </a:ln>
        </p:spPr>
        <p:txBody>
          <a:bodyPr lIns="720000" tIns="720000" rIns="2520000" bIns="720000"/>
          <a:lstStyle>
            <a:lvl1pPr>
              <a:lnSpc>
                <a:spcPct val="80000"/>
              </a:lnSpc>
              <a:defRPr sz="20000" b="1" spc="-300" baseline="0">
                <a:solidFill>
                  <a:schemeClr val="tx2"/>
                </a:solidFill>
              </a:defRPr>
            </a:lvl1pPr>
            <a:lvl2pPr marL="0" indent="0">
              <a:buNone/>
              <a:defRPr sz="6400" b="1"/>
            </a:lvl2pPr>
            <a:lvl3pPr marL="720000">
              <a:defRPr sz="6400"/>
            </a:lvl3pPr>
            <a:lvl4pPr marL="1440000">
              <a:defRPr sz="6400"/>
            </a:lvl4pPr>
            <a:lvl5pPr marL="2160000">
              <a:defRPr sz="6400"/>
            </a:lvl5pPr>
            <a:lvl6pPr marL="2880000">
              <a:defRPr sz="6400"/>
            </a:lvl6pPr>
            <a:lvl7pPr marL="3600000">
              <a:defRPr sz="6400"/>
            </a:lvl7pPr>
            <a:lvl8pPr marL="4320000">
              <a:defRPr sz="6400"/>
            </a:lvl8pPr>
            <a:lvl9pPr marL="5040000">
              <a:defRPr sz="64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766357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har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7" name="Date Placeholder 6">
            <a:extLst>
              <a:ext uri="{FF2B5EF4-FFF2-40B4-BE49-F238E27FC236}">
                <a16:creationId xmlns:a16="http://schemas.microsoft.com/office/drawing/2014/main" id="{78688919-E234-42AA-92AE-3C26DD2F4227}"/>
              </a:ext>
            </a:extLst>
          </p:cNvPr>
          <p:cNvSpPr>
            <a:spLocks noGrp="1"/>
          </p:cNvSpPr>
          <p:nvPr>
            <p:ph type="dt" sz="half" idx="10"/>
          </p:nvPr>
        </p:nvSpPr>
        <p:spPr/>
        <p:txBody>
          <a:bodyPr/>
          <a:lstStyle/>
          <a:p>
            <a:fld id="{E66C0C13-1C85-44CC-88DE-7E46ECD81531}" type="datetime1">
              <a:rPr lang="en-GB" noProof="0" smtClean="0"/>
              <a:t>10/06/2026</a:t>
            </a:fld>
            <a:endParaRPr lang="en-GB" noProof="0"/>
          </a:p>
        </p:txBody>
      </p:sp>
      <p:sp>
        <p:nvSpPr>
          <p:cNvPr id="8" name="Footer Placeholder 7">
            <a:extLst>
              <a:ext uri="{FF2B5EF4-FFF2-40B4-BE49-F238E27FC236}">
                <a16:creationId xmlns:a16="http://schemas.microsoft.com/office/drawing/2014/main" id="{84C93AF6-C1DC-4BAF-A2C6-2C711470C1EA}"/>
              </a:ext>
            </a:extLst>
          </p:cNvPr>
          <p:cNvSpPr>
            <a:spLocks noGrp="1"/>
          </p:cNvSpPr>
          <p:nvPr>
            <p:ph type="ftr" sz="quarter" idx="11"/>
          </p:nvPr>
        </p:nvSpPr>
        <p:spPr/>
        <p:txBody>
          <a:bodyPr/>
          <a:lstStyle/>
          <a:p>
            <a:r>
              <a:rPr lang="en-GB" noProof="0"/>
              <a:t>DRAFT NOT FOR FURTHER CIRCULATION © The King’s Fund 2025</a:t>
            </a:r>
          </a:p>
        </p:txBody>
      </p:sp>
      <p:sp>
        <p:nvSpPr>
          <p:cNvPr id="9" name="Slide Number Placeholder 8">
            <a:extLst>
              <a:ext uri="{FF2B5EF4-FFF2-40B4-BE49-F238E27FC236}">
                <a16:creationId xmlns:a16="http://schemas.microsoft.com/office/drawing/2014/main" id="{A950F5AD-6CA0-4A01-B76E-2C5F74AB978F}"/>
              </a:ext>
            </a:extLst>
          </p:cNvPr>
          <p:cNvSpPr>
            <a:spLocks noGrp="1"/>
          </p:cNvSpPr>
          <p:nvPr>
            <p:ph type="sldNum" sz="quarter" idx="12"/>
          </p:nvPr>
        </p:nvSpPr>
        <p:spPr/>
        <p:txBody>
          <a:bodyPr/>
          <a:lstStyle/>
          <a:p>
            <a:fld id="{0B868178-02AE-42FC-958D-6B8F13B60175}" type="slidenum">
              <a:rPr lang="en-GB" noProof="0" smtClean="0"/>
              <a:pPr/>
              <a:t>‹#›</a:t>
            </a:fld>
            <a:endParaRPr lang="en-GB" noProof="0"/>
          </a:p>
        </p:txBody>
      </p:sp>
      <p:sp>
        <p:nvSpPr>
          <p:cNvPr id="3" name="Text Placeholder 8">
            <a:extLst>
              <a:ext uri="{FF2B5EF4-FFF2-40B4-BE49-F238E27FC236}">
                <a16:creationId xmlns:a16="http://schemas.microsoft.com/office/drawing/2014/main" id="{48F1E438-8E2F-0DB2-E827-7E4FD6C25B43}"/>
              </a:ext>
            </a:extLst>
          </p:cNvPr>
          <p:cNvSpPr>
            <a:spLocks noGrp="1"/>
          </p:cNvSpPr>
          <p:nvPr>
            <p:ph type="body" sz="quarter" idx="15" hasCustomPrompt="1"/>
          </p:nvPr>
        </p:nvSpPr>
        <p:spPr>
          <a:xfrm>
            <a:off x="2398911" y="4913783"/>
            <a:ext cx="7762677" cy="6533679"/>
          </a:xfrm>
        </p:spPr>
        <p:txBody>
          <a:bodyPr/>
          <a:lstStyle>
            <a:lvl1pPr>
              <a:spcBef>
                <a:spcPts val="0"/>
              </a:spcBef>
              <a:spcAft>
                <a:spcPts val="2200"/>
              </a:spcAft>
              <a:tabLst>
                <a:tab pos="1476000" algn="l"/>
              </a:tabLst>
              <a:defRPr sz="3000" b="0" spc="-20" baseline="0">
                <a:solidFill>
                  <a:schemeClr val="tx1"/>
                </a:solidFill>
              </a:defRPr>
            </a:lvl1pPr>
            <a:lvl2pPr marL="0" indent="0">
              <a:spcAft>
                <a:spcPts val="0"/>
              </a:spcAft>
              <a:buNone/>
              <a:defRPr sz="3000" spc="-20" baseline="0">
                <a:solidFill>
                  <a:schemeClr val="tx1"/>
                </a:solidFill>
              </a:defRPr>
            </a:lvl2pPr>
            <a:lvl3pPr marL="540000" indent="-540000">
              <a:defRPr sz="3000" spc="-20" baseline="0">
                <a:solidFill>
                  <a:schemeClr val="tx1"/>
                </a:solidFill>
              </a:defRPr>
            </a:lvl3pPr>
            <a:lvl4pPr marL="1080000" indent="-540000">
              <a:defRPr sz="3000" spc="-20" baseline="0">
                <a:solidFill>
                  <a:schemeClr val="tx1"/>
                </a:solidFill>
              </a:defRPr>
            </a:lvl4pPr>
            <a:lvl5pPr marL="1620000" indent="-540000">
              <a:defRPr sz="3000" spc="-20" baseline="0">
                <a:solidFill>
                  <a:schemeClr val="tx1"/>
                </a:solidFill>
              </a:defRPr>
            </a:lvl5pPr>
            <a:lvl6pPr marL="2160000" indent="-540000">
              <a:defRPr sz="3000" spc="-20" baseline="0">
                <a:solidFill>
                  <a:schemeClr val="tx1"/>
                </a:solidFill>
              </a:defRPr>
            </a:lvl6pPr>
            <a:lvl7pPr marL="2700000" indent="-540000">
              <a:defRPr sz="3000" spc="-20" baseline="0">
                <a:solidFill>
                  <a:schemeClr val="tx1"/>
                </a:solidFill>
              </a:defRPr>
            </a:lvl7pPr>
            <a:lvl8pPr marL="3240000" indent="-540000">
              <a:defRPr sz="3000" spc="-20" baseline="0">
                <a:solidFill>
                  <a:schemeClr val="tx1"/>
                </a:solidFill>
              </a:defRPr>
            </a:lvl8pPr>
            <a:lvl9pPr marL="3780000" indent="-540000">
              <a:defRPr sz="3000" spc="-20" baseline="0">
                <a:solidFill>
                  <a:schemeClr val="tx1"/>
                </a:solidFill>
              </a:defRPr>
            </a:lvl9pPr>
          </a:lstStyle>
          <a:p>
            <a:pPr lvl="0"/>
            <a:r>
              <a:rPr lang="en-GB"/>
              <a:t>00%	Descriptor</a:t>
            </a:r>
          </a:p>
        </p:txBody>
      </p:sp>
      <p:sp>
        <p:nvSpPr>
          <p:cNvPr id="6" name="Chart Placeholder 5">
            <a:extLst>
              <a:ext uri="{FF2B5EF4-FFF2-40B4-BE49-F238E27FC236}">
                <a16:creationId xmlns:a16="http://schemas.microsoft.com/office/drawing/2014/main" id="{F49055EC-CBD3-5DCB-5EAB-1FD551E0F8E7}"/>
              </a:ext>
            </a:extLst>
          </p:cNvPr>
          <p:cNvSpPr>
            <a:spLocks noGrp="1"/>
          </p:cNvSpPr>
          <p:nvPr>
            <p:ph type="chart" sz="quarter" idx="16"/>
          </p:nvPr>
        </p:nvSpPr>
        <p:spPr>
          <a:xfrm>
            <a:off x="10917238" y="3167062"/>
            <a:ext cx="9910762" cy="8947521"/>
          </a:xfrm>
        </p:spPr>
        <p:txBody>
          <a:bodyPr/>
          <a:lstStyle/>
          <a:p>
            <a:r>
              <a:rPr lang="en-US"/>
              <a:t>Click icon to add chart</a:t>
            </a:r>
            <a:endParaRPr lang="en-GB"/>
          </a:p>
        </p:txBody>
      </p:sp>
      <p:sp>
        <p:nvSpPr>
          <p:cNvPr id="15" name="Text Placeholder 13">
            <a:extLst>
              <a:ext uri="{FF2B5EF4-FFF2-40B4-BE49-F238E27FC236}">
                <a16:creationId xmlns:a16="http://schemas.microsoft.com/office/drawing/2014/main" id="{84B73FD4-20AC-9F87-E97B-60E5598ADFC8}"/>
              </a:ext>
            </a:extLst>
          </p:cNvPr>
          <p:cNvSpPr>
            <a:spLocks noGrp="1" noChangeAspect="1"/>
          </p:cNvSpPr>
          <p:nvPr>
            <p:ph type="body" sz="quarter" idx="18" hasCustomPrompt="1"/>
          </p:nvPr>
        </p:nvSpPr>
        <p:spPr>
          <a:xfrm>
            <a:off x="1008000" y="4860000"/>
            <a:ext cx="576000" cy="576000"/>
          </a:xfrm>
          <a:prstGeom prst="ellipse">
            <a:avLst/>
          </a:prstGeom>
          <a:solidFill>
            <a:schemeClr val="accent1"/>
          </a:solidFill>
        </p:spPr>
        <p:txBody>
          <a:bodyPr/>
          <a:lstStyle>
            <a:lvl1pPr>
              <a:defRPr sz="100">
                <a:noFill/>
              </a:defRPr>
            </a:lvl1pPr>
          </a:lstStyle>
          <a:p>
            <a:pPr lvl="0"/>
            <a:r>
              <a:rPr lang="en-GB"/>
              <a:t> </a:t>
            </a:r>
          </a:p>
        </p:txBody>
      </p:sp>
    </p:spTree>
    <p:extLst>
      <p:ext uri="{BB962C8B-B14F-4D97-AF65-F5344CB8AC3E}">
        <p14:creationId xmlns:p14="http://schemas.microsoft.com/office/powerpoint/2010/main" val="915452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B06B58A1-F051-7DAB-ADA2-FC7DE93D10AB}"/>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4"/>
              </a:ext>
            </a:extLst>
          </a:blip>
          <a:stretch>
            <a:fillRect/>
          </a:stretch>
        </p:blipFill>
        <p:spPr>
          <a:xfrm>
            <a:off x="0" y="11785695"/>
            <a:ext cx="24382800" cy="1930305"/>
          </a:xfrm>
          <a:prstGeom prst="rect">
            <a:avLst/>
          </a:prstGeom>
        </p:spPr>
      </p:pic>
      <p:sp>
        <p:nvSpPr>
          <p:cNvPr id="2" name="Title Placeholder 1"/>
          <p:cNvSpPr>
            <a:spLocks noGrp="1"/>
          </p:cNvSpPr>
          <p:nvPr>
            <p:ph type="title"/>
          </p:nvPr>
        </p:nvSpPr>
        <p:spPr>
          <a:xfrm>
            <a:off x="1008000" y="900000"/>
            <a:ext cx="22367938" cy="1513526"/>
          </a:xfrm>
          <a:prstGeom prst="rect">
            <a:avLst/>
          </a:prstGeom>
        </p:spPr>
        <p:txBody>
          <a:bodyPr vert="horz" lIns="0" tIns="0" rIns="0" bIns="0" rtlCol="0" anchor="t" anchorCtr="0">
            <a:noAutofit/>
          </a:bodyPr>
          <a:lstStyle/>
          <a:p>
            <a:r>
              <a:rPr lang="en-US" noProof="0"/>
              <a:t>Click to edit Master title style</a:t>
            </a:r>
            <a:endParaRPr lang="en-GB" noProof="0"/>
          </a:p>
        </p:txBody>
      </p:sp>
      <p:sp>
        <p:nvSpPr>
          <p:cNvPr id="3" name="Text Placeholder 2"/>
          <p:cNvSpPr>
            <a:spLocks noGrp="1"/>
          </p:cNvSpPr>
          <p:nvPr>
            <p:ph type="body" idx="1"/>
          </p:nvPr>
        </p:nvSpPr>
        <p:spPr>
          <a:xfrm>
            <a:off x="1008000" y="3168000"/>
            <a:ext cx="22367939" cy="8280000"/>
          </a:xfrm>
          <a:prstGeom prst="rect">
            <a:avLst/>
          </a:prstGeom>
        </p:spPr>
        <p:txBody>
          <a:bodyPr vert="horz" lIns="0" tIns="0" rIns="0" bIns="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 Placeholder 3">
            <a:extLst>
              <a:ext uri="{C183D7F6-B498-43B3-948B-1728B52AA6E4}">
                <adec:decorative xmlns:adec="http://schemas.microsoft.com/office/drawing/2017/decorative" val="1"/>
              </a:ext>
            </a:extLst>
          </p:cNvPr>
          <p:cNvSpPr>
            <a:spLocks noGrp="1"/>
          </p:cNvSpPr>
          <p:nvPr>
            <p:ph type="dt" sz="half" idx="2"/>
          </p:nvPr>
        </p:nvSpPr>
        <p:spPr>
          <a:xfrm>
            <a:off x="17524412" y="12528000"/>
            <a:ext cx="3303587" cy="432000"/>
          </a:xfrm>
          <a:prstGeom prst="rect">
            <a:avLst/>
          </a:prstGeom>
        </p:spPr>
        <p:txBody>
          <a:bodyPr vert="horz" lIns="0" tIns="0" rIns="0" bIns="0" rtlCol="0" anchor="b" anchorCtr="0">
            <a:noAutofit/>
          </a:bodyPr>
          <a:lstStyle>
            <a:lvl1pPr algn="r">
              <a:defRPr sz="1800">
                <a:solidFill>
                  <a:schemeClr val="tx1"/>
                </a:solidFill>
              </a:defRPr>
            </a:lvl1pPr>
          </a:lstStyle>
          <a:p>
            <a:fld id="{AE6EB66E-5451-41C4-94F5-BC1A91884E0D}" type="datetime1">
              <a:rPr lang="en-GB" smtClean="0"/>
              <a:t>10/06/2026</a:t>
            </a:fld>
            <a:endParaRPr lang="en-GB"/>
          </a:p>
        </p:txBody>
      </p:sp>
      <p:sp>
        <p:nvSpPr>
          <p:cNvPr id="5" name="Footer Placeholder 4">
            <a:extLst>
              <a:ext uri="{C183D7F6-B498-43B3-948B-1728B52AA6E4}">
                <adec:decorative xmlns:adec="http://schemas.microsoft.com/office/drawing/2017/decorative" val="1"/>
              </a:ext>
            </a:extLst>
          </p:cNvPr>
          <p:cNvSpPr>
            <a:spLocks noGrp="1"/>
          </p:cNvSpPr>
          <p:nvPr>
            <p:ph type="ftr" sz="quarter" idx="3"/>
          </p:nvPr>
        </p:nvSpPr>
        <p:spPr>
          <a:xfrm>
            <a:off x="1008000" y="12528000"/>
            <a:ext cx="9153588" cy="432000"/>
          </a:xfrm>
          <a:prstGeom prst="rect">
            <a:avLst/>
          </a:prstGeom>
        </p:spPr>
        <p:txBody>
          <a:bodyPr vert="horz" lIns="0" tIns="0" rIns="0" bIns="0" rtlCol="0" anchor="b" anchorCtr="0">
            <a:noAutofit/>
          </a:bodyPr>
          <a:lstStyle>
            <a:lvl1pPr algn="l">
              <a:defRPr sz="1800">
                <a:solidFill>
                  <a:schemeClr val="tx1"/>
                </a:solidFill>
              </a:defRPr>
            </a:lvl1pPr>
          </a:lstStyle>
          <a:p>
            <a:r>
              <a:rPr lang="en-GB"/>
              <a:t>DRAFT NOT FOR FURTHER CIRCULATION © The King’s Fund 2025</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21935940" y="12528000"/>
            <a:ext cx="1440000" cy="432000"/>
          </a:xfrm>
          <a:prstGeom prst="rect">
            <a:avLst/>
          </a:prstGeom>
        </p:spPr>
        <p:txBody>
          <a:bodyPr vert="horz" lIns="0" tIns="0" rIns="0" bIns="0" rtlCol="0" anchor="b" anchorCtr="0">
            <a:noAutofit/>
          </a:bodyPr>
          <a:lstStyle>
            <a:lvl1pPr algn="r">
              <a:defRPr sz="1800">
                <a:solidFill>
                  <a:schemeClr val="tx1"/>
                </a:solidFill>
              </a:defRPr>
            </a:lvl1pPr>
          </a:lstStyle>
          <a:p>
            <a:fld id="{0B868178-02AE-42FC-958D-6B8F13B60175}" type="slidenum">
              <a:rPr lang="en-GB" smtClean="0"/>
              <a:pPr/>
              <a:t>‹#›</a:t>
            </a:fld>
            <a:endParaRPr lang="en-GB"/>
          </a:p>
        </p:txBody>
      </p:sp>
    </p:spTree>
    <p:extLst>
      <p:ext uri="{BB962C8B-B14F-4D97-AF65-F5344CB8AC3E}">
        <p14:creationId xmlns:p14="http://schemas.microsoft.com/office/powerpoint/2010/main" val="1074207335"/>
      </p:ext>
    </p:extLst>
  </p:cSld>
  <p:clrMap bg1="lt1" tx1="dk1" bg2="lt2" tx2="dk2" accent1="accent1" accent2="accent2" accent3="accent3" accent4="accent4" accent5="accent5" accent6="accent6" hlink="hlink" folHlink="folHlink"/>
  <p:sldLayoutIdLst>
    <p:sldLayoutId id="2147483664" r:id="rId1"/>
    <p:sldLayoutId id="2147483682" r:id="rId2"/>
    <p:sldLayoutId id="2147483683" r:id="rId3"/>
    <p:sldLayoutId id="2147483684" r:id="rId4"/>
    <p:sldLayoutId id="2147483666" r:id="rId5"/>
    <p:sldLayoutId id="2147483681" r:id="rId6"/>
    <p:sldLayoutId id="2147483667" r:id="rId7"/>
    <p:sldLayoutId id="2147483676" r:id="rId8"/>
    <p:sldLayoutId id="2147483675" r:id="rId9"/>
    <p:sldLayoutId id="2147483674" r:id="rId10"/>
    <p:sldLayoutId id="2147483673" r:id="rId11"/>
    <p:sldLayoutId id="2147483672" r:id="rId12"/>
    <p:sldLayoutId id="2147483671" r:id="rId13"/>
    <p:sldLayoutId id="2147483670" r:id="rId14"/>
    <p:sldLayoutId id="2147483668" r:id="rId15"/>
    <p:sldLayoutId id="2147483669" r:id="rId16"/>
    <p:sldLayoutId id="2147483685" r:id="rId17"/>
    <p:sldLayoutId id="2147483686" r:id="rId18"/>
    <p:sldLayoutId id="2147483687" r:id="rId19"/>
    <p:sldLayoutId id="2147483688" r:id="rId20"/>
    <p:sldLayoutId id="2147483689" r:id="rId21"/>
    <p:sldLayoutId id="2147483690" r:id="rId22"/>
  </p:sldLayoutIdLst>
  <p:hf hdr="0" dt="0"/>
  <p:txStyles>
    <p:titleStyle>
      <a:lvl1pPr algn="l" defTabSz="914400" rtl="0" eaLnBrk="1" latinLnBrk="0" hangingPunct="1">
        <a:lnSpc>
          <a:spcPct val="90000"/>
        </a:lnSpc>
        <a:spcBef>
          <a:spcPct val="0"/>
        </a:spcBef>
        <a:buNone/>
        <a:defRPr sz="6400" b="1" kern="1200" spc="-50" baseline="0">
          <a:solidFill>
            <a:schemeClr val="tx1"/>
          </a:solidFill>
          <a:latin typeface="+mj-lt"/>
          <a:ea typeface="+mj-ea"/>
          <a:cs typeface="+mj-cs"/>
        </a:defRPr>
      </a:lvl1pPr>
    </p:titleStyle>
    <p:bodyStyle>
      <a:lvl1pPr marL="0" indent="0" algn="l" defTabSz="720000" rtl="0" eaLnBrk="1" latinLnBrk="0" hangingPunct="1">
        <a:spcBef>
          <a:spcPts val="0"/>
        </a:spcBef>
        <a:spcAft>
          <a:spcPts val="1500"/>
        </a:spcAft>
        <a:buFontTx/>
        <a:buNone/>
        <a:defRPr sz="4800" kern="1200" spc="-50" baseline="0">
          <a:solidFill>
            <a:schemeClr val="tx1"/>
          </a:solidFill>
          <a:latin typeface="+mn-lt"/>
          <a:ea typeface="+mn-ea"/>
          <a:cs typeface="+mn-cs"/>
        </a:defRPr>
      </a:lvl1pPr>
      <a:lvl2pPr marL="720000" indent="-720000" algn="l" defTabSz="720000" rtl="0" eaLnBrk="1" latinLnBrk="0" hangingPunct="1">
        <a:spcBef>
          <a:spcPts val="0"/>
        </a:spcBef>
        <a:spcAft>
          <a:spcPts val="1500"/>
        </a:spcAft>
        <a:buFont typeface="Arial" panose="020B0604020202020204" pitchFamily="34" charset="0"/>
        <a:buChar char="•"/>
        <a:defRPr sz="4800" kern="1200" spc="-50" baseline="0">
          <a:solidFill>
            <a:schemeClr val="tx1"/>
          </a:solidFill>
          <a:latin typeface="+mn-lt"/>
          <a:ea typeface="+mn-ea"/>
          <a:cs typeface="+mn-cs"/>
        </a:defRPr>
      </a:lvl2pPr>
      <a:lvl3pPr marL="1440000" indent="-720000" algn="l" defTabSz="720000" rtl="0" eaLnBrk="1" latinLnBrk="0" hangingPunct="1">
        <a:spcBef>
          <a:spcPts val="0"/>
        </a:spcBef>
        <a:spcAft>
          <a:spcPts val="1500"/>
        </a:spcAft>
        <a:buFont typeface="Arial" panose="020B0604020202020204" pitchFamily="34" charset="0"/>
        <a:buChar char="•"/>
        <a:defRPr sz="4800" kern="1200" spc="-50" baseline="0">
          <a:solidFill>
            <a:schemeClr val="tx1"/>
          </a:solidFill>
          <a:latin typeface="+mn-lt"/>
          <a:ea typeface="+mn-ea"/>
          <a:cs typeface="+mn-cs"/>
        </a:defRPr>
      </a:lvl3pPr>
      <a:lvl4pPr marL="2160000" indent="-720000" algn="l" defTabSz="720000" rtl="0" eaLnBrk="1" latinLnBrk="0" hangingPunct="1">
        <a:spcBef>
          <a:spcPts val="0"/>
        </a:spcBef>
        <a:spcAft>
          <a:spcPts val="1500"/>
        </a:spcAft>
        <a:buFont typeface="Arial" panose="020B0604020202020204" pitchFamily="34" charset="0"/>
        <a:buChar char="•"/>
        <a:defRPr sz="4800" kern="1200" spc="-50" baseline="0">
          <a:solidFill>
            <a:schemeClr val="tx1"/>
          </a:solidFill>
          <a:latin typeface="+mn-lt"/>
          <a:ea typeface="+mn-ea"/>
          <a:cs typeface="+mn-cs"/>
        </a:defRPr>
      </a:lvl4pPr>
      <a:lvl5pPr marL="2880000" indent="-720000" algn="l" defTabSz="720000" rtl="0" eaLnBrk="1" latinLnBrk="0" hangingPunct="1">
        <a:spcBef>
          <a:spcPts val="0"/>
        </a:spcBef>
        <a:spcAft>
          <a:spcPts val="1500"/>
        </a:spcAft>
        <a:buFont typeface="Arial" panose="020B0604020202020204" pitchFamily="34" charset="0"/>
        <a:buChar char="•"/>
        <a:defRPr sz="4800" kern="1200" spc="-50" baseline="0">
          <a:solidFill>
            <a:schemeClr val="tx1"/>
          </a:solidFill>
          <a:latin typeface="+mn-lt"/>
          <a:ea typeface="+mn-ea"/>
          <a:cs typeface="+mn-cs"/>
        </a:defRPr>
      </a:lvl5pPr>
      <a:lvl6pPr marL="3600000" indent="-720000" algn="l" defTabSz="720000" rtl="0" eaLnBrk="1" latinLnBrk="0" hangingPunct="1">
        <a:spcBef>
          <a:spcPts val="0"/>
        </a:spcBef>
        <a:spcAft>
          <a:spcPts val="1500"/>
        </a:spcAft>
        <a:buFont typeface="Arial" panose="020B0604020202020204" pitchFamily="34" charset="0"/>
        <a:buChar char="•"/>
        <a:defRPr sz="4800" kern="1200" spc="-50" baseline="0">
          <a:solidFill>
            <a:schemeClr val="tx1"/>
          </a:solidFill>
          <a:latin typeface="+mn-lt"/>
          <a:ea typeface="+mn-ea"/>
          <a:cs typeface="+mn-cs"/>
        </a:defRPr>
      </a:lvl6pPr>
      <a:lvl7pPr marL="4320000" indent="-720000" algn="l" defTabSz="720000" rtl="0" eaLnBrk="1" latinLnBrk="0" hangingPunct="1">
        <a:spcBef>
          <a:spcPts val="0"/>
        </a:spcBef>
        <a:spcAft>
          <a:spcPts val="1500"/>
        </a:spcAft>
        <a:buFont typeface="Arial" panose="020B0604020202020204" pitchFamily="34" charset="0"/>
        <a:buChar char="•"/>
        <a:defRPr sz="4800" kern="1200" spc="-50" baseline="0">
          <a:solidFill>
            <a:schemeClr val="tx1"/>
          </a:solidFill>
          <a:latin typeface="+mn-lt"/>
          <a:ea typeface="+mn-ea"/>
          <a:cs typeface="+mn-cs"/>
        </a:defRPr>
      </a:lvl7pPr>
      <a:lvl8pPr marL="5040000" indent="-720000" algn="l" defTabSz="720000" rtl="0" eaLnBrk="1" latinLnBrk="0" hangingPunct="1">
        <a:spcBef>
          <a:spcPts val="0"/>
        </a:spcBef>
        <a:spcAft>
          <a:spcPts val="1500"/>
        </a:spcAft>
        <a:buFont typeface="Arial" panose="020B0604020202020204" pitchFamily="34" charset="0"/>
        <a:buChar char="•"/>
        <a:defRPr sz="4800" kern="1200" spc="-50" baseline="0">
          <a:solidFill>
            <a:schemeClr val="tx1"/>
          </a:solidFill>
          <a:latin typeface="+mn-lt"/>
          <a:ea typeface="+mn-ea"/>
          <a:cs typeface="+mn-cs"/>
        </a:defRPr>
      </a:lvl8pPr>
      <a:lvl9pPr marL="5760000" indent="-720000" algn="l" defTabSz="720000" rtl="0" eaLnBrk="1" latinLnBrk="0" hangingPunct="1">
        <a:spcBef>
          <a:spcPts val="0"/>
        </a:spcBef>
        <a:spcAft>
          <a:spcPts val="1500"/>
        </a:spcAft>
        <a:buFont typeface="Arial" panose="020B0604020202020204" pitchFamily="34" charset="0"/>
        <a:buChar char="•"/>
        <a:defRPr sz="4800" kern="1200" spc="-50" baseline="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F0000"/>
          </p15:clr>
        </p15:guide>
        <p15:guide id="2" pos="15360" userDrawn="1">
          <p15:clr>
            <a:srgbClr val="FF0000"/>
          </p15:clr>
        </p15:guide>
        <p15:guide id="3" pos="634" userDrawn="1">
          <p15:clr>
            <a:srgbClr val="FF0000"/>
          </p15:clr>
        </p15:guide>
        <p15:guide id="4" pos="2239" userDrawn="1">
          <p15:clr>
            <a:srgbClr val="FF0000"/>
          </p15:clr>
        </p15:guide>
        <p15:guide id="5" pos="2715" userDrawn="1">
          <p15:clr>
            <a:srgbClr val="FF0000"/>
          </p15:clr>
        </p15:guide>
        <p15:guide id="6" pos="4320" userDrawn="1">
          <p15:clr>
            <a:srgbClr val="FF0000"/>
          </p15:clr>
        </p15:guide>
        <p15:guide id="7" pos="4796" userDrawn="1">
          <p15:clr>
            <a:srgbClr val="FF0000"/>
          </p15:clr>
        </p15:guide>
        <p15:guide id="8" pos="6401" userDrawn="1">
          <p15:clr>
            <a:srgbClr val="FF0000"/>
          </p15:clr>
        </p15:guide>
        <p15:guide id="9" pos="6877" userDrawn="1">
          <p15:clr>
            <a:srgbClr val="FF0000"/>
          </p15:clr>
        </p15:guide>
        <p15:guide id="10" pos="8482" userDrawn="1">
          <p15:clr>
            <a:srgbClr val="FF0000"/>
          </p15:clr>
        </p15:guide>
        <p15:guide id="11" pos="8958" userDrawn="1">
          <p15:clr>
            <a:srgbClr val="FF0000"/>
          </p15:clr>
        </p15:guide>
        <p15:guide id="12" pos="10563" userDrawn="1">
          <p15:clr>
            <a:srgbClr val="FF0000"/>
          </p15:clr>
        </p15:guide>
        <p15:guide id="13" pos="11039" userDrawn="1">
          <p15:clr>
            <a:srgbClr val="FF0000"/>
          </p15:clr>
        </p15:guide>
        <p15:guide id="14" pos="12644" userDrawn="1">
          <p15:clr>
            <a:srgbClr val="FF0000"/>
          </p15:clr>
        </p15:guide>
        <p15:guide id="15" pos="13120" userDrawn="1">
          <p15:clr>
            <a:srgbClr val="FF0000"/>
          </p15:clr>
        </p15:guide>
        <p15:guide id="16" pos="14725" userDrawn="1">
          <p15:clr>
            <a:srgbClr val="FF0000"/>
          </p15:clr>
        </p15:guide>
        <p15:guide id="17" orient="horz" userDrawn="1">
          <p15:clr>
            <a:srgbClr val="FF0000"/>
          </p15:clr>
        </p15:guide>
        <p15:guide id="18" orient="horz" pos="8640" userDrawn="1">
          <p15:clr>
            <a:srgbClr val="FF0000"/>
          </p15:clr>
        </p15:guide>
        <p15:guide id="20" orient="horz" pos="8163" userDrawn="1">
          <p15:clr>
            <a:srgbClr val="FF0000"/>
          </p15:clr>
        </p15:guide>
        <p15:guide id="21" orient="horz" pos="1995" userDrawn="1">
          <p15:clr>
            <a:srgbClr val="FF0000"/>
          </p15:clr>
        </p15:guide>
        <p15:guide id="22" orient="horz" pos="7211" userDrawn="1">
          <p15:clr>
            <a:srgbClr val="FF0000"/>
          </p15:clr>
        </p15:guide>
        <p15:guide id="23" orient="horz" pos="566" userDrawn="1">
          <p15:clr>
            <a:srgbClr val="FF000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hyperlink" Target="mailto:s.bottery@kingsfund.org.uk" TargetMode="External"/><Relationship Id="rId2" Type="http://schemas.openxmlformats.org/officeDocument/2006/relationships/hyperlink" Target="https://www.kingsfund.org.uk/insight-and-analysis/reports/not-my-priority-how-the-public-social-care" TargetMode="External"/><Relationship Id="rId1" Type="http://schemas.openxmlformats.org/officeDocument/2006/relationships/slideLayout" Target="../slideLayouts/slideLayout13.xml"/><Relationship Id="rId4" Type="http://schemas.openxmlformats.org/officeDocument/2006/relationships/hyperlink" Target="mailto:d.wellings@kingsfund.org.u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267B-1028-D718-0EE1-22E40B9DFA4F}"/>
              </a:ext>
            </a:extLst>
          </p:cNvPr>
          <p:cNvSpPr>
            <a:spLocks noGrp="1"/>
          </p:cNvSpPr>
          <p:nvPr>
            <p:ph type="ctrTitle"/>
          </p:nvPr>
        </p:nvSpPr>
        <p:spPr>
          <a:xfrm>
            <a:off x="943950" y="4688000"/>
            <a:ext cx="15738275" cy="4340000"/>
          </a:xfrm>
        </p:spPr>
        <p:txBody>
          <a:bodyPr/>
          <a:lstStyle/>
          <a:p>
            <a:r>
              <a:rPr lang="en-GB" sz="8000" b="0">
                <a:ea typeface="+mj-lt"/>
                <a:cs typeface="+mj-lt"/>
              </a:rPr>
              <a:t>From Dilnot to the dementia tax and beyond: why social care reform keeps going wrong</a:t>
            </a:r>
            <a:endParaRPr lang="en-US" sz="8800">
              <a:cs typeface="Arial"/>
            </a:endParaRPr>
          </a:p>
        </p:txBody>
      </p:sp>
    </p:spTree>
    <p:extLst>
      <p:ext uri="{BB962C8B-B14F-4D97-AF65-F5344CB8AC3E}">
        <p14:creationId xmlns:p14="http://schemas.microsoft.com/office/powerpoint/2010/main" val="3941691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34D87-A00D-EB66-5059-B2782AFFA96A}"/>
            </a:ext>
          </a:extLst>
        </p:cNvPr>
        <p:cNvGrpSpPr/>
        <p:nvPr/>
      </p:nvGrpSpPr>
      <p:grpSpPr>
        <a:xfrm>
          <a:off x="0" y="0"/>
          <a:ext cx="0" cy="0"/>
          <a:chOff x="0" y="0"/>
          <a:chExt cx="0" cy="0"/>
        </a:xfrm>
      </p:grpSpPr>
      <p:pic>
        <p:nvPicPr>
          <p:cNvPr id="2" name="Picture 2" descr="The King's Fund | National Centre for Social Research">
            <a:extLst>
              <a:ext uri="{FF2B5EF4-FFF2-40B4-BE49-F238E27FC236}">
                <a16:creationId xmlns:a16="http://schemas.microsoft.com/office/drawing/2014/main" id="{D0308B35-F30D-3DD7-FCF3-66831FF78D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681" y="11987819"/>
            <a:ext cx="3106913" cy="172606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87E695CE-9F98-C501-1B6A-938B0594D44A}"/>
              </a:ext>
            </a:extLst>
          </p:cNvPr>
          <p:cNvSpPr>
            <a:spLocks noGrp="1"/>
          </p:cNvSpPr>
          <p:nvPr>
            <p:ph type="title"/>
          </p:nvPr>
        </p:nvSpPr>
        <p:spPr>
          <a:xfrm>
            <a:off x="1222586" y="650418"/>
            <a:ext cx="21938829" cy="1808490"/>
          </a:xfrm>
        </p:spPr>
        <p:txBody>
          <a:bodyPr>
            <a:normAutofit/>
          </a:bodyPr>
          <a:lstStyle>
            <a:defPPr>
              <a:defRPr lang="en-US"/>
            </a:defPPr>
            <a:lvl1pPr marL="0" algn="l" defTabSz="2438065" rtl="0" eaLnBrk="1" latinLnBrk="0" hangingPunct="1">
              <a:defRPr sz="4799" kern="1200">
                <a:solidFill>
                  <a:schemeClr val="tx1"/>
                </a:solidFill>
                <a:latin typeface="+mn-lt"/>
                <a:ea typeface="+mn-ea"/>
                <a:cs typeface="+mn-cs"/>
              </a:defRPr>
            </a:lvl1pPr>
            <a:lvl2pPr marL="1219032" algn="l" defTabSz="2438065" rtl="0" eaLnBrk="1" latinLnBrk="0" hangingPunct="1">
              <a:defRPr sz="4799" kern="1200">
                <a:solidFill>
                  <a:schemeClr val="tx1"/>
                </a:solidFill>
                <a:latin typeface="+mn-lt"/>
                <a:ea typeface="+mn-ea"/>
                <a:cs typeface="+mn-cs"/>
              </a:defRPr>
            </a:lvl2pPr>
            <a:lvl3pPr marL="2438065" algn="l" defTabSz="2438065" rtl="0" eaLnBrk="1" latinLnBrk="0" hangingPunct="1">
              <a:defRPr sz="4799" kern="1200">
                <a:solidFill>
                  <a:schemeClr val="tx1"/>
                </a:solidFill>
                <a:latin typeface="+mn-lt"/>
                <a:ea typeface="+mn-ea"/>
                <a:cs typeface="+mn-cs"/>
              </a:defRPr>
            </a:lvl3pPr>
            <a:lvl4pPr marL="3657097" algn="l" defTabSz="2438065" rtl="0" eaLnBrk="1" latinLnBrk="0" hangingPunct="1">
              <a:defRPr sz="4799" kern="1200">
                <a:solidFill>
                  <a:schemeClr val="tx1"/>
                </a:solidFill>
                <a:latin typeface="+mn-lt"/>
                <a:ea typeface="+mn-ea"/>
                <a:cs typeface="+mn-cs"/>
              </a:defRPr>
            </a:lvl4pPr>
            <a:lvl5pPr marL="4876129" algn="l" defTabSz="2438065" rtl="0" eaLnBrk="1" latinLnBrk="0" hangingPunct="1">
              <a:defRPr sz="4799" kern="1200">
                <a:solidFill>
                  <a:schemeClr val="tx1"/>
                </a:solidFill>
                <a:latin typeface="+mn-lt"/>
                <a:ea typeface="+mn-ea"/>
                <a:cs typeface="+mn-cs"/>
              </a:defRPr>
            </a:lvl5pPr>
            <a:lvl6pPr marL="6095162" algn="l" defTabSz="2438065" rtl="0" eaLnBrk="1" latinLnBrk="0" hangingPunct="1">
              <a:defRPr sz="4799" kern="1200">
                <a:solidFill>
                  <a:schemeClr val="tx1"/>
                </a:solidFill>
                <a:latin typeface="+mn-lt"/>
                <a:ea typeface="+mn-ea"/>
                <a:cs typeface="+mn-cs"/>
              </a:defRPr>
            </a:lvl6pPr>
            <a:lvl7pPr marL="7314194" algn="l" defTabSz="2438065" rtl="0" eaLnBrk="1" latinLnBrk="0" hangingPunct="1">
              <a:defRPr sz="4799" kern="1200">
                <a:solidFill>
                  <a:schemeClr val="tx1"/>
                </a:solidFill>
                <a:latin typeface="+mn-lt"/>
                <a:ea typeface="+mn-ea"/>
                <a:cs typeface="+mn-cs"/>
              </a:defRPr>
            </a:lvl7pPr>
            <a:lvl8pPr marL="8533227" algn="l" defTabSz="2438065" rtl="0" eaLnBrk="1" latinLnBrk="0" hangingPunct="1">
              <a:defRPr sz="4799" kern="1200">
                <a:solidFill>
                  <a:schemeClr val="tx1"/>
                </a:solidFill>
                <a:latin typeface="+mn-lt"/>
                <a:ea typeface="+mn-ea"/>
                <a:cs typeface="+mn-cs"/>
              </a:defRPr>
            </a:lvl8pPr>
            <a:lvl9pPr marL="9752259" algn="l" defTabSz="2438065" rtl="0" eaLnBrk="1" latinLnBrk="0" hangingPunct="1">
              <a:defRPr sz="4799" kern="1200">
                <a:solidFill>
                  <a:schemeClr val="tx1"/>
                </a:solidFill>
                <a:latin typeface="+mn-lt"/>
                <a:ea typeface="+mn-ea"/>
                <a:cs typeface="+mn-cs"/>
              </a:defRPr>
            </a:lvl9pPr>
          </a:lstStyle>
          <a:p>
            <a:r>
              <a:rPr lang="en-GB" sz="4800"/>
              <a:t>Public satisfaction with social care is at an all time low</a:t>
            </a:r>
          </a:p>
        </p:txBody>
      </p:sp>
      <p:sp>
        <p:nvSpPr>
          <p:cNvPr id="3" name="Slide Number Placeholder 2">
            <a:extLst>
              <a:ext uri="{FF2B5EF4-FFF2-40B4-BE49-F238E27FC236}">
                <a16:creationId xmlns:a16="http://schemas.microsoft.com/office/drawing/2014/main" id="{54C6216C-F97E-6477-D048-A4ACDC6FEC7D}"/>
              </a:ext>
            </a:extLst>
          </p:cNvPr>
          <p:cNvSpPr>
            <a:spLocks noGrp="1"/>
          </p:cNvSpPr>
          <p:nvPr>
            <p:ph type="sldNum" sz="quarter" idx="11"/>
          </p:nvPr>
        </p:nvSpPr>
        <p:spPr/>
        <p:txBody>
          <a:bodyPr/>
          <a:lstStyle/>
          <a:p>
            <a:fld id="{21071A8C-5F9A-4D4E-80A0-8A0A131F074E}" type="slidenum">
              <a:rPr lang="en-US" smtClean="0"/>
              <a:pPr/>
              <a:t>10</a:t>
            </a:fld>
            <a:endParaRPr lang="en-US"/>
          </a:p>
        </p:txBody>
      </p:sp>
      <p:pic>
        <p:nvPicPr>
          <p:cNvPr id="6" name="Picture 5">
            <a:extLst>
              <a:ext uri="{FF2B5EF4-FFF2-40B4-BE49-F238E27FC236}">
                <a16:creationId xmlns:a16="http://schemas.microsoft.com/office/drawing/2014/main" id="{7AF38C28-75F6-B8AC-ADC8-5B4D14A320BE}"/>
              </a:ext>
            </a:extLst>
          </p:cNvPr>
          <p:cNvPicPr>
            <a:picLocks noChangeAspect="1"/>
          </p:cNvPicPr>
          <p:nvPr/>
        </p:nvPicPr>
        <p:blipFill>
          <a:blip r:embed="rId4"/>
          <a:stretch>
            <a:fillRect/>
          </a:stretch>
        </p:blipFill>
        <p:spPr>
          <a:xfrm>
            <a:off x="5374889" y="2152473"/>
            <a:ext cx="11998950" cy="10375527"/>
          </a:xfrm>
          <a:prstGeom prst="rect">
            <a:avLst/>
          </a:prstGeom>
        </p:spPr>
      </p:pic>
    </p:spTree>
    <p:extLst>
      <p:ext uri="{BB962C8B-B14F-4D97-AF65-F5344CB8AC3E}">
        <p14:creationId xmlns:p14="http://schemas.microsoft.com/office/powerpoint/2010/main" val="3968724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3B0F2-ED98-3EED-463C-B60FDFB028E2}"/>
              </a:ext>
            </a:extLst>
          </p:cNvPr>
          <p:cNvSpPr>
            <a:spLocks noGrp="1"/>
          </p:cNvSpPr>
          <p:nvPr>
            <p:ph type="title"/>
          </p:nvPr>
        </p:nvSpPr>
        <p:spPr>
          <a:xfrm>
            <a:off x="1054103" y="908006"/>
            <a:ext cx="22275800" cy="2111799"/>
          </a:xfrm>
        </p:spPr>
        <p:txBody>
          <a:bodyPr vert="horz" lIns="0" tIns="0" rIns="0" bIns="0" rtlCol="0" anchor="t" anchorCtr="0">
            <a:normAutofit/>
          </a:bodyPr>
          <a:lstStyle>
            <a:defPPr>
              <a:defRPr lang="en-US"/>
            </a:defPPr>
            <a:lvl1pPr marL="0" algn="l" defTabSz="2438065" rtl="0" eaLnBrk="1" latinLnBrk="0" hangingPunct="1">
              <a:defRPr sz="4799" kern="1200">
                <a:solidFill>
                  <a:schemeClr val="tx1"/>
                </a:solidFill>
                <a:latin typeface="+mn-lt"/>
                <a:ea typeface="+mn-ea"/>
                <a:cs typeface="+mn-cs"/>
              </a:defRPr>
            </a:lvl1pPr>
            <a:lvl2pPr marL="1219032" algn="l" defTabSz="2438065" rtl="0" eaLnBrk="1" latinLnBrk="0" hangingPunct="1">
              <a:defRPr sz="4799" kern="1200">
                <a:solidFill>
                  <a:schemeClr val="tx1"/>
                </a:solidFill>
                <a:latin typeface="+mn-lt"/>
                <a:ea typeface="+mn-ea"/>
                <a:cs typeface="+mn-cs"/>
              </a:defRPr>
            </a:lvl2pPr>
            <a:lvl3pPr marL="2438065" algn="l" defTabSz="2438065" rtl="0" eaLnBrk="1" latinLnBrk="0" hangingPunct="1">
              <a:defRPr sz="4799" kern="1200">
                <a:solidFill>
                  <a:schemeClr val="tx1"/>
                </a:solidFill>
                <a:latin typeface="+mn-lt"/>
                <a:ea typeface="+mn-ea"/>
                <a:cs typeface="+mn-cs"/>
              </a:defRPr>
            </a:lvl3pPr>
            <a:lvl4pPr marL="3657097" algn="l" defTabSz="2438065" rtl="0" eaLnBrk="1" latinLnBrk="0" hangingPunct="1">
              <a:defRPr sz="4799" kern="1200">
                <a:solidFill>
                  <a:schemeClr val="tx1"/>
                </a:solidFill>
                <a:latin typeface="+mn-lt"/>
                <a:ea typeface="+mn-ea"/>
                <a:cs typeface="+mn-cs"/>
              </a:defRPr>
            </a:lvl4pPr>
            <a:lvl5pPr marL="4876129" algn="l" defTabSz="2438065" rtl="0" eaLnBrk="1" latinLnBrk="0" hangingPunct="1">
              <a:defRPr sz="4799" kern="1200">
                <a:solidFill>
                  <a:schemeClr val="tx1"/>
                </a:solidFill>
                <a:latin typeface="+mn-lt"/>
                <a:ea typeface="+mn-ea"/>
                <a:cs typeface="+mn-cs"/>
              </a:defRPr>
            </a:lvl5pPr>
            <a:lvl6pPr marL="6095162" algn="l" defTabSz="2438065" rtl="0" eaLnBrk="1" latinLnBrk="0" hangingPunct="1">
              <a:defRPr sz="4799" kern="1200">
                <a:solidFill>
                  <a:schemeClr val="tx1"/>
                </a:solidFill>
                <a:latin typeface="+mn-lt"/>
                <a:ea typeface="+mn-ea"/>
                <a:cs typeface="+mn-cs"/>
              </a:defRPr>
            </a:lvl6pPr>
            <a:lvl7pPr marL="7314194" algn="l" defTabSz="2438065" rtl="0" eaLnBrk="1" latinLnBrk="0" hangingPunct="1">
              <a:defRPr sz="4799" kern="1200">
                <a:solidFill>
                  <a:schemeClr val="tx1"/>
                </a:solidFill>
                <a:latin typeface="+mn-lt"/>
                <a:ea typeface="+mn-ea"/>
                <a:cs typeface="+mn-cs"/>
              </a:defRPr>
            </a:lvl7pPr>
            <a:lvl8pPr marL="8533227" algn="l" defTabSz="2438065" rtl="0" eaLnBrk="1" latinLnBrk="0" hangingPunct="1">
              <a:defRPr sz="4799" kern="1200">
                <a:solidFill>
                  <a:schemeClr val="tx1"/>
                </a:solidFill>
                <a:latin typeface="+mn-lt"/>
                <a:ea typeface="+mn-ea"/>
                <a:cs typeface="+mn-cs"/>
              </a:defRPr>
            </a:lvl8pPr>
            <a:lvl9pPr marL="9752259" algn="l" defTabSz="2438065" rtl="0" eaLnBrk="1" latinLnBrk="0" hangingPunct="1">
              <a:defRPr sz="4799" kern="1200">
                <a:solidFill>
                  <a:schemeClr val="tx1"/>
                </a:solidFill>
                <a:latin typeface="+mn-lt"/>
                <a:ea typeface="+mn-ea"/>
                <a:cs typeface="+mn-cs"/>
              </a:defRPr>
            </a:lvl9pPr>
          </a:lstStyle>
          <a:p>
            <a:pPr defTabSz="914400"/>
            <a:r>
              <a:rPr lang="en-GB" sz="6398">
                <a:solidFill>
                  <a:schemeClr val="accent1"/>
                </a:solidFill>
                <a:latin typeface="+mj-lt"/>
                <a:ea typeface="+mj-ea"/>
                <a:cs typeface="+mj-cs"/>
              </a:rPr>
              <a:t>People want the state to take most responsibility for paying for social care</a:t>
            </a:r>
          </a:p>
        </p:txBody>
      </p:sp>
      <p:pic>
        <p:nvPicPr>
          <p:cNvPr id="5" name="Picture 4" descr="A close-up of a white and pink box&#10;&#10;AI-generated content may be incorrect.">
            <a:extLst>
              <a:ext uri="{FF2B5EF4-FFF2-40B4-BE49-F238E27FC236}">
                <a16:creationId xmlns:a16="http://schemas.microsoft.com/office/drawing/2014/main" id="{ACBACF3E-A7C7-0683-3DE7-1A3C5BF8AE3E}"/>
              </a:ext>
            </a:extLst>
          </p:cNvPr>
          <p:cNvPicPr>
            <a:picLocks noChangeAspect="1"/>
          </p:cNvPicPr>
          <p:nvPr/>
        </p:nvPicPr>
        <p:blipFill>
          <a:blip r:embed="rId2"/>
          <a:stretch>
            <a:fillRect/>
          </a:stretch>
        </p:blipFill>
        <p:spPr>
          <a:xfrm>
            <a:off x="3849062" y="3824661"/>
            <a:ext cx="16571772" cy="6532477"/>
          </a:xfrm>
          <a:prstGeom prst="rect">
            <a:avLst/>
          </a:prstGeom>
        </p:spPr>
      </p:pic>
    </p:spTree>
    <p:extLst>
      <p:ext uri="{BB962C8B-B14F-4D97-AF65-F5344CB8AC3E}">
        <p14:creationId xmlns:p14="http://schemas.microsoft.com/office/powerpoint/2010/main" val="9412233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13C7D-E7C4-E5F9-3A25-4871FE8878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1FF64B-B6E6-F746-6EBD-21DAFE6C8009}"/>
              </a:ext>
            </a:extLst>
          </p:cNvPr>
          <p:cNvSpPr>
            <a:spLocks noGrp="1"/>
          </p:cNvSpPr>
          <p:nvPr>
            <p:ph type="title"/>
          </p:nvPr>
        </p:nvSpPr>
        <p:spPr/>
        <p:txBody>
          <a:bodyPr/>
          <a:lstStyle/>
          <a:p>
            <a:r>
              <a:rPr lang="en-US">
                <a:cs typeface="Arial"/>
              </a:rPr>
              <a:t>…but they don’t </a:t>
            </a:r>
            <a:r>
              <a:rPr lang="en-US" err="1">
                <a:cs typeface="Arial"/>
              </a:rPr>
              <a:t>prioritise</a:t>
            </a:r>
            <a:r>
              <a:rPr lang="en-US">
                <a:cs typeface="Arial"/>
              </a:rPr>
              <a:t> it as an issue</a:t>
            </a:r>
            <a:endParaRPr lang="en-US"/>
          </a:p>
        </p:txBody>
      </p:sp>
      <p:sp>
        <p:nvSpPr>
          <p:cNvPr id="4" name="Slide Number Placeholder 3">
            <a:extLst>
              <a:ext uri="{FF2B5EF4-FFF2-40B4-BE49-F238E27FC236}">
                <a16:creationId xmlns:a16="http://schemas.microsoft.com/office/drawing/2014/main" id="{D05A3F5D-C3EB-0BAC-7380-0BA90CF57855}"/>
              </a:ext>
            </a:extLst>
          </p:cNvPr>
          <p:cNvSpPr>
            <a:spLocks noGrp="1"/>
          </p:cNvSpPr>
          <p:nvPr>
            <p:ph type="sldNum" sz="quarter" idx="12"/>
          </p:nvPr>
        </p:nvSpPr>
        <p:spPr/>
        <p:txBody>
          <a:bodyPr/>
          <a:lstStyle/>
          <a:p>
            <a:fld id="{0B868178-02AE-42FC-958D-6B8F13B60175}" type="slidenum">
              <a:rPr lang="en-GB" smtClean="0"/>
              <a:pPr/>
              <a:t>12</a:t>
            </a:fld>
            <a:endParaRPr lang="en-GB"/>
          </a:p>
        </p:txBody>
      </p:sp>
      <p:sp>
        <p:nvSpPr>
          <p:cNvPr id="6" name="Text Placeholder 5">
            <a:extLst>
              <a:ext uri="{FF2B5EF4-FFF2-40B4-BE49-F238E27FC236}">
                <a16:creationId xmlns:a16="http://schemas.microsoft.com/office/drawing/2014/main" id="{A715D76F-EB44-B2BC-AF7F-50F6C3C925F4}"/>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2142052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04523B1-78D9-828A-184F-792766E9D4C9}"/>
              </a:ext>
            </a:extLst>
          </p:cNvPr>
          <p:cNvSpPr>
            <a:spLocks noGrp="1"/>
          </p:cNvSpPr>
          <p:nvPr>
            <p:ph type="title"/>
          </p:nvPr>
        </p:nvSpPr>
        <p:spPr>
          <a:xfrm>
            <a:off x="1008000" y="900000"/>
            <a:ext cx="22367938" cy="1513526"/>
          </a:xfrm>
        </p:spPr>
        <p:txBody>
          <a:bodyPr/>
          <a:lstStyle/>
          <a:p>
            <a:r>
              <a:rPr lang="en-US">
                <a:cs typeface="Arial"/>
              </a:rPr>
              <a:t>It's only top of mind for a </a:t>
            </a:r>
            <a:r>
              <a:rPr lang="en-US">
                <a:solidFill>
                  <a:schemeClr val="tx2"/>
                </a:solidFill>
                <a:cs typeface="Arial"/>
              </a:rPr>
              <a:t>handful </a:t>
            </a:r>
            <a:r>
              <a:rPr lang="en-US">
                <a:cs typeface="Arial"/>
              </a:rPr>
              <a:t>of people in every 1,000</a:t>
            </a:r>
          </a:p>
        </p:txBody>
      </p:sp>
      <p:pic>
        <p:nvPicPr>
          <p:cNvPr id="6" name="Content Placeholder 5" descr="A group of people standing on a stone surface with Bubblegum Alley in the background&#10;&#10;AI-generated content may be incorrect.">
            <a:extLst>
              <a:ext uri="{FF2B5EF4-FFF2-40B4-BE49-F238E27FC236}">
                <a16:creationId xmlns:a16="http://schemas.microsoft.com/office/drawing/2014/main" id="{7DC1FA8F-6F42-17DD-CEFF-A4640AE56028}"/>
              </a:ext>
            </a:extLst>
          </p:cNvPr>
          <p:cNvPicPr>
            <a:picLocks noGrp="1" noChangeAspect="1"/>
          </p:cNvPicPr>
          <p:nvPr>
            <p:ph idx="1"/>
          </p:nvPr>
        </p:nvPicPr>
        <p:blipFill>
          <a:blip r:embed="rId2"/>
          <a:srcRect t="12781" b="31762"/>
          <a:stretch>
            <a:fillRect/>
          </a:stretch>
        </p:blipFill>
        <p:spPr>
          <a:xfrm>
            <a:off x="1008000" y="2691940"/>
            <a:ext cx="22367939" cy="8280000"/>
          </a:xfrm>
          <a:prstGeom prst="rect">
            <a:avLst/>
          </a:prstGeom>
          <a:noFill/>
        </p:spPr>
      </p:pic>
      <p:sp>
        <p:nvSpPr>
          <p:cNvPr id="5" name="Slide Number Placeholder 4">
            <a:extLst>
              <a:ext uri="{FF2B5EF4-FFF2-40B4-BE49-F238E27FC236}">
                <a16:creationId xmlns:a16="http://schemas.microsoft.com/office/drawing/2014/main" id="{144103BC-C53E-7EC0-4314-3F77BE54FC41}"/>
              </a:ext>
            </a:extLst>
          </p:cNvPr>
          <p:cNvSpPr>
            <a:spLocks noGrp="1"/>
          </p:cNvSpPr>
          <p:nvPr>
            <p:ph type="sldNum" sz="quarter" idx="12"/>
          </p:nvPr>
        </p:nvSpPr>
        <p:spPr>
          <a:xfrm>
            <a:off x="21935940" y="12528000"/>
            <a:ext cx="1440000" cy="432000"/>
          </a:xfrm>
        </p:spPr>
        <p:txBody>
          <a:bodyPr anchor="b">
            <a:normAutofit/>
          </a:bodyPr>
          <a:lstStyle/>
          <a:p>
            <a:pPr>
              <a:spcAft>
                <a:spcPts val="600"/>
              </a:spcAft>
            </a:pPr>
            <a:fld id="{0B868178-02AE-42FC-958D-6B8F13B60175}" type="slidenum">
              <a:rPr lang="en-GB" noProof="0" smtClean="0"/>
              <a:pPr>
                <a:spcAft>
                  <a:spcPts val="600"/>
                </a:spcAft>
              </a:pPr>
              <a:t>13</a:t>
            </a:fld>
            <a:endParaRPr lang="en-GB" noProof="0"/>
          </a:p>
        </p:txBody>
      </p:sp>
      <p:sp>
        <p:nvSpPr>
          <p:cNvPr id="7" name="Rectangle 6">
            <a:extLst>
              <a:ext uri="{FF2B5EF4-FFF2-40B4-BE49-F238E27FC236}">
                <a16:creationId xmlns:a16="http://schemas.microsoft.com/office/drawing/2014/main" id="{0CB1A3BA-4B6A-37FB-2467-457646EAC13F}"/>
              </a:ext>
            </a:extLst>
          </p:cNvPr>
          <p:cNvSpPr/>
          <p:nvPr/>
        </p:nvSpPr>
        <p:spPr>
          <a:xfrm>
            <a:off x="22606315" y="2692933"/>
            <a:ext cx="753978" cy="727242"/>
          </a:xfrm>
          <a:prstGeom prst="rect">
            <a:avLst/>
          </a:prstGeom>
          <a:solidFill>
            <a:schemeClr val="accent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solidFill>
                <a:schemeClr val="tx1"/>
              </a:solidFill>
            </a:endParaRPr>
          </a:p>
        </p:txBody>
      </p:sp>
    </p:spTree>
    <p:extLst>
      <p:ext uri="{BB962C8B-B14F-4D97-AF65-F5344CB8AC3E}">
        <p14:creationId xmlns:p14="http://schemas.microsoft.com/office/powerpoint/2010/main" val="2391596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99514-7192-CBD4-F903-95395482B7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6B60B5-3ABF-9A28-2115-9BB589DDD673}"/>
              </a:ext>
            </a:extLst>
          </p:cNvPr>
          <p:cNvSpPr>
            <a:spLocks noGrp="1"/>
          </p:cNvSpPr>
          <p:nvPr>
            <p:ph type="title"/>
          </p:nvPr>
        </p:nvSpPr>
        <p:spPr>
          <a:xfrm>
            <a:off x="1008000" y="900000"/>
            <a:ext cx="22367938" cy="1513526"/>
          </a:xfrm>
        </p:spPr>
        <p:txBody>
          <a:bodyPr anchor="t">
            <a:normAutofit/>
          </a:bodyPr>
          <a:lstStyle/>
          <a:p>
            <a:r>
              <a:rPr lang="en-GB" sz="5400"/>
              <a:t>It has (small) peaks but it is easily forgotten when other issues arise</a:t>
            </a:r>
            <a:endParaRPr lang="en-US" sz="5400"/>
          </a:p>
        </p:txBody>
      </p:sp>
      <p:sp>
        <p:nvSpPr>
          <p:cNvPr id="6" name="Slide Number Placeholder 5">
            <a:extLst>
              <a:ext uri="{FF2B5EF4-FFF2-40B4-BE49-F238E27FC236}">
                <a16:creationId xmlns:a16="http://schemas.microsoft.com/office/drawing/2014/main" id="{D1814646-48B9-7744-1B5D-99F281F20758}"/>
              </a:ext>
            </a:extLst>
          </p:cNvPr>
          <p:cNvSpPr>
            <a:spLocks noGrp="1"/>
          </p:cNvSpPr>
          <p:nvPr>
            <p:ph type="sldNum" sz="quarter" idx="12"/>
          </p:nvPr>
        </p:nvSpPr>
        <p:spPr/>
        <p:txBody>
          <a:bodyPr/>
          <a:lstStyle/>
          <a:p>
            <a:fld id="{0B868178-02AE-42FC-958D-6B8F13B60175}" type="slidenum">
              <a:rPr lang="en-GB" noProof="0" smtClean="0"/>
              <a:pPr/>
              <a:t>14</a:t>
            </a:fld>
            <a:endParaRPr lang="en-GB" noProof="0"/>
          </a:p>
        </p:txBody>
      </p:sp>
      <p:sp>
        <p:nvSpPr>
          <p:cNvPr id="3" name="Oval 2">
            <a:extLst>
              <a:ext uri="{FF2B5EF4-FFF2-40B4-BE49-F238E27FC236}">
                <a16:creationId xmlns:a16="http://schemas.microsoft.com/office/drawing/2014/main" id="{A314765A-A0C7-9BCE-8B0A-42EF94CD9145}"/>
              </a:ext>
            </a:extLst>
          </p:cNvPr>
          <p:cNvSpPr/>
          <p:nvPr/>
        </p:nvSpPr>
        <p:spPr>
          <a:xfrm>
            <a:off x="19157795" y="4070195"/>
            <a:ext cx="4844717" cy="5575610"/>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a:solidFill>
                  <a:schemeClr val="tx1"/>
                </a:solidFill>
              </a:rPr>
              <a:t>The bigger issues: NHS, economy, immigration</a:t>
            </a:r>
          </a:p>
        </p:txBody>
      </p:sp>
      <p:pic>
        <p:nvPicPr>
          <p:cNvPr id="5" name="Picture 4">
            <a:extLst>
              <a:ext uri="{FF2B5EF4-FFF2-40B4-BE49-F238E27FC236}">
                <a16:creationId xmlns:a16="http://schemas.microsoft.com/office/drawing/2014/main" id="{E4C8DC16-9055-BFB3-DD7D-2A1FFB7A2781}"/>
              </a:ext>
            </a:extLst>
          </p:cNvPr>
          <p:cNvPicPr>
            <a:picLocks noChangeAspect="1"/>
          </p:cNvPicPr>
          <p:nvPr/>
        </p:nvPicPr>
        <p:blipFill>
          <a:blip r:embed="rId2"/>
          <a:stretch>
            <a:fillRect/>
          </a:stretch>
        </p:blipFill>
        <p:spPr>
          <a:xfrm>
            <a:off x="4460488" y="2413526"/>
            <a:ext cx="14400532" cy="10512525"/>
          </a:xfrm>
          <a:prstGeom prst="rect">
            <a:avLst/>
          </a:prstGeom>
        </p:spPr>
      </p:pic>
    </p:spTree>
    <p:extLst>
      <p:ext uri="{BB962C8B-B14F-4D97-AF65-F5344CB8AC3E}">
        <p14:creationId xmlns:p14="http://schemas.microsoft.com/office/powerpoint/2010/main" val="4228874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E0DE1-CEA1-4EB9-0DEF-59BC34010166}"/>
              </a:ext>
            </a:extLst>
          </p:cNvPr>
          <p:cNvSpPr>
            <a:spLocks noGrp="1"/>
          </p:cNvSpPr>
          <p:nvPr>
            <p:ph type="title"/>
          </p:nvPr>
        </p:nvSpPr>
        <p:spPr/>
        <p:txBody>
          <a:bodyPr/>
          <a:lstStyle/>
          <a:p>
            <a:r>
              <a:rPr lang="en-GB"/>
              <a:t>A history of adult social care in public attitudes</a:t>
            </a:r>
          </a:p>
        </p:txBody>
      </p:sp>
      <p:sp>
        <p:nvSpPr>
          <p:cNvPr id="4" name="Slide Number Placeholder 3">
            <a:extLst>
              <a:ext uri="{FF2B5EF4-FFF2-40B4-BE49-F238E27FC236}">
                <a16:creationId xmlns:a16="http://schemas.microsoft.com/office/drawing/2014/main" id="{1DF1F5EF-3579-828D-FBDE-FC26FAFA6404}"/>
              </a:ext>
            </a:extLst>
          </p:cNvPr>
          <p:cNvSpPr>
            <a:spLocks noGrp="1"/>
          </p:cNvSpPr>
          <p:nvPr>
            <p:ph type="sldNum" sz="quarter" idx="12"/>
          </p:nvPr>
        </p:nvSpPr>
        <p:spPr/>
        <p:txBody>
          <a:bodyPr/>
          <a:lstStyle/>
          <a:p>
            <a:fld id="{0B868178-02AE-42FC-958D-6B8F13B60175}" type="slidenum">
              <a:rPr lang="en-GB" noProof="0" smtClean="0"/>
              <a:t>15</a:t>
            </a:fld>
            <a:endParaRPr lang="en-GB" noProof="0"/>
          </a:p>
        </p:txBody>
      </p:sp>
      <p:sp>
        <p:nvSpPr>
          <p:cNvPr id="6" name="Text Placeholder 5">
            <a:extLst>
              <a:ext uri="{FF2B5EF4-FFF2-40B4-BE49-F238E27FC236}">
                <a16:creationId xmlns:a16="http://schemas.microsoft.com/office/drawing/2014/main" id="{6B9B3D48-D0EE-F810-E8A1-3B916F3A5A07}"/>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2792735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a:extLst>
            <a:ext uri="{FF2B5EF4-FFF2-40B4-BE49-F238E27FC236}">
              <a16:creationId xmlns:a16="http://schemas.microsoft.com/office/drawing/2014/main" id="{87F9C2ED-2511-3459-4C28-3D932AFE7E2D}"/>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DE5881B-F56E-1E8A-B3F9-204FCFCD51F8}"/>
              </a:ext>
            </a:extLst>
          </p:cNvPr>
          <p:cNvSpPr>
            <a:spLocks noGrp="1"/>
          </p:cNvSpPr>
          <p:nvPr>
            <p:ph type="sldNum" sz="quarter" idx="12"/>
          </p:nvPr>
        </p:nvSpPr>
        <p:spPr/>
        <p:txBody>
          <a:bodyPr/>
          <a:lstStyle/>
          <a:p>
            <a:fld id="{0B868178-02AE-42FC-958D-6B8F13B60175}" type="slidenum">
              <a:rPr lang="en-GB" noProof="0" smtClean="0"/>
              <a:t>16</a:t>
            </a:fld>
            <a:endParaRPr lang="en-GB" noProof="0"/>
          </a:p>
        </p:txBody>
      </p:sp>
      <p:pic>
        <p:nvPicPr>
          <p:cNvPr id="5" name="Picture 4">
            <a:extLst>
              <a:ext uri="{FF2B5EF4-FFF2-40B4-BE49-F238E27FC236}">
                <a16:creationId xmlns:a16="http://schemas.microsoft.com/office/drawing/2014/main" id="{F0186E7A-8189-E4C1-F35C-334AAC595E55}"/>
              </a:ext>
            </a:extLst>
          </p:cNvPr>
          <p:cNvPicPr>
            <a:picLocks noChangeAspect="1"/>
          </p:cNvPicPr>
          <p:nvPr/>
        </p:nvPicPr>
        <p:blipFill>
          <a:blip r:embed="rId2"/>
          <a:srcRect l="6689" t="17228" b="11776"/>
          <a:stretch>
            <a:fillRect/>
          </a:stretch>
        </p:blipFill>
        <p:spPr>
          <a:xfrm>
            <a:off x="156117" y="346025"/>
            <a:ext cx="24071766" cy="13369975"/>
          </a:xfrm>
          <a:prstGeom prst="rect">
            <a:avLst/>
          </a:prstGeom>
          <a:solidFill>
            <a:schemeClr val="bg2">
              <a:lumMod val="90000"/>
              <a:alpha val="37000"/>
            </a:schemeClr>
          </a:solidFill>
        </p:spPr>
      </p:pic>
      <p:pic>
        <p:nvPicPr>
          <p:cNvPr id="2" name="Picture 1">
            <a:extLst>
              <a:ext uri="{FF2B5EF4-FFF2-40B4-BE49-F238E27FC236}">
                <a16:creationId xmlns:a16="http://schemas.microsoft.com/office/drawing/2014/main" id="{DC135870-9E65-84EA-D84C-25216341249D}"/>
              </a:ext>
            </a:extLst>
          </p:cNvPr>
          <p:cNvPicPr>
            <a:picLocks noChangeAspect="1"/>
          </p:cNvPicPr>
          <p:nvPr/>
        </p:nvPicPr>
        <p:blipFill>
          <a:blip r:embed="rId3"/>
          <a:stretch>
            <a:fillRect/>
          </a:stretch>
        </p:blipFill>
        <p:spPr>
          <a:xfrm>
            <a:off x="1025912" y="3292888"/>
            <a:ext cx="4449423" cy="2365009"/>
          </a:xfrm>
          <a:prstGeom prst="rect">
            <a:avLst/>
          </a:prstGeom>
          <a:ln w="127000">
            <a:solidFill>
              <a:srgbClr val="FF0000"/>
            </a:solidFill>
          </a:ln>
        </p:spPr>
      </p:pic>
      <p:cxnSp>
        <p:nvCxnSpPr>
          <p:cNvPr id="4" name="Straight Arrow Connector 3">
            <a:extLst>
              <a:ext uri="{FF2B5EF4-FFF2-40B4-BE49-F238E27FC236}">
                <a16:creationId xmlns:a16="http://schemas.microsoft.com/office/drawing/2014/main" id="{0D5EC428-BE84-02B7-0F57-A0FABA5E07DB}"/>
              </a:ext>
            </a:extLst>
          </p:cNvPr>
          <p:cNvCxnSpPr>
            <a:cxnSpLocks/>
          </p:cNvCxnSpPr>
          <p:nvPr/>
        </p:nvCxnSpPr>
        <p:spPr>
          <a:xfrm flipH="1">
            <a:off x="1761893" y="5657897"/>
            <a:ext cx="612759" cy="1991840"/>
          </a:xfrm>
          <a:prstGeom prst="straightConnector1">
            <a:avLst/>
          </a:prstGeom>
          <a:ln w="127000">
            <a:solidFill>
              <a:srgbClr val="FF0000"/>
            </a:solidFill>
            <a:headEnd type="none" w="med" len="med"/>
            <a:tailEnd type="arrow" w="med" len="med"/>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133543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045F03C-BFE3-68B8-3874-5A24E5F5D0A9}"/>
              </a:ext>
            </a:extLst>
          </p:cNvPr>
          <p:cNvSpPr>
            <a:spLocks noGrp="1"/>
          </p:cNvSpPr>
          <p:nvPr>
            <p:ph type="sldNum" sz="quarter" idx="12"/>
          </p:nvPr>
        </p:nvSpPr>
        <p:spPr/>
        <p:txBody>
          <a:bodyPr/>
          <a:lstStyle/>
          <a:p>
            <a:fld id="{0B868178-02AE-42FC-958D-6B8F13B60175}" type="slidenum">
              <a:rPr lang="en-GB" noProof="0" smtClean="0"/>
              <a:t>17</a:t>
            </a:fld>
            <a:endParaRPr lang="en-GB" noProof="0"/>
          </a:p>
        </p:txBody>
      </p:sp>
      <p:pic>
        <p:nvPicPr>
          <p:cNvPr id="5" name="Picture 4">
            <a:extLst>
              <a:ext uri="{FF2B5EF4-FFF2-40B4-BE49-F238E27FC236}">
                <a16:creationId xmlns:a16="http://schemas.microsoft.com/office/drawing/2014/main" id="{54DEBAA6-7332-A9ED-3BE9-BD5C0B1575C4}"/>
              </a:ext>
            </a:extLst>
          </p:cNvPr>
          <p:cNvPicPr>
            <a:picLocks noChangeAspect="1"/>
          </p:cNvPicPr>
          <p:nvPr/>
        </p:nvPicPr>
        <p:blipFill>
          <a:blip r:embed="rId2"/>
          <a:srcRect l="6689" t="17228" b="11776"/>
          <a:stretch>
            <a:fillRect/>
          </a:stretch>
        </p:blipFill>
        <p:spPr>
          <a:xfrm>
            <a:off x="156117" y="346025"/>
            <a:ext cx="24071766" cy="13369975"/>
          </a:xfrm>
          <a:prstGeom prst="rect">
            <a:avLst/>
          </a:prstGeom>
        </p:spPr>
      </p:pic>
      <p:cxnSp>
        <p:nvCxnSpPr>
          <p:cNvPr id="6" name="Straight Arrow Connector 5">
            <a:extLst>
              <a:ext uri="{FF2B5EF4-FFF2-40B4-BE49-F238E27FC236}">
                <a16:creationId xmlns:a16="http://schemas.microsoft.com/office/drawing/2014/main" id="{8462BEFB-8A70-D848-0D9E-5028F6C9C67D}"/>
              </a:ext>
            </a:extLst>
          </p:cNvPr>
          <p:cNvCxnSpPr>
            <a:cxnSpLocks/>
          </p:cNvCxnSpPr>
          <p:nvPr/>
        </p:nvCxnSpPr>
        <p:spPr>
          <a:xfrm>
            <a:off x="7264462" y="4456439"/>
            <a:ext cx="0" cy="3018781"/>
          </a:xfrm>
          <a:prstGeom prst="straightConnector1">
            <a:avLst/>
          </a:prstGeom>
          <a:ln w="127000">
            <a:solidFill>
              <a:srgbClr val="FF0000"/>
            </a:solidFill>
            <a:headEnd type="none" w="med" len="med"/>
            <a:tailEnd type="arrow" w="med" len="med"/>
          </a:ln>
        </p:spPr>
        <p:style>
          <a:lnRef idx="3">
            <a:schemeClr val="accent2"/>
          </a:lnRef>
          <a:fillRef idx="0">
            <a:schemeClr val="accent2"/>
          </a:fillRef>
          <a:effectRef idx="2">
            <a:schemeClr val="accent2"/>
          </a:effectRef>
          <a:fontRef idx="minor">
            <a:schemeClr val="tx1"/>
          </a:fontRef>
        </p:style>
      </p:cxnSp>
      <p:pic>
        <p:nvPicPr>
          <p:cNvPr id="7" name="Picture 6">
            <a:extLst>
              <a:ext uri="{FF2B5EF4-FFF2-40B4-BE49-F238E27FC236}">
                <a16:creationId xmlns:a16="http://schemas.microsoft.com/office/drawing/2014/main" id="{4425CE13-422A-758C-53BF-A979D936A8DF}"/>
              </a:ext>
            </a:extLst>
          </p:cNvPr>
          <p:cNvPicPr>
            <a:picLocks noChangeAspect="1"/>
          </p:cNvPicPr>
          <p:nvPr/>
        </p:nvPicPr>
        <p:blipFill>
          <a:blip r:embed="rId3"/>
          <a:stretch>
            <a:fillRect/>
          </a:stretch>
        </p:blipFill>
        <p:spPr>
          <a:xfrm>
            <a:off x="3182339" y="2708068"/>
            <a:ext cx="5473981" cy="2082907"/>
          </a:xfrm>
          <a:prstGeom prst="rect">
            <a:avLst/>
          </a:prstGeom>
          <a:ln w="127000">
            <a:solidFill>
              <a:srgbClr val="FF0000"/>
            </a:solidFill>
          </a:ln>
        </p:spPr>
      </p:pic>
    </p:spTree>
    <p:extLst>
      <p:ext uri="{BB962C8B-B14F-4D97-AF65-F5344CB8AC3E}">
        <p14:creationId xmlns:p14="http://schemas.microsoft.com/office/powerpoint/2010/main" val="180252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a:extLst>
            <a:ext uri="{FF2B5EF4-FFF2-40B4-BE49-F238E27FC236}">
              <a16:creationId xmlns:a16="http://schemas.microsoft.com/office/drawing/2014/main" id="{18170471-0761-F71F-8830-DEA198B1D99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4F5CB25-302E-2E40-EC7F-FC03F1A2B784}"/>
              </a:ext>
            </a:extLst>
          </p:cNvPr>
          <p:cNvSpPr>
            <a:spLocks noGrp="1"/>
          </p:cNvSpPr>
          <p:nvPr>
            <p:ph type="sldNum" sz="quarter" idx="12"/>
          </p:nvPr>
        </p:nvSpPr>
        <p:spPr/>
        <p:txBody>
          <a:bodyPr/>
          <a:lstStyle/>
          <a:p>
            <a:fld id="{0B868178-02AE-42FC-958D-6B8F13B60175}" type="slidenum">
              <a:rPr lang="en-GB" noProof="0" smtClean="0"/>
              <a:t>18</a:t>
            </a:fld>
            <a:endParaRPr lang="en-GB" noProof="0"/>
          </a:p>
        </p:txBody>
      </p:sp>
      <p:pic>
        <p:nvPicPr>
          <p:cNvPr id="5" name="Picture 4">
            <a:extLst>
              <a:ext uri="{FF2B5EF4-FFF2-40B4-BE49-F238E27FC236}">
                <a16:creationId xmlns:a16="http://schemas.microsoft.com/office/drawing/2014/main" id="{1BD6947A-59DE-6A3F-E45A-5C043D4A2E35}"/>
              </a:ext>
            </a:extLst>
          </p:cNvPr>
          <p:cNvPicPr>
            <a:picLocks noChangeAspect="1"/>
          </p:cNvPicPr>
          <p:nvPr/>
        </p:nvPicPr>
        <p:blipFill>
          <a:blip r:embed="rId2"/>
          <a:srcRect l="6689" t="17228" b="11776"/>
          <a:stretch>
            <a:fillRect/>
          </a:stretch>
        </p:blipFill>
        <p:spPr>
          <a:xfrm>
            <a:off x="156117" y="346025"/>
            <a:ext cx="24071766" cy="13369975"/>
          </a:xfrm>
          <a:prstGeom prst="rect">
            <a:avLst/>
          </a:prstGeom>
        </p:spPr>
      </p:pic>
      <p:pic>
        <p:nvPicPr>
          <p:cNvPr id="2" name="Picture 1">
            <a:extLst>
              <a:ext uri="{FF2B5EF4-FFF2-40B4-BE49-F238E27FC236}">
                <a16:creationId xmlns:a16="http://schemas.microsoft.com/office/drawing/2014/main" id="{6851501F-3E90-3C30-E211-61DF8CAC5EA8}"/>
              </a:ext>
            </a:extLst>
          </p:cNvPr>
          <p:cNvPicPr>
            <a:picLocks noChangeAspect="1"/>
          </p:cNvPicPr>
          <p:nvPr/>
        </p:nvPicPr>
        <p:blipFill>
          <a:blip r:embed="rId3"/>
          <a:stretch>
            <a:fillRect/>
          </a:stretch>
        </p:blipFill>
        <p:spPr>
          <a:xfrm>
            <a:off x="4640817" y="2677517"/>
            <a:ext cx="5639090" cy="2673487"/>
          </a:xfrm>
          <a:prstGeom prst="rect">
            <a:avLst/>
          </a:prstGeom>
          <a:ln w="127000">
            <a:solidFill>
              <a:srgbClr val="FF0000"/>
            </a:solidFill>
          </a:ln>
        </p:spPr>
      </p:pic>
      <p:cxnSp>
        <p:nvCxnSpPr>
          <p:cNvPr id="4" name="Straight Arrow Connector 3">
            <a:extLst>
              <a:ext uri="{FF2B5EF4-FFF2-40B4-BE49-F238E27FC236}">
                <a16:creationId xmlns:a16="http://schemas.microsoft.com/office/drawing/2014/main" id="{804BC469-DDF7-4375-0637-6BB3A373F7E3}"/>
              </a:ext>
            </a:extLst>
          </p:cNvPr>
          <p:cNvCxnSpPr>
            <a:cxnSpLocks/>
          </p:cNvCxnSpPr>
          <p:nvPr/>
        </p:nvCxnSpPr>
        <p:spPr>
          <a:xfrm>
            <a:off x="8519532" y="5351004"/>
            <a:ext cx="1338146" cy="1680008"/>
          </a:xfrm>
          <a:prstGeom prst="straightConnector1">
            <a:avLst/>
          </a:prstGeom>
          <a:ln w="127000">
            <a:solidFill>
              <a:srgbClr val="FF0000"/>
            </a:solidFill>
            <a:headEnd type="none" w="med" len="med"/>
            <a:tailEnd type="arrow" w="med" len="med"/>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962008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a:extLst>
            <a:ext uri="{FF2B5EF4-FFF2-40B4-BE49-F238E27FC236}">
              <a16:creationId xmlns:a16="http://schemas.microsoft.com/office/drawing/2014/main" id="{9080117B-AC07-883C-67F0-AC285EE9570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1239D1E-A0AE-375A-AD4B-BFEC650BF487}"/>
              </a:ext>
            </a:extLst>
          </p:cNvPr>
          <p:cNvSpPr>
            <a:spLocks noGrp="1"/>
          </p:cNvSpPr>
          <p:nvPr>
            <p:ph type="sldNum" sz="quarter" idx="12"/>
          </p:nvPr>
        </p:nvSpPr>
        <p:spPr/>
        <p:txBody>
          <a:bodyPr/>
          <a:lstStyle/>
          <a:p>
            <a:fld id="{0B868178-02AE-42FC-958D-6B8F13B60175}" type="slidenum">
              <a:rPr lang="en-GB" noProof="0" smtClean="0"/>
              <a:t>19</a:t>
            </a:fld>
            <a:endParaRPr lang="en-GB" noProof="0"/>
          </a:p>
        </p:txBody>
      </p:sp>
      <p:pic>
        <p:nvPicPr>
          <p:cNvPr id="5" name="Picture 4">
            <a:extLst>
              <a:ext uri="{FF2B5EF4-FFF2-40B4-BE49-F238E27FC236}">
                <a16:creationId xmlns:a16="http://schemas.microsoft.com/office/drawing/2014/main" id="{F2A03FB1-4A35-AB27-47E1-AC7DE54F6A5F}"/>
              </a:ext>
            </a:extLst>
          </p:cNvPr>
          <p:cNvPicPr>
            <a:picLocks noChangeAspect="1"/>
          </p:cNvPicPr>
          <p:nvPr/>
        </p:nvPicPr>
        <p:blipFill>
          <a:blip r:embed="rId2"/>
          <a:srcRect l="6689" t="17228" b="11776"/>
          <a:stretch>
            <a:fillRect/>
          </a:stretch>
        </p:blipFill>
        <p:spPr>
          <a:xfrm>
            <a:off x="156117" y="346025"/>
            <a:ext cx="24071766" cy="13369975"/>
          </a:xfrm>
          <a:prstGeom prst="rect">
            <a:avLst/>
          </a:prstGeom>
        </p:spPr>
      </p:pic>
      <p:pic>
        <p:nvPicPr>
          <p:cNvPr id="2" name="Content Placeholder 6" descr="'Don't bet your house on it': Lib Dems attack Tories' 'dementia tax ...">
            <a:extLst>
              <a:ext uri="{FF2B5EF4-FFF2-40B4-BE49-F238E27FC236}">
                <a16:creationId xmlns:a16="http://schemas.microsoft.com/office/drawing/2014/main" id="{1F47E869-8A12-B42D-5A41-16BA55D1FEA1}"/>
              </a:ext>
            </a:extLst>
          </p:cNvPr>
          <p:cNvPicPr>
            <a:picLocks noChangeAspect="1"/>
          </p:cNvPicPr>
          <p:nvPr/>
        </p:nvPicPr>
        <p:blipFill>
          <a:blip r:embed="rId3"/>
          <a:srcRect l="30" r="191" b="19103"/>
          <a:stretch>
            <a:fillRect/>
          </a:stretch>
        </p:blipFill>
        <p:spPr>
          <a:xfrm>
            <a:off x="13593209" y="2928935"/>
            <a:ext cx="7502097" cy="3647724"/>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path path="circle">
              <a:fillToRect t="100000" r="100000"/>
            </a:path>
            <a:tileRect l="-100000" b="-100000"/>
          </a:gradFill>
          <a:ln w="127000">
            <a:solidFill>
              <a:srgbClr val="FF0000"/>
            </a:solidFill>
          </a:ln>
          <a:effectLst/>
        </p:spPr>
      </p:pic>
      <p:cxnSp>
        <p:nvCxnSpPr>
          <p:cNvPr id="4" name="Straight Arrow Connector 3">
            <a:extLst>
              <a:ext uri="{FF2B5EF4-FFF2-40B4-BE49-F238E27FC236}">
                <a16:creationId xmlns:a16="http://schemas.microsoft.com/office/drawing/2014/main" id="{9E628A3D-BE9D-D908-DF1C-5FA1A4E24D0D}"/>
              </a:ext>
            </a:extLst>
          </p:cNvPr>
          <p:cNvCxnSpPr>
            <a:cxnSpLocks/>
          </p:cNvCxnSpPr>
          <p:nvPr/>
        </p:nvCxnSpPr>
        <p:spPr>
          <a:xfrm flipH="1">
            <a:off x="10790792" y="4371278"/>
            <a:ext cx="2635276" cy="1137424"/>
          </a:xfrm>
          <a:prstGeom prst="straightConnector1">
            <a:avLst/>
          </a:prstGeom>
          <a:ln w="127000">
            <a:solidFill>
              <a:srgbClr val="FF0000"/>
            </a:solidFill>
            <a:headEnd type="none" w="med" len="med"/>
            <a:tailEnd type="arrow" w="med" len="med"/>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666885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F4D360-9AB0-04D3-A909-8C4C72F626D6}"/>
              </a:ext>
            </a:extLst>
          </p:cNvPr>
          <p:cNvSpPr>
            <a:spLocks noGrp="1"/>
          </p:cNvSpPr>
          <p:nvPr>
            <p:ph type="body" sz="quarter" idx="13"/>
          </p:nvPr>
        </p:nvSpPr>
        <p:spPr>
          <a:xfrm>
            <a:off x="1991724" y="5693720"/>
            <a:ext cx="11169200" cy="8132917"/>
          </a:xfrm>
        </p:spPr>
        <p:txBody>
          <a:bodyPr/>
          <a:lstStyle/>
          <a:p>
            <a:r>
              <a:rPr lang="en-US" sz="3600" b="1">
                <a:solidFill>
                  <a:srgbClr val="000000"/>
                </a:solidFill>
                <a:ea typeface="+mn-lt"/>
                <a:cs typeface="+mn-lt"/>
              </a:rPr>
              <a:t>Simon Bottery </a:t>
            </a:r>
            <a:endParaRPr lang="en-US" sz="3600">
              <a:cs typeface="Arial"/>
            </a:endParaRPr>
          </a:p>
          <a:p>
            <a:r>
              <a:rPr lang="en-US" sz="3600">
                <a:solidFill>
                  <a:srgbClr val="000000"/>
                </a:solidFill>
                <a:ea typeface="+mn-lt"/>
                <a:cs typeface="+mn-lt"/>
              </a:rPr>
              <a:t>Senior Fellow, Social Care</a:t>
            </a:r>
          </a:p>
          <a:p>
            <a:r>
              <a:rPr lang="en-US" sz="3200">
                <a:solidFill>
                  <a:srgbClr val="000000"/>
                </a:solidFill>
                <a:ea typeface="+mn-lt"/>
                <a:cs typeface="+mn-lt"/>
              </a:rPr>
              <a:t>Before joining The King’s Fund in 2017, Simon spent almost 10 years as Director of Policy at the older people’s charity Independent Age. </a:t>
            </a:r>
          </a:p>
          <a:p>
            <a:r>
              <a:rPr lang="en-US" sz="3200">
                <a:solidFill>
                  <a:srgbClr val="000000"/>
                </a:solidFill>
                <a:highlight>
                  <a:srgbClr val="FFFFFF"/>
                </a:highlight>
                <a:ea typeface="+mn-lt"/>
                <a:cs typeface="+mn-lt"/>
              </a:rPr>
              <a:t>He has wide experience in policy, communications and journalism, including as Director of Communications at Citizens Advice. He has also worked for the charity ActionAid, in the commercial sector for Guinness and in BBC local radio.</a:t>
            </a:r>
            <a:endParaRPr lang="en-US" sz="3200">
              <a:solidFill>
                <a:srgbClr val="000000"/>
              </a:solidFill>
              <a:ea typeface="+mn-lt"/>
              <a:cs typeface="+mn-lt"/>
            </a:endParaRPr>
          </a:p>
          <a:p>
            <a:r>
              <a:rPr lang="en-US" sz="3200">
                <a:solidFill>
                  <a:srgbClr val="000000"/>
                </a:solidFill>
                <a:ea typeface="+mn-lt"/>
                <a:cs typeface="+mn-lt"/>
              </a:rPr>
              <a:t>He chairs the advisory board of the NIHR's School for Social Care Research. </a:t>
            </a:r>
            <a:endParaRPr lang="en-US" sz="3200">
              <a:solidFill>
                <a:srgbClr val="000000"/>
              </a:solidFill>
              <a:cs typeface="Arial"/>
            </a:endParaRPr>
          </a:p>
        </p:txBody>
      </p:sp>
      <p:sp>
        <p:nvSpPr>
          <p:cNvPr id="5" name="Slide Number Placeholder 4">
            <a:extLst>
              <a:ext uri="{FF2B5EF4-FFF2-40B4-BE49-F238E27FC236}">
                <a16:creationId xmlns:a16="http://schemas.microsoft.com/office/drawing/2014/main" id="{8C951DEA-F9BC-B9D1-4A38-DEE1E20CA7C3}"/>
              </a:ext>
            </a:extLst>
          </p:cNvPr>
          <p:cNvSpPr>
            <a:spLocks noGrp="1"/>
          </p:cNvSpPr>
          <p:nvPr>
            <p:ph type="sldNum" sz="quarter" idx="12"/>
          </p:nvPr>
        </p:nvSpPr>
        <p:spPr/>
        <p:txBody>
          <a:bodyPr/>
          <a:lstStyle/>
          <a:p>
            <a:fld id="{0B868178-02AE-42FC-958D-6B8F13B60175}" type="slidenum">
              <a:rPr lang="en-GB" noProof="0" smtClean="0"/>
              <a:t>2</a:t>
            </a:fld>
            <a:endParaRPr lang="en-GB" noProof="0"/>
          </a:p>
        </p:txBody>
      </p:sp>
      <p:pic>
        <p:nvPicPr>
          <p:cNvPr id="14" name="Picture 13" descr="Simon Bottery photo">
            <a:extLst>
              <a:ext uri="{FF2B5EF4-FFF2-40B4-BE49-F238E27FC236}">
                <a16:creationId xmlns:a16="http://schemas.microsoft.com/office/drawing/2014/main" id="{05448B00-2EBB-597A-1CEB-A86E0BE853EA}"/>
              </a:ext>
            </a:extLst>
          </p:cNvPr>
          <p:cNvPicPr>
            <a:picLocks noChangeAspect="1"/>
          </p:cNvPicPr>
          <p:nvPr/>
        </p:nvPicPr>
        <p:blipFill>
          <a:blip r:embed="rId2"/>
          <a:stretch>
            <a:fillRect/>
          </a:stretch>
        </p:blipFill>
        <p:spPr>
          <a:xfrm>
            <a:off x="1991724" y="649107"/>
            <a:ext cx="4821776" cy="4782997"/>
          </a:xfrm>
          <a:prstGeom prst="rect">
            <a:avLst/>
          </a:prstGeom>
        </p:spPr>
      </p:pic>
      <p:pic>
        <p:nvPicPr>
          <p:cNvPr id="3" name="Picture 2">
            <a:extLst>
              <a:ext uri="{FF2B5EF4-FFF2-40B4-BE49-F238E27FC236}">
                <a16:creationId xmlns:a16="http://schemas.microsoft.com/office/drawing/2014/main" id="{7185341F-2750-7A66-6B19-4EB243CABCA6}"/>
              </a:ext>
            </a:extLst>
          </p:cNvPr>
          <p:cNvPicPr>
            <a:picLocks noChangeAspect="1"/>
          </p:cNvPicPr>
          <p:nvPr/>
        </p:nvPicPr>
        <p:blipFill>
          <a:blip r:embed="rId3"/>
          <a:stretch>
            <a:fillRect/>
          </a:stretch>
        </p:blipFill>
        <p:spPr>
          <a:xfrm>
            <a:off x="14384799" y="900000"/>
            <a:ext cx="8007477" cy="11162304"/>
          </a:xfrm>
          <a:prstGeom prst="rect">
            <a:avLst/>
          </a:prstGeom>
        </p:spPr>
      </p:pic>
      <p:sp>
        <p:nvSpPr>
          <p:cNvPr id="7" name="Title 6">
            <a:extLst>
              <a:ext uri="{FF2B5EF4-FFF2-40B4-BE49-F238E27FC236}">
                <a16:creationId xmlns:a16="http://schemas.microsoft.com/office/drawing/2014/main" id="{33D957E8-2BAE-9913-201E-EA7CFBD6EF0A}"/>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1225615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a:extLst>
            <a:ext uri="{FF2B5EF4-FFF2-40B4-BE49-F238E27FC236}">
              <a16:creationId xmlns:a16="http://schemas.microsoft.com/office/drawing/2014/main" id="{2201DAF7-D77C-179D-E925-B9BA2A02E80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8C2E121-D88C-2F80-59EC-875DE0D0DDE4}"/>
              </a:ext>
            </a:extLst>
          </p:cNvPr>
          <p:cNvSpPr>
            <a:spLocks noGrp="1"/>
          </p:cNvSpPr>
          <p:nvPr>
            <p:ph type="sldNum" sz="quarter" idx="12"/>
          </p:nvPr>
        </p:nvSpPr>
        <p:spPr/>
        <p:txBody>
          <a:bodyPr/>
          <a:lstStyle/>
          <a:p>
            <a:fld id="{0B868178-02AE-42FC-958D-6B8F13B60175}" type="slidenum">
              <a:rPr lang="en-GB" noProof="0" smtClean="0"/>
              <a:t>20</a:t>
            </a:fld>
            <a:endParaRPr lang="en-GB" noProof="0"/>
          </a:p>
        </p:txBody>
      </p:sp>
      <p:pic>
        <p:nvPicPr>
          <p:cNvPr id="5" name="Picture 4">
            <a:extLst>
              <a:ext uri="{FF2B5EF4-FFF2-40B4-BE49-F238E27FC236}">
                <a16:creationId xmlns:a16="http://schemas.microsoft.com/office/drawing/2014/main" id="{79269751-244F-1737-890F-EC8A94BBC567}"/>
              </a:ext>
            </a:extLst>
          </p:cNvPr>
          <p:cNvPicPr>
            <a:picLocks noChangeAspect="1"/>
          </p:cNvPicPr>
          <p:nvPr/>
        </p:nvPicPr>
        <p:blipFill>
          <a:blip r:embed="rId2"/>
          <a:srcRect l="6689" t="17228" b="11776"/>
          <a:stretch>
            <a:fillRect/>
          </a:stretch>
        </p:blipFill>
        <p:spPr>
          <a:xfrm>
            <a:off x="156117" y="346025"/>
            <a:ext cx="24071766" cy="13369975"/>
          </a:xfrm>
          <a:prstGeom prst="rect">
            <a:avLst/>
          </a:prstGeom>
        </p:spPr>
      </p:pic>
      <p:pic>
        <p:nvPicPr>
          <p:cNvPr id="2" name="Picture 1">
            <a:extLst>
              <a:ext uri="{FF2B5EF4-FFF2-40B4-BE49-F238E27FC236}">
                <a16:creationId xmlns:a16="http://schemas.microsoft.com/office/drawing/2014/main" id="{DA0BAFAD-13F2-49EF-D24F-D28C10515B2A}"/>
              </a:ext>
            </a:extLst>
          </p:cNvPr>
          <p:cNvPicPr>
            <a:picLocks noChangeAspect="1"/>
          </p:cNvPicPr>
          <p:nvPr/>
        </p:nvPicPr>
        <p:blipFill>
          <a:blip r:embed="rId3"/>
          <a:stretch>
            <a:fillRect/>
          </a:stretch>
        </p:blipFill>
        <p:spPr>
          <a:xfrm>
            <a:off x="14269572" y="2845932"/>
            <a:ext cx="9106368" cy="2444876"/>
          </a:xfrm>
          <a:prstGeom prst="rect">
            <a:avLst/>
          </a:prstGeom>
          <a:ln w="127000">
            <a:solidFill>
              <a:srgbClr val="FF0000"/>
            </a:solidFill>
          </a:ln>
        </p:spPr>
      </p:pic>
      <p:cxnSp>
        <p:nvCxnSpPr>
          <p:cNvPr id="4" name="Straight Arrow Connector 3">
            <a:extLst>
              <a:ext uri="{FF2B5EF4-FFF2-40B4-BE49-F238E27FC236}">
                <a16:creationId xmlns:a16="http://schemas.microsoft.com/office/drawing/2014/main" id="{CC361164-BC28-1F1B-C2AB-F888D7075301}"/>
              </a:ext>
            </a:extLst>
          </p:cNvPr>
          <p:cNvCxnSpPr>
            <a:cxnSpLocks/>
          </p:cNvCxnSpPr>
          <p:nvPr/>
        </p:nvCxnSpPr>
        <p:spPr>
          <a:xfrm flipH="1">
            <a:off x="16994459" y="5327636"/>
            <a:ext cx="1828297" cy="2076774"/>
          </a:xfrm>
          <a:prstGeom prst="straightConnector1">
            <a:avLst/>
          </a:prstGeom>
          <a:ln w="127000">
            <a:solidFill>
              <a:srgbClr val="FF0000"/>
            </a:solidFill>
            <a:headEnd type="none" w="med" len="med"/>
            <a:tailEnd type="arrow" w="med" len="med"/>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780892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a:extLst>
            <a:ext uri="{FF2B5EF4-FFF2-40B4-BE49-F238E27FC236}">
              <a16:creationId xmlns:a16="http://schemas.microsoft.com/office/drawing/2014/main" id="{9D946DB0-1DB8-FD4D-4D5D-4FE8804E1A58}"/>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247EFD-51DF-8E23-A4B5-B7D6AD7BC865}"/>
              </a:ext>
            </a:extLst>
          </p:cNvPr>
          <p:cNvSpPr>
            <a:spLocks noGrp="1"/>
          </p:cNvSpPr>
          <p:nvPr>
            <p:ph type="sldNum" sz="quarter" idx="12"/>
          </p:nvPr>
        </p:nvSpPr>
        <p:spPr/>
        <p:txBody>
          <a:bodyPr/>
          <a:lstStyle/>
          <a:p>
            <a:fld id="{0B868178-02AE-42FC-958D-6B8F13B60175}" type="slidenum">
              <a:rPr lang="en-GB" noProof="0" smtClean="0"/>
              <a:t>21</a:t>
            </a:fld>
            <a:endParaRPr lang="en-GB" noProof="0"/>
          </a:p>
        </p:txBody>
      </p:sp>
      <p:pic>
        <p:nvPicPr>
          <p:cNvPr id="5" name="Picture 4">
            <a:extLst>
              <a:ext uri="{FF2B5EF4-FFF2-40B4-BE49-F238E27FC236}">
                <a16:creationId xmlns:a16="http://schemas.microsoft.com/office/drawing/2014/main" id="{935B0C6E-04C7-3BB7-3FE4-E8C01F06D15B}"/>
              </a:ext>
            </a:extLst>
          </p:cNvPr>
          <p:cNvPicPr>
            <a:picLocks noChangeAspect="1"/>
          </p:cNvPicPr>
          <p:nvPr/>
        </p:nvPicPr>
        <p:blipFill>
          <a:blip r:embed="rId2"/>
          <a:srcRect l="6689" t="17228" b="11776"/>
          <a:stretch>
            <a:fillRect/>
          </a:stretch>
        </p:blipFill>
        <p:spPr>
          <a:xfrm>
            <a:off x="156117" y="346025"/>
            <a:ext cx="24071766" cy="13369975"/>
          </a:xfrm>
          <a:prstGeom prst="rect">
            <a:avLst/>
          </a:prstGeom>
        </p:spPr>
      </p:pic>
      <p:cxnSp>
        <p:nvCxnSpPr>
          <p:cNvPr id="2" name="Straight Arrow Connector 1">
            <a:extLst>
              <a:ext uri="{FF2B5EF4-FFF2-40B4-BE49-F238E27FC236}">
                <a16:creationId xmlns:a16="http://schemas.microsoft.com/office/drawing/2014/main" id="{248EE12F-D593-D045-F86B-F10C2EB49309}"/>
              </a:ext>
            </a:extLst>
          </p:cNvPr>
          <p:cNvCxnSpPr>
            <a:cxnSpLocks/>
          </p:cNvCxnSpPr>
          <p:nvPr/>
        </p:nvCxnSpPr>
        <p:spPr>
          <a:xfrm>
            <a:off x="14645664" y="5211655"/>
            <a:ext cx="319273" cy="3731623"/>
          </a:xfrm>
          <a:prstGeom prst="straightConnector1">
            <a:avLst/>
          </a:prstGeom>
          <a:ln w="127000">
            <a:solidFill>
              <a:srgbClr val="FF0000"/>
            </a:solidFill>
            <a:headEnd type="none" w="med" len="med"/>
            <a:tailEnd type="arrow" w="med" len="med"/>
          </a:ln>
        </p:spPr>
        <p:style>
          <a:lnRef idx="3">
            <a:schemeClr val="accent2"/>
          </a:lnRef>
          <a:fillRef idx="0">
            <a:schemeClr val="accent2"/>
          </a:fillRef>
          <a:effectRef idx="2">
            <a:schemeClr val="accent2"/>
          </a:effectRef>
          <a:fontRef idx="minor">
            <a:schemeClr val="tx1"/>
          </a:fontRef>
        </p:style>
      </p:cxnSp>
      <p:pic>
        <p:nvPicPr>
          <p:cNvPr id="4" name="Picture 3">
            <a:extLst>
              <a:ext uri="{FF2B5EF4-FFF2-40B4-BE49-F238E27FC236}">
                <a16:creationId xmlns:a16="http://schemas.microsoft.com/office/drawing/2014/main" id="{80537DFA-8960-C888-81B9-0F093A3D3DAB}"/>
              </a:ext>
            </a:extLst>
          </p:cNvPr>
          <p:cNvPicPr>
            <a:picLocks noChangeAspect="1"/>
          </p:cNvPicPr>
          <p:nvPr/>
        </p:nvPicPr>
        <p:blipFill>
          <a:blip r:embed="rId3"/>
          <a:stretch>
            <a:fillRect/>
          </a:stretch>
        </p:blipFill>
        <p:spPr>
          <a:xfrm>
            <a:off x="13952337" y="3071595"/>
            <a:ext cx="5683542" cy="2140060"/>
          </a:xfrm>
          <a:prstGeom prst="rect">
            <a:avLst/>
          </a:prstGeom>
          <a:ln w="127000">
            <a:solidFill>
              <a:srgbClr val="FF0000"/>
            </a:solidFill>
          </a:ln>
        </p:spPr>
      </p:pic>
    </p:spTree>
    <p:extLst>
      <p:ext uri="{BB962C8B-B14F-4D97-AF65-F5344CB8AC3E}">
        <p14:creationId xmlns:p14="http://schemas.microsoft.com/office/powerpoint/2010/main" val="4242063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a:extLst>
            <a:ext uri="{FF2B5EF4-FFF2-40B4-BE49-F238E27FC236}">
              <a16:creationId xmlns:a16="http://schemas.microsoft.com/office/drawing/2014/main" id="{922BF142-AC05-678C-08DE-1AF2A482FFBF}"/>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6B9351-7F4A-1E88-5221-09CA40EE39C0}"/>
              </a:ext>
            </a:extLst>
          </p:cNvPr>
          <p:cNvSpPr>
            <a:spLocks noGrp="1"/>
          </p:cNvSpPr>
          <p:nvPr>
            <p:ph type="sldNum" sz="quarter" idx="12"/>
          </p:nvPr>
        </p:nvSpPr>
        <p:spPr/>
        <p:txBody>
          <a:bodyPr/>
          <a:lstStyle/>
          <a:p>
            <a:fld id="{0B868178-02AE-42FC-958D-6B8F13B60175}" type="slidenum">
              <a:rPr lang="en-GB" noProof="0" smtClean="0"/>
              <a:t>22</a:t>
            </a:fld>
            <a:endParaRPr lang="en-GB" noProof="0"/>
          </a:p>
        </p:txBody>
      </p:sp>
      <p:pic>
        <p:nvPicPr>
          <p:cNvPr id="5" name="Picture 4">
            <a:extLst>
              <a:ext uri="{FF2B5EF4-FFF2-40B4-BE49-F238E27FC236}">
                <a16:creationId xmlns:a16="http://schemas.microsoft.com/office/drawing/2014/main" id="{F9591446-5891-F421-E174-F7FCFC13C511}"/>
              </a:ext>
            </a:extLst>
          </p:cNvPr>
          <p:cNvPicPr>
            <a:picLocks noChangeAspect="1"/>
          </p:cNvPicPr>
          <p:nvPr/>
        </p:nvPicPr>
        <p:blipFill>
          <a:blip r:embed="rId2"/>
          <a:srcRect l="6689" t="17228" b="11776"/>
          <a:stretch>
            <a:fillRect/>
          </a:stretch>
        </p:blipFill>
        <p:spPr>
          <a:xfrm>
            <a:off x="156117" y="346025"/>
            <a:ext cx="24071766" cy="13369975"/>
          </a:xfrm>
          <a:prstGeom prst="rect">
            <a:avLst/>
          </a:prstGeom>
        </p:spPr>
      </p:pic>
      <p:cxnSp>
        <p:nvCxnSpPr>
          <p:cNvPr id="7" name="Straight Arrow Connector 6">
            <a:extLst>
              <a:ext uri="{FF2B5EF4-FFF2-40B4-BE49-F238E27FC236}">
                <a16:creationId xmlns:a16="http://schemas.microsoft.com/office/drawing/2014/main" id="{780E9218-5B7F-95C4-4CD0-FB9D0A373DD3}"/>
              </a:ext>
            </a:extLst>
          </p:cNvPr>
          <p:cNvCxnSpPr>
            <a:cxnSpLocks/>
          </p:cNvCxnSpPr>
          <p:nvPr/>
        </p:nvCxnSpPr>
        <p:spPr>
          <a:xfrm flipH="1">
            <a:off x="21935940" y="7031012"/>
            <a:ext cx="720000" cy="1377008"/>
          </a:xfrm>
          <a:prstGeom prst="straightConnector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E0F1BF5-F73E-2E32-0ABB-21C70EDFB420}"/>
              </a:ext>
            </a:extLst>
          </p:cNvPr>
          <p:cNvPicPr>
            <a:picLocks noChangeAspect="1"/>
          </p:cNvPicPr>
          <p:nvPr/>
        </p:nvPicPr>
        <p:blipFill>
          <a:blip r:embed="rId3"/>
          <a:stretch>
            <a:fillRect/>
          </a:stretch>
        </p:blipFill>
        <p:spPr>
          <a:xfrm>
            <a:off x="16204899" y="6121059"/>
            <a:ext cx="7171041" cy="1127858"/>
          </a:xfrm>
          <a:prstGeom prst="rect">
            <a:avLst/>
          </a:prstGeom>
          <a:ln w="127000">
            <a:solidFill>
              <a:srgbClr val="FF0000"/>
            </a:solidFill>
          </a:ln>
        </p:spPr>
      </p:pic>
    </p:spTree>
    <p:extLst>
      <p:ext uri="{BB962C8B-B14F-4D97-AF65-F5344CB8AC3E}">
        <p14:creationId xmlns:p14="http://schemas.microsoft.com/office/powerpoint/2010/main" val="1522474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AFF0A-92DB-BE41-0BFC-61FA109D6ED2}"/>
              </a:ext>
            </a:extLst>
          </p:cNvPr>
          <p:cNvSpPr>
            <a:spLocks noGrp="1"/>
          </p:cNvSpPr>
          <p:nvPr>
            <p:ph type="title"/>
          </p:nvPr>
        </p:nvSpPr>
        <p:spPr/>
        <p:txBody>
          <a:bodyPr/>
          <a:lstStyle/>
          <a:p>
            <a:r>
              <a:rPr lang="en-GB"/>
              <a:t>So what is going on…? </a:t>
            </a:r>
          </a:p>
        </p:txBody>
      </p:sp>
      <p:sp>
        <p:nvSpPr>
          <p:cNvPr id="4" name="Slide Number Placeholder 3">
            <a:extLst>
              <a:ext uri="{FF2B5EF4-FFF2-40B4-BE49-F238E27FC236}">
                <a16:creationId xmlns:a16="http://schemas.microsoft.com/office/drawing/2014/main" id="{1C2C0A87-44FC-5D2E-FEC2-2BFE48C035E0}"/>
              </a:ext>
            </a:extLst>
          </p:cNvPr>
          <p:cNvSpPr>
            <a:spLocks noGrp="1"/>
          </p:cNvSpPr>
          <p:nvPr>
            <p:ph type="sldNum" sz="quarter" idx="12"/>
          </p:nvPr>
        </p:nvSpPr>
        <p:spPr/>
        <p:txBody>
          <a:bodyPr/>
          <a:lstStyle/>
          <a:p>
            <a:fld id="{0B868178-02AE-42FC-958D-6B8F13B60175}" type="slidenum">
              <a:rPr lang="en-GB" smtClean="0"/>
              <a:pPr/>
              <a:t>23</a:t>
            </a:fld>
            <a:endParaRPr lang="en-GB"/>
          </a:p>
        </p:txBody>
      </p:sp>
      <p:sp>
        <p:nvSpPr>
          <p:cNvPr id="6" name="Text Placeholder 5">
            <a:extLst>
              <a:ext uri="{FF2B5EF4-FFF2-40B4-BE49-F238E27FC236}">
                <a16:creationId xmlns:a16="http://schemas.microsoft.com/office/drawing/2014/main" id="{0737C3F4-C467-FDBE-C095-A0352146C19E}"/>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2694507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23F63-60EA-4EA7-43C7-D4058479E29E}"/>
              </a:ext>
            </a:extLst>
          </p:cNvPr>
          <p:cNvSpPr>
            <a:spLocks noGrp="1"/>
          </p:cNvSpPr>
          <p:nvPr>
            <p:ph type="title"/>
          </p:nvPr>
        </p:nvSpPr>
        <p:spPr>
          <a:xfrm>
            <a:off x="1008000" y="900000"/>
            <a:ext cx="22367938" cy="1513526"/>
          </a:xfrm>
        </p:spPr>
        <p:txBody>
          <a:bodyPr anchor="t">
            <a:normAutofit/>
          </a:bodyPr>
          <a:lstStyle/>
          <a:p>
            <a:r>
              <a:rPr lang="en-GB"/>
              <a:t>The state of public attitudes</a:t>
            </a:r>
            <a:endParaRPr lang="en-US"/>
          </a:p>
        </p:txBody>
      </p:sp>
      <p:sp>
        <p:nvSpPr>
          <p:cNvPr id="5" name="Slide Number Placeholder 4">
            <a:extLst>
              <a:ext uri="{FF2B5EF4-FFF2-40B4-BE49-F238E27FC236}">
                <a16:creationId xmlns:a16="http://schemas.microsoft.com/office/drawing/2014/main" id="{187730F3-BE4C-8D09-6A6A-5C627F746928}"/>
              </a:ext>
            </a:extLst>
          </p:cNvPr>
          <p:cNvSpPr>
            <a:spLocks noGrp="1"/>
          </p:cNvSpPr>
          <p:nvPr>
            <p:ph type="sldNum" sz="quarter" idx="12"/>
          </p:nvPr>
        </p:nvSpPr>
        <p:spPr>
          <a:xfrm>
            <a:off x="21935940" y="12528000"/>
            <a:ext cx="1440000" cy="432000"/>
          </a:xfrm>
        </p:spPr>
        <p:txBody>
          <a:bodyPr anchor="b">
            <a:normAutofit/>
          </a:bodyPr>
          <a:lstStyle/>
          <a:p>
            <a:pPr>
              <a:spcAft>
                <a:spcPts val="600"/>
              </a:spcAft>
            </a:pPr>
            <a:fld id="{0B868178-02AE-42FC-958D-6B8F13B60175}" type="slidenum">
              <a:rPr lang="en-GB" noProof="0" smtClean="0"/>
              <a:pPr>
                <a:spcAft>
                  <a:spcPts val="600"/>
                </a:spcAft>
              </a:pPr>
              <a:t>24</a:t>
            </a:fld>
            <a:endParaRPr lang="en-GB" noProof="0"/>
          </a:p>
        </p:txBody>
      </p:sp>
      <p:graphicFrame>
        <p:nvGraphicFramePr>
          <p:cNvPr id="7" name="Text Placeholder 3">
            <a:extLst>
              <a:ext uri="{FF2B5EF4-FFF2-40B4-BE49-F238E27FC236}">
                <a16:creationId xmlns:a16="http://schemas.microsoft.com/office/drawing/2014/main" id="{26938A40-7117-2F80-968F-CE9BBB186CEE}"/>
              </a:ext>
            </a:extLst>
          </p:cNvPr>
          <p:cNvGraphicFramePr/>
          <p:nvPr>
            <p:extLst>
              <p:ext uri="{D42A27DB-BD31-4B8C-83A1-F6EECF244321}">
                <p14:modId xmlns:p14="http://schemas.microsoft.com/office/powerpoint/2010/main" val="892385539"/>
              </p:ext>
            </p:extLst>
          </p:nvPr>
        </p:nvGraphicFramePr>
        <p:xfrm>
          <a:off x="2316291" y="4025287"/>
          <a:ext cx="19821525" cy="73974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08114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91145-E6AE-394E-07D7-7B015B85694F}"/>
            </a:ext>
          </a:extLst>
        </p:cNvPr>
        <p:cNvGrpSpPr/>
        <p:nvPr/>
      </p:nvGrpSpPr>
      <p:grpSpPr>
        <a:xfrm>
          <a:off x="0" y="0"/>
          <a:ext cx="0" cy="0"/>
          <a:chOff x="0" y="0"/>
          <a:chExt cx="0" cy="0"/>
        </a:xfrm>
      </p:grpSpPr>
      <p:pic>
        <p:nvPicPr>
          <p:cNvPr id="3" name="Content Placeholder 6" descr="'Don't bet your house on it': Lib Dems attack Tories' 'dementia tax ...">
            <a:extLst>
              <a:ext uri="{FF2B5EF4-FFF2-40B4-BE49-F238E27FC236}">
                <a16:creationId xmlns:a16="http://schemas.microsoft.com/office/drawing/2014/main" id="{42BEDA53-4863-3E20-139D-E86CCBF75891}"/>
              </a:ext>
            </a:extLst>
          </p:cNvPr>
          <p:cNvPicPr>
            <a:picLocks noChangeAspect="1"/>
          </p:cNvPicPr>
          <p:nvPr/>
        </p:nvPicPr>
        <p:blipFill>
          <a:blip r:embed="rId2"/>
          <a:srcRect l="30" r="191" b="19103"/>
          <a:stretch>
            <a:fillRect/>
          </a:stretch>
        </p:blipFill>
        <p:spPr>
          <a:xfrm>
            <a:off x="-4333" y="-14159"/>
            <a:ext cx="24404509" cy="11866138"/>
          </a:xfrm>
          <a:prstGeom prst="rect">
            <a:avLst/>
          </a:prstGeom>
        </p:spPr>
      </p:pic>
      <p:sp>
        <p:nvSpPr>
          <p:cNvPr id="5" name="Slide Number Placeholder 4" hidden="1">
            <a:extLst>
              <a:ext uri="{FF2B5EF4-FFF2-40B4-BE49-F238E27FC236}">
                <a16:creationId xmlns:a16="http://schemas.microsoft.com/office/drawing/2014/main" id="{D745815C-B2CF-1052-E60F-5AE346877120}"/>
              </a:ext>
            </a:extLst>
          </p:cNvPr>
          <p:cNvSpPr>
            <a:spLocks noGrp="1"/>
          </p:cNvSpPr>
          <p:nvPr>
            <p:ph type="sldNum" sz="quarter" idx="4294967295"/>
          </p:nvPr>
        </p:nvSpPr>
        <p:spPr>
          <a:xfrm>
            <a:off x="21935940" y="12528000"/>
            <a:ext cx="1440000" cy="432000"/>
          </a:xfrm>
        </p:spPr>
        <p:txBody>
          <a:bodyPr/>
          <a:lstStyle/>
          <a:p>
            <a:pPr>
              <a:spcAft>
                <a:spcPts val="600"/>
              </a:spcAft>
            </a:pPr>
            <a:fld id="{0B868178-02AE-42FC-958D-6B8F13B60175}" type="slidenum">
              <a:rPr lang="en-GB" noProof="0" smtClean="0"/>
              <a:pPr>
                <a:spcAft>
                  <a:spcPts val="600"/>
                </a:spcAft>
              </a:pPr>
              <a:t>25</a:t>
            </a:fld>
            <a:endParaRPr lang="en-GB" noProof="0"/>
          </a:p>
        </p:txBody>
      </p:sp>
      <p:sp>
        <p:nvSpPr>
          <p:cNvPr id="23" name="Content Placeholder 22">
            <a:extLst>
              <a:ext uri="{FF2B5EF4-FFF2-40B4-BE49-F238E27FC236}">
                <a16:creationId xmlns:a16="http://schemas.microsoft.com/office/drawing/2014/main" id="{F5B9B4B3-1761-E5D2-53CF-A37C104F2355}"/>
              </a:ext>
            </a:extLst>
          </p:cNvPr>
          <p:cNvSpPr>
            <a:spLocks noGrp="1"/>
          </p:cNvSpPr>
          <p:nvPr>
            <p:ph sz="quarter" idx="18"/>
          </p:nvPr>
        </p:nvSpPr>
        <p:spPr/>
        <p:txBody>
          <a:bodyPr/>
          <a:lstStyle/>
          <a:p>
            <a:endParaRPr lang="en-US"/>
          </a:p>
        </p:txBody>
      </p:sp>
      <p:sp>
        <p:nvSpPr>
          <p:cNvPr id="35" name="Content Placeholder 34">
            <a:extLst>
              <a:ext uri="{FF2B5EF4-FFF2-40B4-BE49-F238E27FC236}">
                <a16:creationId xmlns:a16="http://schemas.microsoft.com/office/drawing/2014/main" id="{4A611CFE-4BBB-27C7-C6D6-B754DD1CE4AB}"/>
              </a:ext>
            </a:extLst>
          </p:cNvPr>
          <p:cNvSpPr>
            <a:spLocks noGrp="1"/>
          </p:cNvSpPr>
          <p:nvPr>
            <p:ph sz="quarter" idx="17"/>
          </p:nvPr>
        </p:nvSpPr>
        <p:spPr/>
        <p:txBody>
          <a:bodyPr/>
          <a:lstStyle/>
          <a:p>
            <a:endParaRPr lang="en-US"/>
          </a:p>
        </p:txBody>
      </p:sp>
      <p:sp>
        <p:nvSpPr>
          <p:cNvPr id="2" name="Title 1">
            <a:extLst>
              <a:ext uri="{FF2B5EF4-FFF2-40B4-BE49-F238E27FC236}">
                <a16:creationId xmlns:a16="http://schemas.microsoft.com/office/drawing/2014/main" id="{FE506D52-C9A4-70A1-E786-147132200E8D}"/>
              </a:ext>
            </a:extLst>
          </p:cNvPr>
          <p:cNvSpPr>
            <a:spLocks noGrp="1"/>
          </p:cNvSpPr>
          <p:nvPr>
            <p:ph type="title"/>
          </p:nvPr>
        </p:nvSpPr>
        <p:spPr>
          <a:xfrm>
            <a:off x="1008000" y="900001"/>
            <a:ext cx="6039571" cy="2356155"/>
          </a:xfrm>
          <a:solidFill>
            <a:schemeClr val="tx1"/>
          </a:solidFill>
        </p:spPr>
        <p:txBody>
          <a:bodyPr anchor="t">
            <a:normAutofit fontScale="90000"/>
          </a:bodyPr>
          <a:lstStyle/>
          <a:p>
            <a:r>
              <a:rPr lang="en-US">
                <a:solidFill>
                  <a:schemeClr val="bg2">
                    <a:lumMod val="90000"/>
                  </a:schemeClr>
                </a:solidFill>
              </a:rPr>
              <a:t>The debate is about  ‘who pays?’</a:t>
            </a:r>
          </a:p>
        </p:txBody>
      </p:sp>
    </p:spTree>
    <p:extLst>
      <p:ext uri="{BB962C8B-B14F-4D97-AF65-F5344CB8AC3E}">
        <p14:creationId xmlns:p14="http://schemas.microsoft.com/office/powerpoint/2010/main" val="26639722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5000E-5A39-75D4-D7AF-1AADE7145DAF}"/>
              </a:ext>
            </a:extLst>
          </p:cNvPr>
          <p:cNvSpPr>
            <a:spLocks noGrp="1"/>
          </p:cNvSpPr>
          <p:nvPr>
            <p:ph type="title"/>
          </p:nvPr>
        </p:nvSpPr>
        <p:spPr/>
        <p:txBody>
          <a:bodyPr/>
          <a:lstStyle/>
          <a:p>
            <a:endParaRPr lang="en-GB"/>
          </a:p>
        </p:txBody>
      </p:sp>
      <p:sp>
        <p:nvSpPr>
          <p:cNvPr id="4" name="Slide Number Placeholder 3">
            <a:extLst>
              <a:ext uri="{FF2B5EF4-FFF2-40B4-BE49-F238E27FC236}">
                <a16:creationId xmlns:a16="http://schemas.microsoft.com/office/drawing/2014/main" id="{96CCD3AD-9DA9-EC44-69EF-96EF722A4963}"/>
              </a:ext>
            </a:extLst>
          </p:cNvPr>
          <p:cNvSpPr>
            <a:spLocks noGrp="1"/>
          </p:cNvSpPr>
          <p:nvPr>
            <p:ph type="sldNum" sz="quarter" idx="12"/>
          </p:nvPr>
        </p:nvSpPr>
        <p:spPr/>
        <p:txBody>
          <a:bodyPr/>
          <a:lstStyle/>
          <a:p>
            <a:fld id="{0B868178-02AE-42FC-958D-6B8F13B60175}" type="slidenum">
              <a:rPr lang="en-GB" noProof="0" smtClean="0"/>
              <a:t>26</a:t>
            </a:fld>
            <a:endParaRPr lang="en-GB" noProof="0"/>
          </a:p>
        </p:txBody>
      </p:sp>
      <p:sp>
        <p:nvSpPr>
          <p:cNvPr id="6" name="TextBox 5">
            <a:extLst>
              <a:ext uri="{FF2B5EF4-FFF2-40B4-BE49-F238E27FC236}">
                <a16:creationId xmlns:a16="http://schemas.microsoft.com/office/drawing/2014/main" id="{8185FA57-57A1-A427-7549-3B10A27EE2D2}"/>
              </a:ext>
            </a:extLst>
          </p:cNvPr>
          <p:cNvSpPr txBox="1"/>
          <p:nvPr/>
        </p:nvSpPr>
        <p:spPr>
          <a:xfrm>
            <a:off x="4648494" y="5288340"/>
            <a:ext cx="14531603" cy="2308324"/>
          </a:xfrm>
          <a:prstGeom prst="rect">
            <a:avLst/>
          </a:prstGeom>
          <a:noFill/>
        </p:spPr>
        <p:txBody>
          <a:bodyPr wrap="square">
            <a:spAutoFit/>
          </a:bodyPr>
          <a:lstStyle/>
          <a:p>
            <a:pPr algn="ctr"/>
            <a:r>
              <a:rPr lang="en-GB" sz="7200" b="0" i="0">
                <a:solidFill>
                  <a:srgbClr val="121212"/>
                </a:solidFill>
                <a:effectLst/>
                <a:latin typeface="GuardianTextEgyptian"/>
              </a:rPr>
              <a:t>“General election campaigns are where plans for social care go to die.”</a:t>
            </a:r>
            <a:endParaRPr lang="en-GB" sz="7200"/>
          </a:p>
        </p:txBody>
      </p:sp>
      <p:sp>
        <p:nvSpPr>
          <p:cNvPr id="7" name="TextBox 6">
            <a:extLst>
              <a:ext uri="{FF2B5EF4-FFF2-40B4-BE49-F238E27FC236}">
                <a16:creationId xmlns:a16="http://schemas.microsoft.com/office/drawing/2014/main" id="{8EC3F226-3892-1610-D715-AE86A141DA25}"/>
              </a:ext>
            </a:extLst>
          </p:cNvPr>
          <p:cNvSpPr txBox="1"/>
          <p:nvPr/>
        </p:nvSpPr>
        <p:spPr>
          <a:xfrm>
            <a:off x="6579220" y="10471478"/>
            <a:ext cx="17574322" cy="1148093"/>
          </a:xfrm>
          <a:prstGeom prst="rect">
            <a:avLst/>
          </a:prstGeom>
          <a:noFill/>
        </p:spPr>
        <p:txBody>
          <a:bodyPr wrap="square" lIns="0" tIns="0" rIns="0" bIns="0" rtlCol="0">
            <a:noAutofit/>
          </a:bodyPr>
          <a:lstStyle/>
          <a:p>
            <a:pPr algn="l">
              <a:spcAft>
                <a:spcPts val="1500"/>
              </a:spcAft>
            </a:pPr>
            <a:r>
              <a:rPr lang="en-GB" sz="4800">
                <a:latin typeface="Aptos Display" panose="020B0004020202020204" pitchFamily="34" charset="0"/>
              </a:rPr>
              <a:t>Former Secretary of State for Health and Social Care, Wes Streeting</a:t>
            </a:r>
          </a:p>
        </p:txBody>
      </p:sp>
    </p:spTree>
    <p:extLst>
      <p:ext uri="{BB962C8B-B14F-4D97-AF65-F5344CB8AC3E}">
        <p14:creationId xmlns:p14="http://schemas.microsoft.com/office/powerpoint/2010/main" val="38410563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525406-A111-3646-5868-E0CC711EDD35}"/>
              </a:ext>
            </a:extLst>
          </p:cNvPr>
          <p:cNvSpPr>
            <a:spLocks noGrp="1"/>
          </p:cNvSpPr>
          <p:nvPr>
            <p:ph type="sldNum" sz="quarter" idx="12"/>
          </p:nvPr>
        </p:nvSpPr>
        <p:spPr/>
        <p:txBody>
          <a:bodyPr/>
          <a:lstStyle/>
          <a:p>
            <a:fld id="{0B868178-02AE-42FC-958D-6B8F13B60175}" type="slidenum">
              <a:rPr lang="en-GB" noProof="0" smtClean="0"/>
              <a:t>27</a:t>
            </a:fld>
            <a:endParaRPr lang="en-GB" noProof="0"/>
          </a:p>
        </p:txBody>
      </p:sp>
      <p:pic>
        <p:nvPicPr>
          <p:cNvPr id="1028" name="Picture 4" descr="No alternative text description for this image">
            <a:extLst>
              <a:ext uri="{FF2B5EF4-FFF2-40B4-BE49-F238E27FC236}">
                <a16:creationId xmlns:a16="http://schemas.microsoft.com/office/drawing/2014/main" id="{C497CF65-069A-DD75-66CB-30A678BF268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632" b="79182"/>
          <a:stretch>
            <a:fillRect/>
          </a:stretch>
        </p:blipFill>
        <p:spPr bwMode="auto">
          <a:xfrm>
            <a:off x="8153557" y="3392905"/>
            <a:ext cx="7391400" cy="7510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773ECEB-82A1-D26E-7574-C5D214057255}"/>
              </a:ext>
            </a:extLst>
          </p:cNvPr>
          <p:cNvPicPr>
            <a:picLocks noChangeAspect="1"/>
          </p:cNvPicPr>
          <p:nvPr/>
        </p:nvPicPr>
        <p:blipFill>
          <a:blip r:embed="rId3"/>
          <a:stretch>
            <a:fillRect/>
          </a:stretch>
        </p:blipFill>
        <p:spPr>
          <a:xfrm>
            <a:off x="1446122" y="5123350"/>
            <a:ext cx="20806270" cy="4993505"/>
          </a:xfrm>
          <a:prstGeom prst="rect">
            <a:avLst/>
          </a:prstGeom>
        </p:spPr>
      </p:pic>
      <p:sp>
        <p:nvSpPr>
          <p:cNvPr id="7" name="Title 6">
            <a:extLst>
              <a:ext uri="{FF2B5EF4-FFF2-40B4-BE49-F238E27FC236}">
                <a16:creationId xmlns:a16="http://schemas.microsoft.com/office/drawing/2014/main" id="{EE031FE0-1502-0FA3-25DB-E341F6643185}"/>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19901803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92F68-1925-6F9A-4E38-96AAD9DDC6F4}"/>
              </a:ext>
            </a:extLst>
          </p:cNvPr>
          <p:cNvSpPr>
            <a:spLocks noGrp="1"/>
          </p:cNvSpPr>
          <p:nvPr>
            <p:ph type="title"/>
          </p:nvPr>
        </p:nvSpPr>
        <p:spPr/>
        <p:txBody>
          <a:bodyPr/>
          <a:lstStyle/>
          <a:p>
            <a:r>
              <a:rPr lang="en-GB"/>
              <a:t>…and how might it change?</a:t>
            </a:r>
          </a:p>
        </p:txBody>
      </p:sp>
      <p:sp>
        <p:nvSpPr>
          <p:cNvPr id="4" name="Slide Number Placeholder 3">
            <a:extLst>
              <a:ext uri="{FF2B5EF4-FFF2-40B4-BE49-F238E27FC236}">
                <a16:creationId xmlns:a16="http://schemas.microsoft.com/office/drawing/2014/main" id="{D23C1868-AAB1-9F22-79E8-B0C6ECBE46EC}"/>
              </a:ext>
            </a:extLst>
          </p:cNvPr>
          <p:cNvSpPr>
            <a:spLocks noGrp="1"/>
          </p:cNvSpPr>
          <p:nvPr>
            <p:ph type="sldNum" sz="quarter" idx="12"/>
          </p:nvPr>
        </p:nvSpPr>
        <p:spPr/>
        <p:txBody>
          <a:bodyPr/>
          <a:lstStyle/>
          <a:p>
            <a:fld id="{0B868178-02AE-42FC-958D-6B8F13B60175}" type="slidenum">
              <a:rPr lang="en-GB" smtClean="0"/>
              <a:pPr/>
              <a:t>28</a:t>
            </a:fld>
            <a:endParaRPr lang="en-GB"/>
          </a:p>
        </p:txBody>
      </p:sp>
      <p:sp>
        <p:nvSpPr>
          <p:cNvPr id="6" name="Text Placeholder 5">
            <a:extLst>
              <a:ext uri="{FF2B5EF4-FFF2-40B4-BE49-F238E27FC236}">
                <a16:creationId xmlns:a16="http://schemas.microsoft.com/office/drawing/2014/main" id="{8EE4A457-2324-1EAF-9F2B-C65BDC9AB546}"/>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36200110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6AD19-1986-74D3-8BB1-82F2D49EF8F0}"/>
              </a:ext>
            </a:extLst>
          </p:cNvPr>
          <p:cNvSpPr>
            <a:spLocks noGrp="1"/>
          </p:cNvSpPr>
          <p:nvPr>
            <p:ph type="title"/>
          </p:nvPr>
        </p:nvSpPr>
        <p:spPr>
          <a:xfrm>
            <a:off x="1008000" y="900000"/>
            <a:ext cx="22367938" cy="1513526"/>
          </a:xfrm>
        </p:spPr>
        <p:txBody>
          <a:bodyPr anchor="t">
            <a:normAutofit/>
          </a:bodyPr>
          <a:lstStyle/>
          <a:p>
            <a:r>
              <a:rPr lang="en-GB"/>
              <a:t>What can be done?</a:t>
            </a:r>
          </a:p>
        </p:txBody>
      </p:sp>
      <p:sp>
        <p:nvSpPr>
          <p:cNvPr id="5" name="Slide Number Placeholder 4">
            <a:extLst>
              <a:ext uri="{FF2B5EF4-FFF2-40B4-BE49-F238E27FC236}">
                <a16:creationId xmlns:a16="http://schemas.microsoft.com/office/drawing/2014/main" id="{259E7A04-47A9-CEC0-37B2-8B66643AB1AF}"/>
              </a:ext>
            </a:extLst>
          </p:cNvPr>
          <p:cNvSpPr>
            <a:spLocks noGrp="1"/>
          </p:cNvSpPr>
          <p:nvPr>
            <p:ph type="sldNum" sz="quarter" idx="12"/>
          </p:nvPr>
        </p:nvSpPr>
        <p:spPr>
          <a:xfrm>
            <a:off x="21935940" y="12528000"/>
            <a:ext cx="1440000" cy="432000"/>
          </a:xfrm>
        </p:spPr>
        <p:txBody>
          <a:bodyPr anchor="b">
            <a:normAutofit/>
          </a:bodyPr>
          <a:lstStyle/>
          <a:p>
            <a:pPr>
              <a:spcAft>
                <a:spcPts val="600"/>
              </a:spcAft>
            </a:pPr>
            <a:fld id="{0B868178-02AE-42FC-958D-6B8F13B60175}" type="slidenum">
              <a:rPr lang="en-GB" noProof="0" smtClean="0"/>
              <a:pPr>
                <a:spcAft>
                  <a:spcPts val="600"/>
                </a:spcAft>
              </a:pPr>
              <a:t>29</a:t>
            </a:fld>
            <a:endParaRPr lang="en-GB" noProof="0"/>
          </a:p>
        </p:txBody>
      </p:sp>
      <p:graphicFrame>
        <p:nvGraphicFramePr>
          <p:cNvPr id="7" name="Content Placeholder 2">
            <a:extLst>
              <a:ext uri="{FF2B5EF4-FFF2-40B4-BE49-F238E27FC236}">
                <a16:creationId xmlns:a16="http://schemas.microsoft.com/office/drawing/2014/main" id="{D4D82C1D-E9A9-9CFE-6294-CD324B826036}"/>
              </a:ext>
            </a:extLst>
          </p:cNvPr>
          <p:cNvGraphicFramePr>
            <a:graphicFrameLocks noGrp="1"/>
          </p:cNvGraphicFramePr>
          <p:nvPr>
            <p:ph type="tbl" sz="quarter" idx="13"/>
            <p:extLst>
              <p:ext uri="{D42A27DB-BD31-4B8C-83A1-F6EECF244321}">
                <p14:modId xmlns:p14="http://schemas.microsoft.com/office/powerpoint/2010/main" val="3290518037"/>
              </p:ext>
            </p:extLst>
          </p:nvPr>
        </p:nvGraphicFramePr>
        <p:xfrm>
          <a:off x="2242151" y="4050000"/>
          <a:ext cx="19821525" cy="73974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3686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0156060-D079-A3ED-032A-1DEADA061F6B}"/>
              </a:ext>
            </a:extLst>
          </p:cNvPr>
          <p:cNvSpPr>
            <a:spLocks noGrp="1"/>
          </p:cNvSpPr>
          <p:nvPr>
            <p:ph type="title"/>
          </p:nvPr>
        </p:nvSpPr>
        <p:spPr>
          <a:xfrm>
            <a:off x="1054101" y="908006"/>
            <a:ext cx="19394816" cy="2115062"/>
          </a:xfrm>
        </p:spPr>
        <p:txBody>
          <a:bodyPr/>
          <a:lstStyle/>
          <a:p>
            <a:endParaRPr lang="en-US"/>
          </a:p>
        </p:txBody>
      </p:sp>
      <p:sp>
        <p:nvSpPr>
          <p:cNvPr id="6" name="Rectangle 1">
            <a:extLst>
              <a:ext uri="{FF2B5EF4-FFF2-40B4-BE49-F238E27FC236}">
                <a16:creationId xmlns:a16="http://schemas.microsoft.com/office/drawing/2014/main" id="{DFB5C781-D16A-9DD3-0743-6F6BB8C8FBA4}"/>
              </a:ext>
            </a:extLst>
          </p:cNvPr>
          <p:cNvSpPr>
            <a:spLocks noGrp="1" noChangeArrowheads="1"/>
          </p:cNvSpPr>
          <p:nvPr>
            <p:ph type="body" sz="quarter" idx="13"/>
          </p:nvPr>
        </p:nvSpPr>
        <p:spPr bwMode="auto">
          <a:xfrm>
            <a:off x="1054105" y="3023067"/>
            <a:ext cx="19392899" cy="881967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t" anchorCtr="0" compatLnSpc="1">
            <a:prstTxWarp prst="textNoShape">
              <a:avLst/>
            </a:prstTxWarp>
            <a:normAutofit lnSpcReduction="10000"/>
          </a:bodyPr>
          <a:lstStyle/>
          <a:p>
            <a:pPr marL="0" marR="0" lvl="0" indent="0" defTabSz="914400" rtl="0" eaLnBrk="0" fontAlgn="base" latinLnBrk="0" hangingPunct="0">
              <a:spcBef>
                <a:spcPct val="0"/>
              </a:spcBef>
              <a:spcAft>
                <a:spcPts val="600"/>
              </a:spcAft>
              <a:buClrTx/>
              <a:buSzTx/>
              <a:buFontTx/>
              <a:buNone/>
              <a:tabLst/>
            </a:pPr>
            <a:r>
              <a:rPr kumimoji="0" lang="en-US" altLang="en-US" b="0" i="0" u="none" strike="noStrike" cap="none" normalizeH="0" baseline="0">
                <a:ln>
                  <a:noFill/>
                </a:ln>
                <a:effectLst/>
              </a:rPr>
              <a:t>This presentation will look at the history of adult social care reform over the past 15 years through the prism of public attitudes to social care. </a:t>
            </a:r>
          </a:p>
          <a:p>
            <a:pPr marL="0" marR="0" lvl="0" indent="0" defTabSz="914400" rtl="0" eaLnBrk="0" fontAlgn="base" latinLnBrk="0" hangingPunct="0">
              <a:spcBef>
                <a:spcPct val="0"/>
              </a:spcBef>
              <a:spcAft>
                <a:spcPts val="600"/>
              </a:spcAft>
              <a:buClrTx/>
              <a:buSzTx/>
              <a:buFontTx/>
              <a:buNone/>
              <a:tabLst/>
            </a:pPr>
            <a:r>
              <a:rPr kumimoji="0" lang="en-US" altLang="en-US" b="0" i="0" u="none" strike="noStrike" cap="none" normalizeH="0" baseline="0">
                <a:ln>
                  <a:noFill/>
                </a:ln>
                <a:effectLst/>
              </a:rPr>
              <a:t>It will show that </a:t>
            </a:r>
            <a:r>
              <a:rPr kumimoji="0" lang="en-US" altLang="en-US" b="1" i="0" u="none" strike="noStrike" cap="none" normalizeH="0" baseline="0">
                <a:ln>
                  <a:noFill/>
                </a:ln>
                <a:effectLst/>
              </a:rPr>
              <a:t>public </a:t>
            </a:r>
            <a:r>
              <a:rPr kumimoji="0" lang="en-US" altLang="en-US" b="1" i="0" u="none" strike="noStrike" cap="none" normalizeH="0" baseline="0" err="1">
                <a:ln>
                  <a:noFill/>
                </a:ln>
                <a:effectLst/>
              </a:rPr>
              <a:t>prioritisation</a:t>
            </a:r>
            <a:r>
              <a:rPr kumimoji="0" lang="en-US" altLang="en-US" b="1" i="0" u="none" strike="noStrike" cap="none" normalizeH="0" baseline="0">
                <a:ln>
                  <a:noFill/>
                </a:ln>
                <a:effectLst/>
              </a:rPr>
              <a:t> of social care is typically low but punctuated by occasional peaks</a:t>
            </a:r>
            <a:r>
              <a:rPr kumimoji="0" lang="en-US" altLang="en-US" b="0" i="0" u="none" strike="noStrike" cap="none" normalizeH="0" baseline="0">
                <a:ln>
                  <a:noFill/>
                </a:ln>
                <a:effectLst/>
              </a:rPr>
              <a:t> when government reform proposals bring the issue to greater attention. </a:t>
            </a:r>
          </a:p>
          <a:p>
            <a:pPr marL="0" marR="0" lvl="0" indent="0" defTabSz="914400" rtl="0" eaLnBrk="0" fontAlgn="base" latinLnBrk="0" hangingPunct="0">
              <a:spcBef>
                <a:spcPct val="0"/>
              </a:spcBef>
              <a:spcAft>
                <a:spcPts val="600"/>
              </a:spcAft>
              <a:buClrTx/>
              <a:buSzTx/>
              <a:buFontTx/>
              <a:buNone/>
              <a:tabLst/>
            </a:pPr>
            <a:r>
              <a:rPr kumimoji="0" lang="en-US" altLang="en-US" b="0" i="0" u="none" strike="noStrike" cap="none" normalizeH="0" baseline="0">
                <a:ln>
                  <a:noFill/>
                </a:ln>
                <a:effectLst/>
              </a:rPr>
              <a:t>It will show, however, that these occasions have tended to focus on the </a:t>
            </a:r>
            <a:r>
              <a:rPr kumimoji="0" lang="en-US" altLang="en-US" b="1" i="0" u="none" strike="noStrike" cap="none" normalizeH="0" baseline="0">
                <a:ln>
                  <a:noFill/>
                </a:ln>
                <a:effectLst/>
              </a:rPr>
              <a:t>cost of reform and how money will be raised</a:t>
            </a:r>
            <a:r>
              <a:rPr kumimoji="0" lang="en-US" altLang="en-US" b="0" i="0" u="none" strike="noStrike" cap="none" normalizeH="0" baseline="0">
                <a:ln>
                  <a:noFill/>
                </a:ln>
                <a:effectLst/>
              </a:rPr>
              <a:t>, and have ended badly for the governments concerned. </a:t>
            </a:r>
          </a:p>
          <a:p>
            <a:pPr marL="0" marR="0" lvl="0" indent="0" defTabSz="914400" rtl="0" eaLnBrk="0" fontAlgn="base" latinLnBrk="0" hangingPunct="0">
              <a:spcBef>
                <a:spcPct val="0"/>
              </a:spcBef>
              <a:spcAft>
                <a:spcPts val="600"/>
              </a:spcAft>
              <a:buClrTx/>
              <a:buSzTx/>
              <a:buFontTx/>
              <a:buNone/>
              <a:tabLst/>
            </a:pPr>
            <a:r>
              <a:rPr kumimoji="0" lang="en-US" altLang="en-US" b="0" i="0" u="none" strike="noStrike" cap="none" normalizeH="0" baseline="0">
                <a:ln>
                  <a:noFill/>
                </a:ln>
                <a:effectLst/>
              </a:rPr>
              <a:t>As a result, politicians have concluded that social care reform is </a:t>
            </a:r>
            <a:r>
              <a:rPr kumimoji="0" lang="en-US" altLang="en-US" b="1" i="0" u="none" strike="noStrike" cap="none" normalizeH="0" baseline="0">
                <a:ln>
                  <a:noFill/>
                </a:ln>
                <a:effectLst/>
              </a:rPr>
              <a:t>a vote loser rather than a vote winner</a:t>
            </a:r>
            <a:r>
              <a:rPr kumimoji="0" lang="en-US" altLang="en-US" b="0" i="0" u="none" strike="noStrike" cap="none" normalizeH="0" baseline="0">
                <a:ln>
                  <a:noFill/>
                </a:ln>
                <a:effectLst/>
              </a:rPr>
              <a:t>. </a:t>
            </a:r>
          </a:p>
          <a:p>
            <a:pPr marL="0" marR="0" lvl="0" indent="0" defTabSz="914400" rtl="0" eaLnBrk="0" fontAlgn="base" latinLnBrk="0" hangingPunct="0">
              <a:spcBef>
                <a:spcPct val="0"/>
              </a:spcBef>
              <a:spcAft>
                <a:spcPts val="600"/>
              </a:spcAft>
              <a:buClrTx/>
              <a:buSzTx/>
              <a:buFontTx/>
              <a:buNone/>
              <a:tabLst/>
            </a:pPr>
            <a:r>
              <a:rPr kumimoji="0" lang="en-US" altLang="en-US" b="0" i="0" u="none" strike="noStrike" cap="none" normalizeH="0" baseline="0">
                <a:ln>
                  <a:noFill/>
                </a:ln>
                <a:effectLst/>
              </a:rPr>
              <a:t>The presentation will propose ways in which the social care sector can break this logjam. </a:t>
            </a:r>
          </a:p>
        </p:txBody>
      </p:sp>
      <p:sp>
        <p:nvSpPr>
          <p:cNvPr id="13" name="Content Placeholder 3">
            <a:extLst>
              <a:ext uri="{FF2B5EF4-FFF2-40B4-BE49-F238E27FC236}">
                <a16:creationId xmlns:a16="http://schemas.microsoft.com/office/drawing/2014/main" id="{E24EA432-A63E-813A-A47A-DF98A04DEAD2}"/>
              </a:ext>
            </a:extLst>
          </p:cNvPr>
          <p:cNvSpPr>
            <a:spLocks noGrp="1"/>
          </p:cNvSpPr>
          <p:nvPr>
            <p:ph sz="quarter" idx="17"/>
          </p:nvPr>
        </p:nvSpPr>
        <p:spPr>
          <a:xfrm>
            <a:off x="18164157" y="12073074"/>
            <a:ext cx="2668800" cy="1421084"/>
          </a:xfrm>
        </p:spPr>
        <p:txBody>
          <a:bodyPr/>
          <a:lstStyle/>
          <a:p>
            <a:endParaRPr lang="en-US"/>
          </a:p>
        </p:txBody>
      </p:sp>
      <p:sp>
        <p:nvSpPr>
          <p:cNvPr id="15" name="Content Placeholder 4">
            <a:extLst>
              <a:ext uri="{FF2B5EF4-FFF2-40B4-BE49-F238E27FC236}">
                <a16:creationId xmlns:a16="http://schemas.microsoft.com/office/drawing/2014/main" id="{1A5AEF75-6846-0B5E-DF09-F4458E492A48}"/>
              </a:ext>
            </a:extLst>
          </p:cNvPr>
          <p:cNvSpPr>
            <a:spLocks noGrp="1"/>
          </p:cNvSpPr>
          <p:nvPr>
            <p:ph sz="quarter" idx="18"/>
          </p:nvPr>
        </p:nvSpPr>
        <p:spPr>
          <a:xfrm>
            <a:off x="15418108" y="12073074"/>
            <a:ext cx="2667000" cy="1421084"/>
          </a:xfrm>
        </p:spPr>
        <p:txBody>
          <a:bodyPr/>
          <a:lstStyle/>
          <a:p>
            <a:endParaRPr lang="en-US"/>
          </a:p>
        </p:txBody>
      </p:sp>
      <p:sp>
        <p:nvSpPr>
          <p:cNvPr id="17" name="Content Placeholder 5">
            <a:extLst>
              <a:ext uri="{FF2B5EF4-FFF2-40B4-BE49-F238E27FC236}">
                <a16:creationId xmlns:a16="http://schemas.microsoft.com/office/drawing/2014/main" id="{BE6C21E7-B394-B104-5F65-EA94C973894B}"/>
              </a:ext>
            </a:extLst>
          </p:cNvPr>
          <p:cNvSpPr>
            <a:spLocks noGrp="1"/>
          </p:cNvSpPr>
          <p:nvPr>
            <p:ph sz="quarter" idx="19"/>
          </p:nvPr>
        </p:nvSpPr>
        <p:spPr>
          <a:xfrm>
            <a:off x="12672055" y="12073074"/>
            <a:ext cx="2667000" cy="1421084"/>
          </a:xfrm>
        </p:spPr>
        <p:txBody>
          <a:bodyPr/>
          <a:lstStyle/>
          <a:p>
            <a:endParaRPr lang="en-US"/>
          </a:p>
        </p:txBody>
      </p:sp>
      <p:sp>
        <p:nvSpPr>
          <p:cNvPr id="5" name="Slide Number Placeholder 4" hidden="1">
            <a:extLst>
              <a:ext uri="{FF2B5EF4-FFF2-40B4-BE49-F238E27FC236}">
                <a16:creationId xmlns:a16="http://schemas.microsoft.com/office/drawing/2014/main" id="{B167FB5F-883E-E955-E902-2F2808DBEDF4}"/>
              </a:ext>
            </a:extLst>
          </p:cNvPr>
          <p:cNvSpPr>
            <a:spLocks noGrp="1"/>
          </p:cNvSpPr>
          <p:nvPr>
            <p:ph type="sldNum" sz="quarter" idx="4294967295"/>
          </p:nvPr>
        </p:nvSpPr>
        <p:spPr>
          <a:xfrm>
            <a:off x="21935940" y="12528000"/>
            <a:ext cx="1440000" cy="432000"/>
          </a:xfrm>
        </p:spPr>
        <p:txBody>
          <a:bodyPr/>
          <a:lstStyle/>
          <a:p>
            <a:pPr>
              <a:spcAft>
                <a:spcPts val="600"/>
              </a:spcAft>
            </a:pPr>
            <a:fld id="{0B868178-02AE-42FC-958D-6B8F13B60175}" type="slidenum">
              <a:rPr lang="en-GB" noProof="0" smtClean="0"/>
              <a:pPr>
                <a:spcAft>
                  <a:spcPts val="600"/>
                </a:spcAft>
              </a:pPr>
              <a:t>3</a:t>
            </a:fld>
            <a:endParaRPr lang="en-GB" noProof="0"/>
          </a:p>
        </p:txBody>
      </p:sp>
    </p:spTree>
    <p:extLst>
      <p:ext uri="{BB962C8B-B14F-4D97-AF65-F5344CB8AC3E}">
        <p14:creationId xmlns:p14="http://schemas.microsoft.com/office/powerpoint/2010/main" val="24037931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77904"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7CDDE86-1492-7C8B-9224-DFC4CAAF081E}"/>
              </a:ext>
            </a:extLst>
          </p:cNvPr>
          <p:cNvPicPr>
            <a:picLocks noChangeAspect="1"/>
          </p:cNvPicPr>
          <p:nvPr/>
        </p:nvPicPr>
        <p:blipFill>
          <a:blip r:embed="rId2"/>
          <a:stretch>
            <a:fillRect/>
          </a:stretch>
        </p:blipFill>
        <p:spPr>
          <a:xfrm>
            <a:off x="4709446" y="3690852"/>
            <a:ext cx="14959001" cy="8900606"/>
          </a:xfrm>
          <a:prstGeom prst="rect">
            <a:avLst/>
          </a:prstGeom>
        </p:spPr>
      </p:pic>
      <p:sp>
        <p:nvSpPr>
          <p:cNvPr id="4" name="Slide Number Placeholder 3">
            <a:extLst>
              <a:ext uri="{FF2B5EF4-FFF2-40B4-BE49-F238E27FC236}">
                <a16:creationId xmlns:a16="http://schemas.microsoft.com/office/drawing/2014/main" id="{9F41C39B-818B-6C6C-372B-1D0931441806}"/>
              </a:ext>
            </a:extLst>
          </p:cNvPr>
          <p:cNvSpPr>
            <a:spLocks noGrp="1"/>
          </p:cNvSpPr>
          <p:nvPr>
            <p:ph type="sldNum" sz="quarter" idx="12"/>
          </p:nvPr>
        </p:nvSpPr>
        <p:spPr>
          <a:xfrm>
            <a:off x="17221200" y="12712700"/>
            <a:ext cx="5486400" cy="730250"/>
          </a:xfrm>
        </p:spPr>
        <p:txBody>
          <a:bodyPr>
            <a:normAutofit/>
          </a:bodyPr>
          <a:lstStyle/>
          <a:p>
            <a:pPr>
              <a:spcAft>
                <a:spcPts val="600"/>
              </a:spcAft>
            </a:pPr>
            <a:fld id="{0B868178-02AE-42FC-958D-6B8F13B60175}" type="slidenum">
              <a:rPr lang="en-GB" noProof="0" smtClean="0"/>
              <a:pPr>
                <a:spcAft>
                  <a:spcPts val="600"/>
                </a:spcAft>
              </a:pPr>
              <a:t>30</a:t>
            </a:fld>
            <a:endParaRPr lang="en-GB" noProof="0"/>
          </a:p>
        </p:txBody>
      </p:sp>
      <p:sp>
        <p:nvSpPr>
          <p:cNvPr id="9" name="Title 1">
            <a:extLst>
              <a:ext uri="{FF2B5EF4-FFF2-40B4-BE49-F238E27FC236}">
                <a16:creationId xmlns:a16="http://schemas.microsoft.com/office/drawing/2014/main" id="{2DDFA090-8A98-ECAA-9B4E-59385DFE46A8}"/>
              </a:ext>
            </a:extLst>
          </p:cNvPr>
          <p:cNvSpPr txBox="1">
            <a:spLocks/>
          </p:cNvSpPr>
          <p:nvPr/>
        </p:nvSpPr>
        <p:spPr>
          <a:xfrm>
            <a:off x="1160400" y="1052400"/>
            <a:ext cx="22367938" cy="1513526"/>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6400" b="1" kern="1200" spc="-50" baseline="0">
                <a:solidFill>
                  <a:schemeClr val="tx1"/>
                </a:solidFill>
                <a:latin typeface="+mj-lt"/>
                <a:ea typeface="+mj-ea"/>
                <a:cs typeface="+mj-cs"/>
              </a:defRPr>
            </a:lvl1pPr>
          </a:lstStyle>
          <a:p>
            <a:r>
              <a:rPr lang="en-US"/>
              <a:t>The NHS is much more of a policy priority than social care</a:t>
            </a:r>
          </a:p>
        </p:txBody>
      </p:sp>
    </p:spTree>
    <p:extLst>
      <p:ext uri="{BB962C8B-B14F-4D97-AF65-F5344CB8AC3E}">
        <p14:creationId xmlns:p14="http://schemas.microsoft.com/office/powerpoint/2010/main" val="534822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DDC67F0-D09C-9306-E86B-C9F224A2875C}"/>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E0DA9C8-18CF-8BE8-945F-34D9A8DBF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77904"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2827EA02-5C4B-3397-0926-EAF8C2C90B63}"/>
              </a:ext>
            </a:extLst>
          </p:cNvPr>
          <p:cNvSpPr>
            <a:spLocks noGrp="1"/>
          </p:cNvSpPr>
          <p:nvPr>
            <p:ph type="sldNum" sz="quarter" idx="12"/>
          </p:nvPr>
        </p:nvSpPr>
        <p:spPr>
          <a:xfrm>
            <a:off x="17221200" y="12712700"/>
            <a:ext cx="5486400" cy="730250"/>
          </a:xfrm>
        </p:spPr>
        <p:txBody>
          <a:bodyPr>
            <a:normAutofit/>
          </a:bodyPr>
          <a:lstStyle/>
          <a:p>
            <a:pPr>
              <a:spcAft>
                <a:spcPts val="600"/>
              </a:spcAft>
            </a:pPr>
            <a:fld id="{0B868178-02AE-42FC-958D-6B8F13B60175}" type="slidenum">
              <a:rPr lang="en-GB" noProof="0" smtClean="0"/>
              <a:pPr>
                <a:spcAft>
                  <a:spcPts val="600"/>
                </a:spcAft>
              </a:pPr>
              <a:t>31</a:t>
            </a:fld>
            <a:endParaRPr lang="en-GB" noProof="0"/>
          </a:p>
        </p:txBody>
      </p:sp>
      <p:sp>
        <p:nvSpPr>
          <p:cNvPr id="9" name="Title 1">
            <a:extLst>
              <a:ext uri="{FF2B5EF4-FFF2-40B4-BE49-F238E27FC236}">
                <a16:creationId xmlns:a16="http://schemas.microsoft.com/office/drawing/2014/main" id="{33529064-5819-FA7B-8D39-0B5E2CA0ABD0}"/>
              </a:ext>
            </a:extLst>
          </p:cNvPr>
          <p:cNvSpPr txBox="1">
            <a:spLocks/>
          </p:cNvSpPr>
          <p:nvPr/>
        </p:nvSpPr>
        <p:spPr>
          <a:xfrm>
            <a:off x="1160400" y="1052400"/>
            <a:ext cx="22367938" cy="1513526"/>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6400" b="1" kern="1200" spc="-50" baseline="0">
                <a:solidFill>
                  <a:schemeClr val="tx1"/>
                </a:solidFill>
                <a:latin typeface="+mj-lt"/>
                <a:ea typeface="+mj-ea"/>
                <a:cs typeface="+mj-cs"/>
              </a:defRPr>
            </a:lvl1pPr>
          </a:lstStyle>
          <a:p>
            <a:r>
              <a:rPr lang="en-US"/>
              <a:t>So linking to it may help…</a:t>
            </a:r>
          </a:p>
        </p:txBody>
      </p:sp>
      <p:pic>
        <p:nvPicPr>
          <p:cNvPr id="6" name="Picture 5">
            <a:extLst>
              <a:ext uri="{FF2B5EF4-FFF2-40B4-BE49-F238E27FC236}">
                <a16:creationId xmlns:a16="http://schemas.microsoft.com/office/drawing/2014/main" id="{7FBCB613-AE93-A95E-17CD-CE8B48182D8E}"/>
              </a:ext>
            </a:extLst>
          </p:cNvPr>
          <p:cNvPicPr>
            <a:picLocks noChangeAspect="1"/>
          </p:cNvPicPr>
          <p:nvPr/>
        </p:nvPicPr>
        <p:blipFill>
          <a:blip r:embed="rId2"/>
          <a:stretch>
            <a:fillRect/>
          </a:stretch>
        </p:blipFill>
        <p:spPr>
          <a:xfrm>
            <a:off x="5434138" y="2565926"/>
            <a:ext cx="11486936" cy="9500007"/>
          </a:xfrm>
          <a:prstGeom prst="rect">
            <a:avLst/>
          </a:prstGeom>
        </p:spPr>
      </p:pic>
      <p:sp>
        <p:nvSpPr>
          <p:cNvPr id="2" name="Rectangle 1">
            <a:extLst>
              <a:ext uri="{FF2B5EF4-FFF2-40B4-BE49-F238E27FC236}">
                <a16:creationId xmlns:a16="http://schemas.microsoft.com/office/drawing/2014/main" id="{D377F18B-EDF5-5B51-655B-3647B922054E}"/>
              </a:ext>
            </a:extLst>
          </p:cNvPr>
          <p:cNvSpPr/>
          <p:nvPr/>
        </p:nvSpPr>
        <p:spPr>
          <a:xfrm>
            <a:off x="5843239" y="5464097"/>
            <a:ext cx="10883590" cy="557561"/>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a:solidFill>
                <a:schemeClr val="tx1"/>
              </a:solidFill>
            </a:endParaRPr>
          </a:p>
        </p:txBody>
      </p:sp>
      <p:sp>
        <p:nvSpPr>
          <p:cNvPr id="5" name="TextBox 4">
            <a:extLst>
              <a:ext uri="{FF2B5EF4-FFF2-40B4-BE49-F238E27FC236}">
                <a16:creationId xmlns:a16="http://schemas.microsoft.com/office/drawing/2014/main" id="{5D33186C-C065-BD5B-AF73-2A347E7DCA2A}"/>
              </a:ext>
            </a:extLst>
          </p:cNvPr>
          <p:cNvSpPr txBox="1"/>
          <p:nvPr/>
        </p:nvSpPr>
        <p:spPr>
          <a:xfrm>
            <a:off x="17708136" y="3512633"/>
            <a:ext cx="5485665" cy="3902927"/>
          </a:xfrm>
          <a:prstGeom prst="rect">
            <a:avLst/>
          </a:prstGeom>
          <a:noFill/>
          <a:ln w="63500">
            <a:solidFill>
              <a:schemeClr val="tx2"/>
            </a:solidFill>
          </a:ln>
        </p:spPr>
        <p:txBody>
          <a:bodyPr wrap="square" lIns="0" tIns="0" rIns="0" bIns="0" rtlCol="0">
            <a:noAutofit/>
          </a:bodyPr>
          <a:lstStyle/>
          <a:p>
            <a:pPr algn="ctr">
              <a:spcAft>
                <a:spcPts val="1500"/>
              </a:spcAft>
            </a:pPr>
            <a:r>
              <a:rPr lang="en-GB" sz="4800"/>
              <a:t>“A lack of space in social care settings meaning people stay in hospital for longer”</a:t>
            </a:r>
          </a:p>
        </p:txBody>
      </p:sp>
    </p:spTree>
    <p:extLst>
      <p:ext uri="{BB962C8B-B14F-4D97-AF65-F5344CB8AC3E}">
        <p14:creationId xmlns:p14="http://schemas.microsoft.com/office/powerpoint/2010/main" val="3424969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43" name="Rectangle 1042">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599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A4B2A6C4-FD0C-46B9-D5C2-5A4DF8CB26AE}"/>
              </a:ext>
            </a:extLst>
          </p:cNvPr>
          <p:cNvSpPr>
            <a:spLocks noGrp="1"/>
          </p:cNvSpPr>
          <p:nvPr>
            <p:ph type="sldNum" sz="quarter" idx="12"/>
          </p:nvPr>
        </p:nvSpPr>
        <p:spPr>
          <a:xfrm>
            <a:off x="17221200" y="12712700"/>
            <a:ext cx="5486400" cy="730250"/>
          </a:xfrm>
        </p:spPr>
        <p:txBody>
          <a:bodyPr vert="horz" lIns="91440" tIns="45720" rIns="91440" bIns="45720" rtlCol="0" anchor="ctr">
            <a:normAutofit/>
          </a:bodyPr>
          <a:lstStyle/>
          <a:p>
            <a:pPr defTabSz="914400">
              <a:spcAft>
                <a:spcPts val="600"/>
              </a:spcAft>
              <a:defRPr/>
            </a:pPr>
            <a:fld id="{0B868178-02AE-42FC-958D-6B8F13B60175}" type="slidenum">
              <a:rPr lang="en-US" sz="2400">
                <a:solidFill>
                  <a:srgbClr val="FFFFFF"/>
                </a:solidFill>
                <a:latin typeface="Calibri" panose="020F0502020204030204"/>
              </a:rPr>
              <a:pPr defTabSz="914400">
                <a:spcAft>
                  <a:spcPts val="600"/>
                </a:spcAft>
                <a:defRPr/>
              </a:pPr>
              <a:t>32</a:t>
            </a:fld>
            <a:endParaRPr lang="en-US" sz="2400">
              <a:solidFill>
                <a:srgbClr val="FFFFFF"/>
              </a:solidFill>
              <a:latin typeface="Calibri" panose="020F0502020204030204"/>
            </a:endParaRPr>
          </a:p>
        </p:txBody>
      </p:sp>
      <p:pic>
        <p:nvPicPr>
          <p:cNvPr id="7" name="Picture 6" descr="Hospital Modern Architecture Images - Free Download on Freepik">
            <a:extLst>
              <a:ext uri="{FF2B5EF4-FFF2-40B4-BE49-F238E27FC236}">
                <a16:creationId xmlns:a16="http://schemas.microsoft.com/office/drawing/2014/main" id="{7A3DC4F8-8C93-68B9-FE4A-EA9A767DBB46}"/>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l="445"/>
          <a:stretch>
            <a:fillRect/>
          </a:stretch>
        </p:blipFill>
        <p:spPr bwMode="auto">
          <a:xfrm>
            <a:off x="0" y="0"/>
            <a:ext cx="24384000" cy="1371600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C57C0D3B-3607-D0BA-B1F0-19D5E41E0632}"/>
              </a:ext>
            </a:extLst>
          </p:cNvPr>
          <p:cNvSpPr>
            <a:spLocks noGrp="1"/>
          </p:cNvSpPr>
          <p:nvPr>
            <p:ph type="title"/>
          </p:nvPr>
        </p:nvSpPr>
        <p:spPr>
          <a:xfrm>
            <a:off x="1008000" y="900001"/>
            <a:ext cx="11949717" cy="1040311"/>
          </a:xfrm>
          <a:solidFill>
            <a:schemeClr val="tx2">
              <a:lumMod val="25000"/>
            </a:schemeClr>
          </a:solidFill>
        </p:spPr>
        <p:txBody>
          <a:bodyPr anchor="t">
            <a:normAutofit/>
          </a:bodyPr>
          <a:lstStyle/>
          <a:p>
            <a:r>
              <a:rPr lang="en-US">
                <a:solidFill>
                  <a:schemeClr val="tx2"/>
                </a:solidFill>
              </a:rPr>
              <a:t>‘More hospitals, more nurses’</a:t>
            </a:r>
          </a:p>
        </p:txBody>
      </p:sp>
      <p:sp>
        <p:nvSpPr>
          <p:cNvPr id="2" name="Title 1">
            <a:extLst>
              <a:ext uri="{FF2B5EF4-FFF2-40B4-BE49-F238E27FC236}">
                <a16:creationId xmlns:a16="http://schemas.microsoft.com/office/drawing/2014/main" id="{005C888E-F788-9365-0689-CE976727D9EB}"/>
              </a:ext>
            </a:extLst>
          </p:cNvPr>
          <p:cNvSpPr txBox="1">
            <a:spLocks/>
          </p:cNvSpPr>
          <p:nvPr/>
        </p:nvSpPr>
        <p:spPr>
          <a:xfrm>
            <a:off x="10021902" y="9512698"/>
            <a:ext cx="12685698" cy="1883848"/>
          </a:xfrm>
          <a:prstGeom prst="rect">
            <a:avLst/>
          </a:prstGeom>
          <a:solidFill>
            <a:schemeClr val="tx1"/>
          </a:solidFill>
        </p:spPr>
        <p:txBody>
          <a:bodyPr vert="horz" lIns="0" tIns="0" rIns="0" bIns="0" rtlCol="0" anchor="t" anchorCtr="0">
            <a:normAutofit/>
          </a:bodyPr>
          <a:lstStyle>
            <a:lvl1pPr algn="l" defTabSz="914400" rtl="0" eaLnBrk="1" latinLnBrk="0" hangingPunct="1">
              <a:lnSpc>
                <a:spcPct val="90000"/>
              </a:lnSpc>
              <a:spcBef>
                <a:spcPct val="0"/>
              </a:spcBef>
              <a:buNone/>
              <a:defRPr sz="6400" b="1" kern="1200" spc="-50" baseline="0">
                <a:solidFill>
                  <a:schemeClr val="tx1"/>
                </a:solidFill>
                <a:latin typeface="+mj-lt"/>
                <a:ea typeface="+mj-ea"/>
                <a:cs typeface="+mj-cs"/>
              </a:defRPr>
            </a:lvl1pPr>
          </a:lstStyle>
          <a:p>
            <a:r>
              <a:rPr lang="en-US">
                <a:solidFill>
                  <a:schemeClr val="tx2"/>
                </a:solidFill>
              </a:rPr>
              <a:t>‘</a:t>
            </a:r>
            <a:r>
              <a:rPr lang="en-US">
                <a:solidFill>
                  <a:schemeClr val="bg1"/>
                </a:solidFill>
              </a:rPr>
              <a:t>What are the social care equivalents of these ‘tangibles’?</a:t>
            </a:r>
          </a:p>
        </p:txBody>
      </p:sp>
    </p:spTree>
    <p:extLst>
      <p:ext uri="{BB962C8B-B14F-4D97-AF65-F5344CB8AC3E}">
        <p14:creationId xmlns:p14="http://schemas.microsoft.com/office/powerpoint/2010/main" val="3776925717"/>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F3635-07B8-EC4F-B878-80FABC750AA6}"/>
              </a:ext>
            </a:extLst>
          </p:cNvPr>
          <p:cNvSpPr>
            <a:spLocks noGrp="1"/>
          </p:cNvSpPr>
          <p:nvPr>
            <p:ph type="title"/>
          </p:nvPr>
        </p:nvSpPr>
        <p:spPr>
          <a:xfrm>
            <a:off x="1231261" y="908117"/>
            <a:ext cx="22367938" cy="1513526"/>
          </a:xfrm>
        </p:spPr>
        <p:txBody>
          <a:bodyPr/>
          <a:lstStyle/>
          <a:p>
            <a:r>
              <a:rPr lang="en-GB"/>
              <a:t>Beyond current narratives of ‘crisis’ and ‘glue’</a:t>
            </a:r>
          </a:p>
        </p:txBody>
      </p:sp>
      <p:sp>
        <p:nvSpPr>
          <p:cNvPr id="4" name="Slide Number Placeholder 3">
            <a:extLst>
              <a:ext uri="{FF2B5EF4-FFF2-40B4-BE49-F238E27FC236}">
                <a16:creationId xmlns:a16="http://schemas.microsoft.com/office/drawing/2014/main" id="{B5EEE37A-A073-B066-3087-ACEB51397441}"/>
              </a:ext>
            </a:extLst>
          </p:cNvPr>
          <p:cNvSpPr>
            <a:spLocks noGrp="1"/>
          </p:cNvSpPr>
          <p:nvPr>
            <p:ph type="sldNum" sz="quarter" idx="12"/>
          </p:nvPr>
        </p:nvSpPr>
        <p:spPr/>
        <p:txBody>
          <a:bodyPr/>
          <a:lstStyle/>
          <a:p>
            <a:fld id="{0B868178-02AE-42FC-958D-6B8F13B60175}" type="slidenum">
              <a:rPr lang="en-GB" noProof="0" smtClean="0"/>
              <a:t>33</a:t>
            </a:fld>
            <a:endParaRPr lang="en-GB" noProof="0"/>
          </a:p>
        </p:txBody>
      </p:sp>
      <p:pic>
        <p:nvPicPr>
          <p:cNvPr id="6" name="Picture 5">
            <a:extLst>
              <a:ext uri="{FF2B5EF4-FFF2-40B4-BE49-F238E27FC236}">
                <a16:creationId xmlns:a16="http://schemas.microsoft.com/office/drawing/2014/main" id="{537FC894-74DD-3D90-B18C-CB4C2BC8316F}"/>
              </a:ext>
            </a:extLst>
          </p:cNvPr>
          <p:cNvPicPr>
            <a:picLocks noChangeAspect="1"/>
          </p:cNvPicPr>
          <p:nvPr/>
        </p:nvPicPr>
        <p:blipFill>
          <a:blip r:embed="rId2"/>
          <a:stretch>
            <a:fillRect/>
          </a:stretch>
        </p:blipFill>
        <p:spPr>
          <a:xfrm>
            <a:off x="12265108" y="5450269"/>
            <a:ext cx="10271886" cy="2534004"/>
          </a:xfrm>
          <a:prstGeom prst="rect">
            <a:avLst/>
          </a:prstGeom>
        </p:spPr>
      </p:pic>
      <p:pic>
        <p:nvPicPr>
          <p:cNvPr id="8" name="Picture 7">
            <a:extLst>
              <a:ext uri="{FF2B5EF4-FFF2-40B4-BE49-F238E27FC236}">
                <a16:creationId xmlns:a16="http://schemas.microsoft.com/office/drawing/2014/main" id="{7DA4A3BE-3194-BB99-304A-7A829E17133C}"/>
              </a:ext>
            </a:extLst>
          </p:cNvPr>
          <p:cNvPicPr>
            <a:picLocks noChangeAspect="1"/>
          </p:cNvPicPr>
          <p:nvPr/>
        </p:nvPicPr>
        <p:blipFill>
          <a:blip r:embed="rId3"/>
          <a:stretch>
            <a:fillRect/>
          </a:stretch>
        </p:blipFill>
        <p:spPr>
          <a:xfrm>
            <a:off x="1231261" y="5450269"/>
            <a:ext cx="8707065" cy="2534004"/>
          </a:xfrm>
          <a:prstGeom prst="rect">
            <a:avLst/>
          </a:prstGeom>
        </p:spPr>
      </p:pic>
    </p:spTree>
    <p:extLst>
      <p:ext uri="{BB962C8B-B14F-4D97-AF65-F5344CB8AC3E}">
        <p14:creationId xmlns:p14="http://schemas.microsoft.com/office/powerpoint/2010/main" val="13435706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D45E0-44E7-A30E-3E4A-1343FD8F604C}"/>
              </a:ext>
            </a:extLst>
          </p:cNvPr>
          <p:cNvSpPr>
            <a:spLocks noGrp="1"/>
          </p:cNvSpPr>
          <p:nvPr>
            <p:ph type="title"/>
          </p:nvPr>
        </p:nvSpPr>
        <p:spPr/>
        <p:txBody>
          <a:bodyPr/>
          <a:lstStyle/>
          <a:p>
            <a:r>
              <a:rPr lang="en-US" sz="4800">
                <a:cs typeface="Arial"/>
              </a:rPr>
              <a:t>For further information please see published report  at </a:t>
            </a:r>
            <a:br>
              <a:rPr lang="en-US" sz="4800">
                <a:cs typeface="Arial"/>
              </a:rPr>
            </a:br>
            <a:r>
              <a:rPr lang="en-US" sz="4800" b="0">
                <a:ea typeface="+mj-lt"/>
                <a:cs typeface="+mj-lt"/>
                <a:hlinkClick r:id="rId2"/>
              </a:rPr>
              <a:t>Not My Priority: How The Public Sees Social Care (And What Can Be Done About It) | The King's Fund</a:t>
            </a:r>
            <a:br>
              <a:rPr lang="en-US" sz="4800" b="0">
                <a:ea typeface="+mj-lt"/>
                <a:cs typeface="+mj-lt"/>
              </a:rPr>
            </a:br>
            <a:br>
              <a:rPr lang="en-US" sz="4800" b="0">
                <a:ea typeface="+mj-lt"/>
                <a:cs typeface="+mj-lt"/>
              </a:rPr>
            </a:br>
            <a:r>
              <a:rPr lang="en-US" sz="4800" b="0">
                <a:cs typeface="Arial"/>
              </a:rPr>
              <a:t>Or contact: </a:t>
            </a:r>
            <a:r>
              <a:rPr lang="en-US" sz="4800" b="0">
                <a:cs typeface="Arial"/>
                <a:hlinkClick r:id="rId3"/>
              </a:rPr>
              <a:t>s.bottery@kingsfund.org.uk</a:t>
            </a:r>
            <a:r>
              <a:rPr lang="en-US" sz="4800" b="0">
                <a:cs typeface="Arial"/>
              </a:rPr>
              <a:t> and </a:t>
            </a:r>
            <a:r>
              <a:rPr lang="en-US" sz="4800" b="0">
                <a:cs typeface="Arial"/>
                <a:hlinkClick r:id="rId4"/>
              </a:rPr>
              <a:t>d.wellings@kingsfund.org.uk</a:t>
            </a:r>
            <a:br>
              <a:rPr lang="en-US" sz="4800" b="0">
                <a:cs typeface="Arial"/>
              </a:rPr>
            </a:br>
            <a:endParaRPr lang="en-US" sz="4800" b="0">
              <a:cs typeface="Arial"/>
            </a:endParaRPr>
          </a:p>
        </p:txBody>
      </p:sp>
    </p:spTree>
    <p:extLst>
      <p:ext uri="{BB962C8B-B14F-4D97-AF65-F5344CB8AC3E}">
        <p14:creationId xmlns:p14="http://schemas.microsoft.com/office/powerpoint/2010/main" val="2549208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4F51D-35A2-D820-A750-E4117F4366F5}"/>
              </a:ext>
            </a:extLst>
          </p:cNvPr>
          <p:cNvSpPr>
            <a:spLocks noGrp="1"/>
          </p:cNvSpPr>
          <p:nvPr>
            <p:ph type="title"/>
          </p:nvPr>
        </p:nvSpPr>
        <p:spPr/>
        <p:txBody>
          <a:bodyPr anchor="t">
            <a:normAutofit/>
          </a:bodyPr>
          <a:lstStyle/>
          <a:p>
            <a:r>
              <a:rPr lang="en-US"/>
              <a:t>The paradox</a:t>
            </a:r>
          </a:p>
        </p:txBody>
      </p:sp>
      <p:sp>
        <p:nvSpPr>
          <p:cNvPr id="3" name="Content Placeholder 2">
            <a:extLst>
              <a:ext uri="{FF2B5EF4-FFF2-40B4-BE49-F238E27FC236}">
                <a16:creationId xmlns:a16="http://schemas.microsoft.com/office/drawing/2014/main" id="{50BC7838-7804-2C96-9929-BF63F44EE05A}"/>
              </a:ext>
            </a:extLst>
          </p:cNvPr>
          <p:cNvSpPr>
            <a:spLocks noGrp="1"/>
          </p:cNvSpPr>
          <p:nvPr>
            <p:ph idx="1"/>
          </p:nvPr>
        </p:nvSpPr>
        <p:spPr/>
        <p:txBody>
          <a:bodyPr anchor="t">
            <a:normAutofit/>
          </a:bodyPr>
          <a:lstStyle/>
          <a:p>
            <a:endParaRPr lang="en-US"/>
          </a:p>
          <a:p>
            <a:pPr marL="0" indent="0" algn="ctr">
              <a:buNone/>
            </a:pPr>
            <a:r>
              <a:rPr lang="en-US" sz="5400"/>
              <a:t>People aren't satisfied with adult social care and want it to change </a:t>
            </a:r>
            <a:endParaRPr lang="en-US" sz="5400">
              <a:cs typeface="Arial"/>
            </a:endParaRPr>
          </a:p>
          <a:p>
            <a:pPr marL="0" indent="0" algn="ctr">
              <a:buNone/>
            </a:pPr>
            <a:r>
              <a:rPr lang="en-US" sz="5400" b="1"/>
              <a:t>BUT </a:t>
            </a:r>
            <a:endParaRPr lang="en-US" sz="5400" b="1">
              <a:cs typeface="Arial"/>
            </a:endParaRPr>
          </a:p>
          <a:p>
            <a:pPr marL="0" indent="0" algn="ctr">
              <a:buNone/>
            </a:pPr>
            <a:r>
              <a:rPr lang="en-US" sz="5400"/>
              <a:t>They don't </a:t>
            </a:r>
            <a:r>
              <a:rPr lang="en-US" sz="5400" err="1"/>
              <a:t>prioritise</a:t>
            </a:r>
            <a:r>
              <a:rPr lang="en-US" sz="5400"/>
              <a:t> it as an issue for government to tackle</a:t>
            </a:r>
            <a:endParaRPr lang="en-US" sz="5400">
              <a:cs typeface="Arial"/>
            </a:endParaRPr>
          </a:p>
          <a:p>
            <a:pPr marL="0" indent="0" algn="ctr">
              <a:buNone/>
            </a:pPr>
            <a:r>
              <a:rPr lang="en-US" sz="5400" b="1"/>
              <a:t>AND</a:t>
            </a:r>
            <a:endParaRPr lang="en-US" sz="5400" b="1">
              <a:cs typeface="Arial"/>
            </a:endParaRPr>
          </a:p>
          <a:p>
            <a:pPr marL="0" indent="0" algn="ctr">
              <a:buNone/>
            </a:pPr>
            <a:r>
              <a:rPr lang="en-US" sz="5400"/>
              <a:t>The debate we have is driven by costs not benefits</a:t>
            </a:r>
            <a:endParaRPr lang="en-US" sz="5400">
              <a:cs typeface="Arial"/>
            </a:endParaRPr>
          </a:p>
          <a:p>
            <a:endParaRPr lang="en-US"/>
          </a:p>
          <a:p>
            <a:endParaRPr lang="en-US"/>
          </a:p>
          <a:p>
            <a:endParaRPr lang="en-US"/>
          </a:p>
        </p:txBody>
      </p:sp>
      <p:sp>
        <p:nvSpPr>
          <p:cNvPr id="5" name="Slide Number Placeholder 4">
            <a:extLst>
              <a:ext uri="{FF2B5EF4-FFF2-40B4-BE49-F238E27FC236}">
                <a16:creationId xmlns:a16="http://schemas.microsoft.com/office/drawing/2014/main" id="{C0B1196C-539D-CEF8-3C47-3735CD4C18BC}"/>
              </a:ext>
            </a:extLst>
          </p:cNvPr>
          <p:cNvSpPr>
            <a:spLocks noGrp="1"/>
          </p:cNvSpPr>
          <p:nvPr>
            <p:ph type="sldNum" sz="quarter" idx="12"/>
          </p:nvPr>
        </p:nvSpPr>
        <p:spPr/>
        <p:txBody>
          <a:bodyPr anchor="b">
            <a:normAutofit/>
          </a:bodyPr>
          <a:lstStyle/>
          <a:p>
            <a:pPr>
              <a:spcAft>
                <a:spcPts val="600"/>
              </a:spcAft>
            </a:pPr>
            <a:fld id="{0B868178-02AE-42FC-958D-6B8F13B60175}" type="slidenum">
              <a:rPr lang="en-GB" noProof="0" smtClean="0"/>
              <a:pPr>
                <a:spcAft>
                  <a:spcPts val="600"/>
                </a:spcAft>
              </a:pPr>
              <a:t>4</a:t>
            </a:fld>
            <a:endParaRPr lang="en-GB" noProof="0"/>
          </a:p>
        </p:txBody>
      </p:sp>
    </p:spTree>
    <p:extLst>
      <p:ext uri="{BB962C8B-B14F-4D97-AF65-F5344CB8AC3E}">
        <p14:creationId xmlns:p14="http://schemas.microsoft.com/office/powerpoint/2010/main" val="2717860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0B4E6-BE0E-5A57-1E8A-BE297757A2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0B959E-6B9C-3EDE-CE4A-500F2BAAE901}"/>
              </a:ext>
            </a:extLst>
          </p:cNvPr>
          <p:cNvSpPr>
            <a:spLocks noGrp="1"/>
          </p:cNvSpPr>
          <p:nvPr>
            <p:ph type="title"/>
          </p:nvPr>
        </p:nvSpPr>
        <p:spPr/>
        <p:txBody>
          <a:bodyPr/>
          <a:lstStyle/>
          <a:p>
            <a:r>
              <a:rPr lang="en-US">
                <a:cs typeface="Arial"/>
              </a:rPr>
              <a:t>People don’t understand social care…</a:t>
            </a:r>
            <a:endParaRPr lang="en-US"/>
          </a:p>
        </p:txBody>
      </p:sp>
      <p:sp>
        <p:nvSpPr>
          <p:cNvPr id="4" name="Slide Number Placeholder 3">
            <a:extLst>
              <a:ext uri="{FF2B5EF4-FFF2-40B4-BE49-F238E27FC236}">
                <a16:creationId xmlns:a16="http://schemas.microsoft.com/office/drawing/2014/main" id="{40EE32BC-BB66-38B0-4EEF-D59AF4AE863D}"/>
              </a:ext>
            </a:extLst>
          </p:cNvPr>
          <p:cNvSpPr>
            <a:spLocks noGrp="1"/>
          </p:cNvSpPr>
          <p:nvPr>
            <p:ph type="sldNum" sz="quarter" idx="12"/>
          </p:nvPr>
        </p:nvSpPr>
        <p:spPr/>
        <p:txBody>
          <a:bodyPr/>
          <a:lstStyle/>
          <a:p>
            <a:fld id="{0B868178-02AE-42FC-958D-6B8F13B60175}" type="slidenum">
              <a:rPr lang="en-GB" smtClean="0"/>
              <a:pPr/>
              <a:t>5</a:t>
            </a:fld>
            <a:endParaRPr lang="en-GB"/>
          </a:p>
        </p:txBody>
      </p:sp>
      <p:sp>
        <p:nvSpPr>
          <p:cNvPr id="6" name="Text Placeholder 5">
            <a:extLst>
              <a:ext uri="{FF2B5EF4-FFF2-40B4-BE49-F238E27FC236}">
                <a16:creationId xmlns:a16="http://schemas.microsoft.com/office/drawing/2014/main" id="{8BC88979-03D7-77AB-DEFA-2D8844EC52EE}"/>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3152557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FCDAAF0-E62D-6E9C-CE5F-96DF2A1B513D}"/>
              </a:ext>
            </a:extLst>
          </p:cNvPr>
          <p:cNvSpPr>
            <a:spLocks noGrp="1"/>
          </p:cNvSpPr>
          <p:nvPr>
            <p:ph type="title"/>
          </p:nvPr>
        </p:nvSpPr>
        <p:spPr>
          <a:xfrm>
            <a:off x="1008000" y="900000"/>
            <a:ext cx="22367938" cy="1513526"/>
          </a:xfrm>
        </p:spPr>
        <p:txBody>
          <a:bodyPr/>
          <a:lstStyle/>
          <a:p>
            <a:r>
              <a:rPr lang="en-US"/>
              <a:t>Many people still think social care is free</a:t>
            </a:r>
          </a:p>
        </p:txBody>
      </p:sp>
      <p:pic>
        <p:nvPicPr>
          <p:cNvPr id="6" name="Picture 5">
            <a:extLst>
              <a:ext uri="{FF2B5EF4-FFF2-40B4-BE49-F238E27FC236}">
                <a16:creationId xmlns:a16="http://schemas.microsoft.com/office/drawing/2014/main" id="{48EDFE34-646C-EF1E-F113-542073C14B54}"/>
              </a:ext>
            </a:extLst>
          </p:cNvPr>
          <p:cNvPicPr>
            <a:picLocks noChangeAspect="1"/>
          </p:cNvPicPr>
          <p:nvPr/>
        </p:nvPicPr>
        <p:blipFill>
          <a:blip r:embed="rId2"/>
          <a:stretch>
            <a:fillRect/>
          </a:stretch>
        </p:blipFill>
        <p:spPr>
          <a:xfrm>
            <a:off x="5723220" y="3168000"/>
            <a:ext cx="12937498" cy="8280000"/>
          </a:xfrm>
          <a:prstGeom prst="rect">
            <a:avLst/>
          </a:prstGeom>
          <a:noFill/>
        </p:spPr>
      </p:pic>
      <p:sp>
        <p:nvSpPr>
          <p:cNvPr id="4" name="Slide Number Placeholder 3">
            <a:extLst>
              <a:ext uri="{FF2B5EF4-FFF2-40B4-BE49-F238E27FC236}">
                <a16:creationId xmlns:a16="http://schemas.microsoft.com/office/drawing/2014/main" id="{32887217-E192-0C92-62D6-8B1EEC5A84FD}"/>
              </a:ext>
            </a:extLst>
          </p:cNvPr>
          <p:cNvSpPr>
            <a:spLocks noGrp="1"/>
          </p:cNvSpPr>
          <p:nvPr>
            <p:ph type="sldNum" sz="quarter" idx="12"/>
          </p:nvPr>
        </p:nvSpPr>
        <p:spPr>
          <a:xfrm>
            <a:off x="21935940" y="12528000"/>
            <a:ext cx="1440000" cy="432000"/>
          </a:xfrm>
        </p:spPr>
        <p:txBody>
          <a:bodyPr anchor="b">
            <a:normAutofit/>
          </a:bodyPr>
          <a:lstStyle/>
          <a:p>
            <a:pPr>
              <a:spcAft>
                <a:spcPts val="600"/>
              </a:spcAft>
            </a:pPr>
            <a:fld id="{0B868178-02AE-42FC-958D-6B8F13B60175}" type="slidenum">
              <a:rPr lang="en-GB" noProof="0" smtClean="0"/>
              <a:pPr>
                <a:spcAft>
                  <a:spcPts val="600"/>
                </a:spcAft>
              </a:pPr>
              <a:t>6</a:t>
            </a:fld>
            <a:endParaRPr lang="en-GB" noProof="0"/>
          </a:p>
        </p:txBody>
      </p:sp>
    </p:spTree>
    <p:extLst>
      <p:ext uri="{BB962C8B-B14F-4D97-AF65-F5344CB8AC3E}">
        <p14:creationId xmlns:p14="http://schemas.microsoft.com/office/powerpoint/2010/main" val="1255084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A group of people on a boat&#10;&#10;Description generated with very high confidence">
            <a:extLst>
              <a:ext uri="{FF2B5EF4-FFF2-40B4-BE49-F238E27FC236}">
                <a16:creationId xmlns:a16="http://schemas.microsoft.com/office/drawing/2014/main" id="{4D4147E7-EE16-46FB-3F92-8F663F76CFA8}"/>
              </a:ext>
            </a:extLst>
          </p:cNvPr>
          <p:cNvPicPr>
            <a:picLocks noChangeAspect="1"/>
          </p:cNvPicPr>
          <p:nvPr/>
        </p:nvPicPr>
        <p:blipFill rotWithShape="1">
          <a:blip r:embed="rId2"/>
          <a:srcRect l="206" t="-98" r="-206"/>
          <a:stretch/>
        </p:blipFill>
        <p:spPr>
          <a:xfrm>
            <a:off x="0" y="-1630546"/>
            <a:ext cx="24603076" cy="19314835"/>
          </a:xfrm>
          <a:prstGeom prst="rect">
            <a:avLst/>
          </a:prstGeom>
        </p:spPr>
      </p:pic>
      <p:sp>
        <p:nvSpPr>
          <p:cNvPr id="4" name="Oval 3">
            <a:extLst>
              <a:ext uri="{FF2B5EF4-FFF2-40B4-BE49-F238E27FC236}">
                <a16:creationId xmlns:a16="http://schemas.microsoft.com/office/drawing/2014/main" id="{76EF2F73-BCB6-7F17-BA7E-4351C458CBF7}"/>
              </a:ext>
            </a:extLst>
          </p:cNvPr>
          <p:cNvSpPr>
            <a:spLocks noChangeAspect="1"/>
          </p:cNvSpPr>
          <p:nvPr/>
        </p:nvSpPr>
        <p:spPr>
          <a:xfrm>
            <a:off x="400054" y="3733304"/>
            <a:ext cx="6549386" cy="6673258"/>
          </a:xfrm>
          <a:prstGeom prst="ellipse">
            <a:avLst/>
          </a:prstGeom>
          <a:solidFill>
            <a:schemeClr val="tx2"/>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9600" b="1">
                <a:solidFill>
                  <a:schemeClr val="bg1"/>
                </a:solidFill>
              </a:rPr>
              <a:t>£23,250</a:t>
            </a:r>
            <a:endParaRPr lang="en-GB" sz="9600" b="1">
              <a:ea typeface="Verdana"/>
              <a:cs typeface="Verdana"/>
            </a:endParaRPr>
          </a:p>
        </p:txBody>
      </p:sp>
      <p:sp>
        <p:nvSpPr>
          <p:cNvPr id="5" name="TextBox 4">
            <a:extLst>
              <a:ext uri="{FF2B5EF4-FFF2-40B4-BE49-F238E27FC236}">
                <a16:creationId xmlns:a16="http://schemas.microsoft.com/office/drawing/2014/main" id="{B8197CB6-1330-987F-BAE7-98F61782EE1E}"/>
              </a:ext>
            </a:extLst>
          </p:cNvPr>
          <p:cNvSpPr txBox="1"/>
          <p:nvPr/>
        </p:nvSpPr>
        <p:spPr>
          <a:xfrm>
            <a:off x="13805209" y="774616"/>
            <a:ext cx="9739444" cy="898068"/>
          </a:xfrm>
          <a:prstGeom prst="rect">
            <a:avLst/>
          </a:prstGeom>
          <a:solidFill>
            <a:schemeClr val="bg1"/>
          </a:solidFill>
        </p:spPr>
        <p:txBody>
          <a:bodyPr wrap="square" lIns="0" tIns="0" rIns="0" bIns="0" rtlCol="0">
            <a:noAutofit/>
          </a:bodyPr>
          <a:lstStyle/>
          <a:p>
            <a:pPr algn="ctr">
              <a:spcAft>
                <a:spcPts val="1500"/>
              </a:spcAft>
            </a:pPr>
            <a:r>
              <a:rPr lang="en-GB" sz="4800"/>
              <a:t>In fact, it is heavily means tested</a:t>
            </a:r>
          </a:p>
        </p:txBody>
      </p:sp>
    </p:spTree>
    <p:extLst>
      <p:ext uri="{BB962C8B-B14F-4D97-AF65-F5344CB8AC3E}">
        <p14:creationId xmlns:p14="http://schemas.microsoft.com/office/powerpoint/2010/main" val="206771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6EFA2-25E5-814A-2F50-3A46F0333810}"/>
            </a:ext>
          </a:extLst>
        </p:cNvPr>
        <p:cNvGrpSpPr/>
        <p:nvPr/>
      </p:nvGrpSpPr>
      <p:grpSpPr>
        <a:xfrm>
          <a:off x="0" y="0"/>
          <a:ext cx="0" cy="0"/>
          <a:chOff x="0" y="0"/>
          <a:chExt cx="0" cy="0"/>
        </a:xfrm>
      </p:grpSpPr>
      <p:pic>
        <p:nvPicPr>
          <p:cNvPr id="2052" name="Picture 4">
            <a:extLst>
              <a:ext uri="{FF2B5EF4-FFF2-40B4-BE49-F238E27FC236}">
                <a16:creationId xmlns:a16="http://schemas.microsoft.com/office/drawing/2014/main" id="{B9231EC8-5BE2-B506-2FB4-5142C864F8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423076" cy="1369408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9AFAB896-726F-DEFA-4A22-F7DEDB23CE5C}"/>
              </a:ext>
            </a:extLst>
          </p:cNvPr>
          <p:cNvSpPr>
            <a:spLocks noGrp="1"/>
          </p:cNvSpPr>
          <p:nvPr>
            <p:ph type="sldNum" sz="quarter" idx="12"/>
          </p:nvPr>
        </p:nvSpPr>
        <p:spPr>
          <a:xfrm>
            <a:off x="21935940" y="12528000"/>
            <a:ext cx="1440000" cy="432000"/>
          </a:xfrm>
        </p:spPr>
        <p:txBody>
          <a:bodyPr anchor="b">
            <a:normAutofit/>
          </a:bodyPr>
          <a:lstStyle/>
          <a:p>
            <a:pPr>
              <a:spcAft>
                <a:spcPts val="600"/>
              </a:spcAft>
            </a:pPr>
            <a:fld id="{0B868178-02AE-42FC-958D-6B8F13B60175}" type="slidenum">
              <a:rPr lang="en-GB" noProof="0" smtClean="0"/>
              <a:pPr>
                <a:spcAft>
                  <a:spcPts val="600"/>
                </a:spcAft>
              </a:pPr>
              <a:t>8</a:t>
            </a:fld>
            <a:endParaRPr lang="en-GB" noProof="0"/>
          </a:p>
        </p:txBody>
      </p:sp>
      <p:sp>
        <p:nvSpPr>
          <p:cNvPr id="11" name="Title 1">
            <a:extLst>
              <a:ext uri="{FF2B5EF4-FFF2-40B4-BE49-F238E27FC236}">
                <a16:creationId xmlns:a16="http://schemas.microsoft.com/office/drawing/2014/main" id="{7B4F921A-89A4-3477-C968-A1915A6A0EF5}"/>
              </a:ext>
            </a:extLst>
          </p:cNvPr>
          <p:cNvSpPr>
            <a:spLocks noGrp="1"/>
          </p:cNvSpPr>
          <p:nvPr>
            <p:ph type="title"/>
          </p:nvPr>
        </p:nvSpPr>
        <p:spPr>
          <a:xfrm>
            <a:off x="1008000" y="900001"/>
            <a:ext cx="18484332" cy="1241034"/>
          </a:xfrm>
          <a:solidFill>
            <a:schemeClr val="accent5">
              <a:lumMod val="75000"/>
            </a:schemeClr>
          </a:solidFill>
        </p:spPr>
        <p:txBody>
          <a:bodyPr anchor="t">
            <a:normAutofit fontScale="90000"/>
          </a:bodyPr>
          <a:lstStyle/>
          <a:p>
            <a:r>
              <a:rPr lang="en-US">
                <a:solidFill>
                  <a:schemeClr val="tx2"/>
                </a:solidFill>
              </a:rPr>
              <a:t>People think care is about vulnerable older people</a:t>
            </a:r>
          </a:p>
        </p:txBody>
      </p:sp>
      <p:sp>
        <p:nvSpPr>
          <p:cNvPr id="2" name="TextBox 1">
            <a:extLst>
              <a:ext uri="{FF2B5EF4-FFF2-40B4-BE49-F238E27FC236}">
                <a16:creationId xmlns:a16="http://schemas.microsoft.com/office/drawing/2014/main" id="{D2E847F8-6F3D-F20C-8C83-10BB4988898B}"/>
              </a:ext>
            </a:extLst>
          </p:cNvPr>
          <p:cNvSpPr txBox="1"/>
          <p:nvPr/>
        </p:nvSpPr>
        <p:spPr>
          <a:xfrm>
            <a:off x="10928195" y="11292106"/>
            <a:ext cx="12447745" cy="1003609"/>
          </a:xfrm>
          <a:prstGeom prst="rect">
            <a:avLst/>
          </a:prstGeom>
          <a:solidFill>
            <a:schemeClr val="bg1"/>
          </a:solidFill>
        </p:spPr>
        <p:txBody>
          <a:bodyPr wrap="square" lIns="0" tIns="0" rIns="0" bIns="0" rtlCol="0">
            <a:noAutofit/>
          </a:bodyPr>
          <a:lstStyle/>
          <a:p>
            <a:pPr algn="ctr">
              <a:spcAft>
                <a:spcPts val="1500"/>
              </a:spcAft>
            </a:pPr>
            <a:r>
              <a:rPr lang="en-GB" sz="4800"/>
              <a:t>In fact, half the cost is on working age adults</a:t>
            </a:r>
          </a:p>
        </p:txBody>
      </p:sp>
    </p:spTree>
    <p:extLst>
      <p:ext uri="{BB962C8B-B14F-4D97-AF65-F5344CB8AC3E}">
        <p14:creationId xmlns:p14="http://schemas.microsoft.com/office/powerpoint/2010/main" val="1363937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5E2F6-BF85-89BB-55CF-91A2FAB1C018}"/>
              </a:ext>
            </a:extLst>
          </p:cNvPr>
          <p:cNvSpPr>
            <a:spLocks noGrp="1"/>
          </p:cNvSpPr>
          <p:nvPr>
            <p:ph type="title"/>
          </p:nvPr>
        </p:nvSpPr>
        <p:spPr/>
        <p:txBody>
          <a:bodyPr/>
          <a:lstStyle/>
          <a:p>
            <a:r>
              <a:rPr lang="en-US">
                <a:cs typeface="Arial"/>
              </a:rPr>
              <a:t>They say they aren’t happy with it…</a:t>
            </a:r>
            <a:endParaRPr lang="en-US"/>
          </a:p>
        </p:txBody>
      </p:sp>
      <p:sp>
        <p:nvSpPr>
          <p:cNvPr id="4" name="Slide Number Placeholder 3">
            <a:extLst>
              <a:ext uri="{FF2B5EF4-FFF2-40B4-BE49-F238E27FC236}">
                <a16:creationId xmlns:a16="http://schemas.microsoft.com/office/drawing/2014/main" id="{2492CEEB-0000-BE09-BA34-068B9A99A3D4}"/>
              </a:ext>
            </a:extLst>
          </p:cNvPr>
          <p:cNvSpPr>
            <a:spLocks noGrp="1"/>
          </p:cNvSpPr>
          <p:nvPr>
            <p:ph type="sldNum" sz="quarter" idx="12"/>
          </p:nvPr>
        </p:nvSpPr>
        <p:spPr/>
        <p:txBody>
          <a:bodyPr/>
          <a:lstStyle/>
          <a:p>
            <a:fld id="{0B868178-02AE-42FC-958D-6B8F13B60175}" type="slidenum">
              <a:rPr lang="en-GB" smtClean="0"/>
              <a:pPr/>
              <a:t>9</a:t>
            </a:fld>
            <a:endParaRPr lang="en-GB"/>
          </a:p>
        </p:txBody>
      </p:sp>
      <p:sp>
        <p:nvSpPr>
          <p:cNvPr id="6" name="Text Placeholder 5">
            <a:extLst>
              <a:ext uri="{FF2B5EF4-FFF2-40B4-BE49-F238E27FC236}">
                <a16:creationId xmlns:a16="http://schemas.microsoft.com/office/drawing/2014/main" id="{84E33FF6-39F6-0128-861B-DDA615FCCAE5}"/>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1427411659"/>
      </p:ext>
    </p:extLst>
  </p:cSld>
  <p:clrMapOvr>
    <a:masterClrMapping/>
  </p:clrMapOvr>
</p:sld>
</file>

<file path=ppt/theme/theme1.xml><?xml version="1.0" encoding="utf-8"?>
<a:theme xmlns:a="http://schemas.openxmlformats.org/drawingml/2006/main" name="Office Theme">
  <a:themeElements>
    <a:clrScheme name="The Kings Fund colours">
      <a:dk1>
        <a:srgbClr val="00383D"/>
      </a:dk1>
      <a:lt1>
        <a:sysClr val="window" lastClr="FFFFFF"/>
      </a:lt1>
      <a:dk2>
        <a:srgbClr val="F500CC"/>
      </a:dk2>
      <a:lt2>
        <a:srgbClr val="F5F0E3"/>
      </a:lt2>
      <a:accent1>
        <a:srgbClr val="00383D"/>
      </a:accent1>
      <a:accent2>
        <a:srgbClr val="F500CC"/>
      </a:accent2>
      <a:accent3>
        <a:srgbClr val="00468C"/>
      </a:accent3>
      <a:accent4>
        <a:srgbClr val="5497DE"/>
      </a:accent4>
      <a:accent5>
        <a:srgbClr val="79329B"/>
      </a:accent5>
      <a:accent6>
        <a:srgbClr val="4DE0D2"/>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chemeClr val="tx2"/>
          </a:solidFill>
        </a:ln>
      </a:spPr>
      <a:bodyPr rtlCol="0" anchor="ctr"/>
      <a:lstStyle>
        <a:defPPr algn="ctr">
          <a:defRPr sz="48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720000" indent="-720000" algn="l">
          <a:spcAft>
            <a:spcPts val="1500"/>
          </a:spcAft>
          <a:buFont typeface="Arial" panose="020B0604020202020204" pitchFamily="34" charset="0"/>
          <a:buChar char="•"/>
          <a:defRPr sz="4800" dirty="0" smtClean="0"/>
        </a:defPPr>
      </a:lstStyle>
    </a:txDef>
  </a:objectDefaults>
  <a:extraClrSchemeLst/>
  <a:custClrLst>
    <a:custClr name="Green">
      <a:srgbClr val="00A59C"/>
    </a:custClr>
    <a:custClr name="Sage">
      <a:srgbClr val="9FA699"/>
    </a:custClr>
  </a:custClrLst>
  <a:extLst>
    <a:ext uri="{05A4C25C-085E-4340-85A3-A5531E510DB2}">
      <thm15:themeFamily xmlns:thm15="http://schemas.microsoft.com/office/thememl/2012/main" name="Fair pay agreement roundtable feedback" id="{9F7C40D5-861A-4796-992E-B5C38F149AAC}" vid="{9D7F175F-FC7E-4FB4-BE35-7A68587A38DB}"/>
    </a:ext>
  </a:extLst>
</a:theme>
</file>

<file path=ppt/theme/theme2.xml><?xml version="1.0" encoding="utf-8"?>
<a:theme xmlns:a="http://schemas.openxmlformats.org/drawingml/2006/main" name="Office Theme">
  <a:themeElements>
    <a:clrScheme name="The Kings Fund colours">
      <a:dk1>
        <a:srgbClr val="00383D"/>
      </a:dk1>
      <a:lt1>
        <a:sysClr val="window" lastClr="FFFFFF"/>
      </a:lt1>
      <a:dk2>
        <a:srgbClr val="F500CC"/>
      </a:dk2>
      <a:lt2>
        <a:srgbClr val="F5F0E3"/>
      </a:lt2>
      <a:accent1>
        <a:srgbClr val="00383D"/>
      </a:accent1>
      <a:accent2>
        <a:srgbClr val="F500CC"/>
      </a:accent2>
      <a:accent3>
        <a:srgbClr val="00468C"/>
      </a:accent3>
      <a:accent4>
        <a:srgbClr val="5497DE"/>
      </a:accent4>
      <a:accent5>
        <a:srgbClr val="79329B"/>
      </a:accent5>
      <a:accent6>
        <a:srgbClr val="4DE0D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The Kings Fund colours">
      <a:dk1>
        <a:srgbClr val="00383D"/>
      </a:dk1>
      <a:lt1>
        <a:sysClr val="window" lastClr="FFFFFF"/>
      </a:lt1>
      <a:dk2>
        <a:srgbClr val="F500CC"/>
      </a:dk2>
      <a:lt2>
        <a:srgbClr val="F5F0E3"/>
      </a:lt2>
      <a:accent1>
        <a:srgbClr val="00383D"/>
      </a:accent1>
      <a:accent2>
        <a:srgbClr val="F500CC"/>
      </a:accent2>
      <a:accent3>
        <a:srgbClr val="00468C"/>
      </a:accent3>
      <a:accent4>
        <a:srgbClr val="5497DE"/>
      </a:accent4>
      <a:accent5>
        <a:srgbClr val="79329B"/>
      </a:accent5>
      <a:accent6>
        <a:srgbClr val="4DE0D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criptSubject xmlns="ee262e2d-8ba5-42e5-a088-59e961ec7163" xsi:nil="true"/>
    <SecondaryTester xmlns="ee262e2d-8ba5-42e5-a088-59e961ec7163">
      <UserInfo>
        <DisplayName/>
        <AccountId xsi:nil="true"/>
        <AccountType/>
      </UserInfo>
    </SecondaryTester>
    <OwnedBy xmlns="ee262e2d-8ba5-42e5-a088-59e961ec7163">
      <UserInfo>
        <DisplayName/>
        <AccountId xsi:nil="true"/>
        <AccountType/>
      </UserInfo>
    </OwnedBy>
    <MainTester xmlns="ee262e2d-8ba5-42e5-a088-59e961ec7163">
      <UserInfo>
        <DisplayName/>
        <AccountId xsi:nil="true"/>
        <AccountType/>
      </UserInfo>
    </MainTester>
    <Locationofmastercopies xmlns="ee262e2d-8ba5-42e5-a088-59e961ec7163">
      <Url xsi:nil="true"/>
      <Description xsi:nil="true"/>
    </Locationofmastercopies>
    <ScriptName xmlns="ee262e2d-8ba5-42e5-a088-59e961ec716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7C0A1767E32AC4A9CE0D994742C86C6" ma:contentTypeVersion="11" ma:contentTypeDescription="Create a new document." ma:contentTypeScope="" ma:versionID="df7d79b3b7c056a3150e698ce3d17b3f">
  <xsd:schema xmlns:xsd="http://www.w3.org/2001/XMLSchema" xmlns:xs="http://www.w3.org/2001/XMLSchema" xmlns:p="http://schemas.microsoft.com/office/2006/metadata/properties" xmlns:ns2="ee262e2d-8ba5-42e5-a088-59e961ec7163" targetNamespace="http://schemas.microsoft.com/office/2006/metadata/properties" ma:root="true" ma:fieldsID="be41cf006762894c1fc968905ec28c3c" ns2:_="">
    <xsd:import namespace="ee262e2d-8ba5-42e5-a088-59e961ec7163"/>
    <xsd:element name="properties">
      <xsd:complexType>
        <xsd:sequence>
          <xsd:element name="documentManagement">
            <xsd:complexType>
              <xsd:all>
                <xsd:element ref="ns2:MediaServiceMetadata" minOccurs="0"/>
                <xsd:element ref="ns2:MediaServiceFastMetadata" minOccurs="0"/>
                <xsd:element ref="ns2:OwnedBy" minOccurs="0"/>
                <xsd:element ref="ns2:Locationofmastercopies" minOccurs="0"/>
                <xsd:element ref="ns2:MediaServiceObjectDetectorVersions" minOccurs="0"/>
                <xsd:element ref="ns2:MediaServiceSearchProperties" minOccurs="0"/>
                <xsd:element ref="ns2:ScriptName" minOccurs="0"/>
                <xsd:element ref="ns2:ScriptSubject" minOccurs="0"/>
                <xsd:element ref="ns2:MainTester" minOccurs="0"/>
                <xsd:element ref="ns2:SecondaryTest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262e2d-8ba5-42e5-a088-59e961ec71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OwnedBy" ma:index="10" nillable="true" ma:displayName="Owned By" ma:description="The person who owns the template folder" ma:format="Dropdown" ma:list="UserInfo" ma:SharePointGroup="0" ma:internalName="Owned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ocationofmastercopies" ma:index="11" nillable="true" ma:displayName="Location of master copies" ma:description="If the templates in this folder have originals stored elsewhere, link to the location" ma:format="Hyperlink" ma:internalName="Locationofmastercopies">
      <xsd:complexType>
        <xsd:complexContent>
          <xsd:extension base="dms:URL">
            <xsd:sequence>
              <xsd:element name="Url" type="dms:ValidUrl" minOccurs="0" nillable="true"/>
              <xsd:element name="Description" type="xsd:string" nillable="true"/>
            </xsd:sequence>
          </xsd:extension>
        </xsd:complexContent>
      </xsd:complex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ScriptName" ma:index="14" nillable="true" ma:displayName="Script Name" ma:format="Dropdown" ma:internalName="ScriptName">
      <xsd:simpleType>
        <xsd:restriction base="dms:Text">
          <xsd:maxLength value="100"/>
        </xsd:restriction>
      </xsd:simpleType>
    </xsd:element>
    <xsd:element name="ScriptSubject" ma:index="15" nillable="true" ma:displayName="Script Subject" ma:format="Dropdown" ma:internalName="ScriptSubject">
      <xsd:simpleType>
        <xsd:restriction base="dms:Text">
          <xsd:maxLength value="100"/>
        </xsd:restriction>
      </xsd:simpleType>
    </xsd:element>
    <xsd:element name="MainTester" ma:index="16" nillable="true" ma:displayName="Main Tester" ma:format="Dropdown" ma:list="UserInfo" ma:SharePointGroup="0" ma:internalName="MainTest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econdaryTester" ma:index="17" nillable="true" ma:displayName="Secondary Tester" ma:format="Dropdown" ma:list="UserInfo" ma:SharePointGroup="0" ma:internalName="SecondaryTest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1AEB9A-E55C-4D78-A61D-9AA65D10ADD3}">
  <ds:schemaRefs>
    <ds:schemaRef ds:uri="ee262e2d-8ba5-42e5-a088-59e961ec716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4055927-5CEC-4A68-BDC8-796CD37969E4}">
  <ds:schemaRefs>
    <ds:schemaRef ds:uri="ee262e2d-8ba5-42e5-a088-59e961ec716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3.xml><?xml version="1.0" encoding="utf-8"?>
<ds:datastoreItem xmlns:ds="http://schemas.openxmlformats.org/officeDocument/2006/customXml" ds:itemID="{1D640715-47BF-44BC-8DE3-90D055E9B9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Fair pay agreement roundtable feedback</Template>
  <TotalTime>0</TotalTime>
  <Words>829</Words>
  <Application>Microsoft Office PowerPoint</Application>
  <PresentationFormat>Custom</PresentationFormat>
  <Paragraphs>93</Paragraphs>
  <Slides>34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Aptos Display</vt:lpstr>
      <vt:lpstr>Arial</vt:lpstr>
      <vt:lpstr>Calibri</vt:lpstr>
      <vt:lpstr>GuardianTextEgyptian</vt:lpstr>
      <vt:lpstr>Verdana</vt:lpstr>
      <vt:lpstr>Office Theme</vt:lpstr>
      <vt:lpstr>From Dilnot to the dementia tax and beyond: why social care reform keeps going wrong</vt:lpstr>
      <vt:lpstr>PowerPoint Presentation</vt:lpstr>
      <vt:lpstr>PowerPoint Presentation</vt:lpstr>
      <vt:lpstr>The paradox</vt:lpstr>
      <vt:lpstr>People don’t understand social care…</vt:lpstr>
      <vt:lpstr>Many people still think social care is free</vt:lpstr>
      <vt:lpstr>PowerPoint Presentation</vt:lpstr>
      <vt:lpstr>People think care is about vulnerable older people</vt:lpstr>
      <vt:lpstr>They say they aren’t happy with it…</vt:lpstr>
      <vt:lpstr>Public satisfaction with social care is at an all time low</vt:lpstr>
      <vt:lpstr>People want the state to take most responsibility for paying for social care</vt:lpstr>
      <vt:lpstr>…but they don’t prioritise it as an issue</vt:lpstr>
      <vt:lpstr>It's only top of mind for a handful of people in every 1,000</vt:lpstr>
      <vt:lpstr>It has (small) peaks but it is easily forgotten when other issues arise</vt:lpstr>
      <vt:lpstr>A history of adult social care in public attitudes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 what is going on…? </vt:lpstr>
      <vt:lpstr>The state of public attitudes</vt:lpstr>
      <vt:lpstr>The debate is about  ‘who pays?’</vt:lpstr>
      <vt:lpstr>PowerPoint Presentation</vt:lpstr>
      <vt:lpstr>PowerPoint Presentation</vt:lpstr>
      <vt:lpstr>…and how might it change?</vt:lpstr>
      <vt:lpstr>What can be done?</vt:lpstr>
      <vt:lpstr>PowerPoint Presentation</vt:lpstr>
      <vt:lpstr>PowerPoint Presentation</vt:lpstr>
      <vt:lpstr>‘More hospitals, more nurses’</vt:lpstr>
      <vt:lpstr>Beyond current narratives of ‘crisis’ and ‘glue’</vt:lpstr>
      <vt:lpstr>For further information please see published report  at  Not My Priority: How The Public Sees Social Care (And What Can Be Done About It) | The King's Fund  Or contact: s.bottery@kingsfund.org.uk and d.wellings@kingsfund.org.uk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the story on public attitudes to social care? </dc:title>
  <dc:creator>Simon Bottery</dc:creator>
  <cp:lastModifiedBy>Mary Daly</cp:lastModifiedBy>
  <cp:revision>2</cp:revision>
  <cp:lastPrinted>2026-06-10T07:27:30Z</cp:lastPrinted>
  <dcterms:created xsi:type="dcterms:W3CDTF">2025-06-16T09:44:29Z</dcterms:created>
  <dcterms:modified xsi:type="dcterms:W3CDTF">2026-06-10T07:52:39Z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0x01010047C0A1767E32AC4A9CE0D994742C86C6</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bool>false</vt:bool>
  </property>
  <property fmtid="{D5CDD505-2E9C-101B-9397-08002B2CF9AE}" pid="9" name="SortOrder">
    <vt:r8>1</vt:r8>
  </property>
</Properties>
</file>